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83" r:id="rId3"/>
    <p:sldId id="384" r:id="rId4"/>
    <p:sldId id="392" r:id="rId5"/>
    <p:sldId id="331" r:id="rId6"/>
    <p:sldId id="398" r:id="rId7"/>
    <p:sldId id="417" r:id="rId8"/>
    <p:sldId id="399" r:id="rId9"/>
    <p:sldId id="300" r:id="rId10"/>
    <p:sldId id="270" r:id="rId11"/>
    <p:sldId id="389" r:id="rId12"/>
    <p:sldId id="375" r:id="rId13"/>
    <p:sldId id="363" r:id="rId14"/>
    <p:sldId id="393" r:id="rId15"/>
    <p:sldId id="376" r:id="rId16"/>
    <p:sldId id="402" r:id="rId17"/>
    <p:sldId id="327" r:id="rId18"/>
    <p:sldId id="377" r:id="rId19"/>
    <p:sldId id="333" r:id="rId20"/>
    <p:sldId id="334" r:id="rId21"/>
    <p:sldId id="335" r:id="rId22"/>
    <p:sldId id="418" r:id="rId23"/>
    <p:sldId id="304" r:id="rId24"/>
    <p:sldId id="336" r:id="rId25"/>
    <p:sldId id="303" r:id="rId26"/>
    <p:sldId id="305" r:id="rId27"/>
    <p:sldId id="379" r:id="rId28"/>
    <p:sldId id="337" r:id="rId29"/>
    <p:sldId id="380" r:id="rId30"/>
    <p:sldId id="306" r:id="rId31"/>
    <p:sldId id="338" r:id="rId32"/>
    <p:sldId id="381" r:id="rId33"/>
    <p:sldId id="339" r:id="rId34"/>
    <p:sldId id="329" r:id="rId35"/>
    <p:sldId id="422" r:id="rId36"/>
    <p:sldId id="419" r:id="rId37"/>
    <p:sldId id="420" r:id="rId38"/>
    <p:sldId id="421" r:id="rId39"/>
    <p:sldId id="404" r:id="rId40"/>
    <p:sldId id="405" r:id="rId41"/>
    <p:sldId id="275" r:id="rId42"/>
    <p:sldId id="292" r:id="rId43"/>
    <p:sldId id="370" r:id="rId44"/>
    <p:sldId id="415" r:id="rId45"/>
    <p:sldId id="414" r:id="rId46"/>
    <p:sldId id="416" r:id="rId47"/>
    <p:sldId id="301" r:id="rId48"/>
    <p:sldId id="407" r:id="rId49"/>
    <p:sldId id="408" r:id="rId50"/>
    <p:sldId id="409" r:id="rId51"/>
    <p:sldId id="411" r:id="rId52"/>
    <p:sldId id="410" r:id="rId53"/>
    <p:sldId id="412" r:id="rId54"/>
    <p:sldId id="413" r:id="rId55"/>
    <p:sldId id="406" r:id="rId56"/>
    <p:sldId id="367" r:id="rId57"/>
    <p:sldId id="400" r:id="rId58"/>
    <p:sldId id="343" r:id="rId59"/>
    <p:sldId id="378" r:id="rId60"/>
    <p:sldId id="345" r:id="rId61"/>
    <p:sldId id="373" r:id="rId62"/>
    <p:sldId id="357" r:id="rId63"/>
    <p:sldId id="403" r:id="rId64"/>
    <p:sldId id="38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alloran" initials="LH" lastIdx="1" clrIdx="0">
    <p:extLst>
      <p:ext uri="{19B8F6BF-5375-455C-9EA6-DF929625EA0E}">
        <p15:presenceInfo xmlns:p15="http://schemas.microsoft.com/office/powerpoint/2012/main" userId="S::laura.halloran@jff.org.uk::4a831cc4-7cb8-4931-b196-140e470a9251" providerId="AD"/>
      </p:ext>
    </p:extLst>
  </p:cmAuthor>
  <p:cmAuthor id="2" name="Tasnim Rahman" initials="TR" lastIdx="1" clrIdx="1">
    <p:extLst>
      <p:ext uri="{19B8F6BF-5375-455C-9EA6-DF929625EA0E}">
        <p15:presenceInfo xmlns:p15="http://schemas.microsoft.com/office/powerpoint/2012/main" userId="S::tasnim.rahman@nearneighbours.org.uk::72d4ebc5-f36d-4f22-8b12-deaceb192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5599"/>
    <a:srgbClr val="EF7E23"/>
    <a:srgbClr val="EAAB00"/>
    <a:srgbClr val="FFF3D1"/>
    <a:srgbClr val="7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83131" autoAdjust="0"/>
  </p:normalViewPr>
  <p:slideViewPr>
    <p:cSldViewPr snapToGrid="0">
      <p:cViewPr varScale="1">
        <p:scale>
          <a:sx n="55" d="100"/>
          <a:sy n="55" d="100"/>
        </p:scale>
        <p:origin x="9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uraSteere\AppData\Local\Microsoft\Windows\INetCache\Content.Outlook\EH51Z795\d2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j-lt"/>
                <a:ea typeface="+mn-ea"/>
                <a:cs typeface="+mn-cs"/>
              </a:defRPr>
            </a:pPr>
            <a:r>
              <a:rPr lang="en-US" sz="2000" b="1">
                <a:latin typeface="+mj-lt"/>
              </a:rPr>
              <a:t>Age</a:t>
            </a:r>
            <a:r>
              <a:rPr lang="en-US" sz="2000" b="1" baseline="0">
                <a:latin typeface="+mj-lt"/>
              </a:rPr>
              <a:t> of Users</a:t>
            </a:r>
            <a:endParaRPr lang="en-US" sz="2000" b="1">
              <a:latin typeface="+mj-lt"/>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tx>
            <c:strRef>
              <c:f>Sheet1!$J$1</c:f>
              <c:strCache>
                <c:ptCount val="1"/>
                <c:pt idx="0">
                  <c:v>Facebook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Sheet1!$I$2:$I$7</c:f>
              <c:strCache>
                <c:ptCount val="6"/>
                <c:pt idx="0">
                  <c:v>under 24</c:v>
                </c:pt>
                <c:pt idx="1">
                  <c:v>25-34</c:v>
                </c:pt>
                <c:pt idx="2">
                  <c:v>35-44</c:v>
                </c:pt>
                <c:pt idx="3">
                  <c:v>45-54</c:v>
                </c:pt>
                <c:pt idx="4">
                  <c:v>55-64</c:v>
                </c:pt>
                <c:pt idx="5">
                  <c:v>65+</c:v>
                </c:pt>
              </c:strCache>
            </c:strRef>
          </c:cat>
          <c:val>
            <c:numRef>
              <c:f>Sheet1!$J$2:$J$7</c:f>
              <c:numCache>
                <c:formatCode>0%</c:formatCode>
                <c:ptCount val="6"/>
                <c:pt idx="0">
                  <c:v>0.18</c:v>
                </c:pt>
                <c:pt idx="1">
                  <c:v>0.24</c:v>
                </c:pt>
                <c:pt idx="2">
                  <c:v>0.22</c:v>
                </c:pt>
                <c:pt idx="3">
                  <c:v>0.16</c:v>
                </c:pt>
                <c:pt idx="4">
                  <c:v>0.11</c:v>
                </c:pt>
                <c:pt idx="5">
                  <c:v>0.09</c:v>
                </c:pt>
              </c:numCache>
            </c:numRef>
          </c:val>
          <c:extLst>
            <c:ext xmlns:c16="http://schemas.microsoft.com/office/drawing/2014/chart" uri="{C3380CC4-5D6E-409C-BE32-E72D297353CC}">
              <c16:uniqueId val="{00000000-28C6-4E60-ACE6-655F8E2A8B14}"/>
            </c:ext>
          </c:extLst>
        </c:ser>
        <c:ser>
          <c:idx val="1"/>
          <c:order val="1"/>
          <c:tx>
            <c:strRef>
              <c:f>Sheet1!$K$1</c:f>
              <c:strCache>
                <c:ptCount val="1"/>
                <c:pt idx="0">
                  <c:v>Twitter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Sheet1!$I$2:$I$7</c:f>
              <c:strCache>
                <c:ptCount val="6"/>
                <c:pt idx="0">
                  <c:v>under 24</c:v>
                </c:pt>
                <c:pt idx="1">
                  <c:v>25-34</c:v>
                </c:pt>
                <c:pt idx="2">
                  <c:v>35-44</c:v>
                </c:pt>
                <c:pt idx="3">
                  <c:v>45-54</c:v>
                </c:pt>
                <c:pt idx="4">
                  <c:v>55-64</c:v>
                </c:pt>
                <c:pt idx="5">
                  <c:v>65+</c:v>
                </c:pt>
              </c:strCache>
            </c:strRef>
          </c:cat>
          <c:val>
            <c:numRef>
              <c:f>Sheet1!$K$2:$K$7</c:f>
              <c:numCache>
                <c:formatCode>0%</c:formatCode>
                <c:ptCount val="6"/>
                <c:pt idx="0">
                  <c:v>0.32</c:v>
                </c:pt>
                <c:pt idx="1">
                  <c:v>0.35</c:v>
                </c:pt>
                <c:pt idx="2">
                  <c:v>0.21</c:v>
                </c:pt>
                <c:pt idx="3">
                  <c:v>0.09</c:v>
                </c:pt>
                <c:pt idx="4">
                  <c:v>0.08</c:v>
                </c:pt>
                <c:pt idx="5">
                  <c:v>0.05</c:v>
                </c:pt>
              </c:numCache>
            </c:numRef>
          </c:val>
          <c:extLst>
            <c:ext xmlns:c16="http://schemas.microsoft.com/office/drawing/2014/chart" uri="{C3380CC4-5D6E-409C-BE32-E72D297353CC}">
              <c16:uniqueId val="{00000001-28C6-4E60-ACE6-655F8E2A8B14}"/>
            </c:ext>
          </c:extLst>
        </c:ser>
        <c:ser>
          <c:idx val="2"/>
          <c:order val="2"/>
          <c:tx>
            <c:strRef>
              <c:f>Sheet1!$L$1</c:f>
              <c:strCache>
                <c:ptCount val="1"/>
                <c:pt idx="0">
                  <c:v>Instagram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Sheet1!$I$2:$I$7</c:f>
              <c:strCache>
                <c:ptCount val="6"/>
                <c:pt idx="0">
                  <c:v>under 24</c:v>
                </c:pt>
                <c:pt idx="1">
                  <c:v>25-34</c:v>
                </c:pt>
                <c:pt idx="2">
                  <c:v>35-44</c:v>
                </c:pt>
                <c:pt idx="3">
                  <c:v>45-54</c:v>
                </c:pt>
                <c:pt idx="4">
                  <c:v>55-64</c:v>
                </c:pt>
                <c:pt idx="5">
                  <c:v>65+</c:v>
                </c:pt>
              </c:strCache>
            </c:strRef>
          </c:cat>
          <c:val>
            <c:numRef>
              <c:f>Sheet1!$L$2:$L$7</c:f>
              <c:numCache>
                <c:formatCode>0%</c:formatCode>
                <c:ptCount val="6"/>
                <c:pt idx="0">
                  <c:v>0.28000000000000003</c:v>
                </c:pt>
                <c:pt idx="1">
                  <c:v>0.32</c:v>
                </c:pt>
                <c:pt idx="2">
                  <c:v>0.2</c:v>
                </c:pt>
                <c:pt idx="3">
                  <c:v>0.12</c:v>
                </c:pt>
                <c:pt idx="4">
                  <c:v>0.05</c:v>
                </c:pt>
                <c:pt idx="5">
                  <c:v>0.03</c:v>
                </c:pt>
              </c:numCache>
            </c:numRef>
          </c:val>
          <c:extLst>
            <c:ext xmlns:c16="http://schemas.microsoft.com/office/drawing/2014/chart" uri="{C3380CC4-5D6E-409C-BE32-E72D297353CC}">
              <c16:uniqueId val="{00000002-28C6-4E60-ACE6-655F8E2A8B14}"/>
            </c:ext>
          </c:extLst>
        </c:ser>
        <c:ser>
          <c:idx val="3"/>
          <c:order val="3"/>
          <c:tx>
            <c:strRef>
              <c:f>Sheet1!$M$1</c:f>
              <c:strCache>
                <c:ptCount val="1"/>
                <c:pt idx="0">
                  <c:v>TikTok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Sheet1!$I$2:$I$7</c:f>
              <c:strCache>
                <c:ptCount val="6"/>
                <c:pt idx="0">
                  <c:v>under 24</c:v>
                </c:pt>
                <c:pt idx="1">
                  <c:v>25-34</c:v>
                </c:pt>
                <c:pt idx="2">
                  <c:v>35-44</c:v>
                </c:pt>
                <c:pt idx="3">
                  <c:v>45-54</c:v>
                </c:pt>
                <c:pt idx="4">
                  <c:v>55-64</c:v>
                </c:pt>
                <c:pt idx="5">
                  <c:v>65+</c:v>
                </c:pt>
              </c:strCache>
            </c:strRef>
          </c:cat>
          <c:val>
            <c:numRef>
              <c:f>Sheet1!$M$2:$M$7</c:f>
              <c:numCache>
                <c:formatCode>0%</c:formatCode>
                <c:ptCount val="6"/>
                <c:pt idx="0">
                  <c:v>0.28000000000000003</c:v>
                </c:pt>
                <c:pt idx="1">
                  <c:v>0.25</c:v>
                </c:pt>
                <c:pt idx="2">
                  <c:v>0.18</c:v>
                </c:pt>
                <c:pt idx="3">
                  <c:v>0.14000000000000001</c:v>
                </c:pt>
                <c:pt idx="4">
                  <c:v>0.11</c:v>
                </c:pt>
                <c:pt idx="5">
                  <c:v>0.04</c:v>
                </c:pt>
              </c:numCache>
            </c:numRef>
          </c:val>
          <c:extLst>
            <c:ext xmlns:c16="http://schemas.microsoft.com/office/drawing/2014/chart" uri="{C3380CC4-5D6E-409C-BE32-E72D297353CC}">
              <c16:uniqueId val="{00000003-28C6-4E60-ACE6-655F8E2A8B14}"/>
            </c:ext>
          </c:extLst>
        </c:ser>
        <c:dLbls>
          <c:dLblPos val="outEnd"/>
          <c:showLegendKey val="0"/>
          <c:showVal val="1"/>
          <c:showCatName val="0"/>
          <c:showSerName val="0"/>
          <c:showPercent val="0"/>
          <c:showBubbleSize val="0"/>
        </c:dLbls>
        <c:gapWidth val="219"/>
        <c:overlap val="-27"/>
        <c:axId val="1154787199"/>
        <c:axId val="1154788447"/>
      </c:barChart>
      <c:catAx>
        <c:axId val="1154787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54788447"/>
        <c:crosses val="autoZero"/>
        <c:auto val="1"/>
        <c:lblAlgn val="ctr"/>
        <c:lblOffset val="100"/>
        <c:noMultiLvlLbl val="0"/>
      </c:catAx>
      <c:valAx>
        <c:axId val="11547884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54787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25A30-925A-4D14-A208-5B97C559AB9C}" type="doc">
      <dgm:prSet loTypeId="urn:microsoft.com/office/officeart/2005/8/layout/process1" loCatId="process" qsTypeId="urn:microsoft.com/office/officeart/2005/8/quickstyle/simple1" qsCatId="simple" csTypeId="urn:microsoft.com/office/officeart/2005/8/colors/accent1_2" csCatId="accent1" phldr="1"/>
      <dgm:spPr/>
    </dgm:pt>
    <dgm:pt modelId="{B04D6A32-3EC0-41E6-AFFB-33F0609E44B2}">
      <dgm:prSet custT="1"/>
      <dgm:spPr>
        <a:solidFill>
          <a:srgbClr val="EAAB00"/>
        </a:solidFill>
      </dgm:spPr>
      <dgm:t>
        <a:bodyPr/>
        <a:lstStyle/>
        <a:p>
          <a:pPr algn="l"/>
          <a:r>
            <a:rPr lang="en-GB" sz="2800" dirty="0">
              <a:solidFill>
                <a:schemeClr val="bg1"/>
              </a:solidFill>
            </a:rPr>
            <a:t>Why moving your work online will improve your work</a:t>
          </a:r>
        </a:p>
      </dgm:t>
    </dgm:pt>
    <dgm:pt modelId="{6784B2BF-1951-45B4-BC3F-D2D9A222E244}" type="parTrans" cxnId="{71C89034-35BC-49D0-9A4E-3881CFFC6B31}">
      <dgm:prSet/>
      <dgm:spPr/>
      <dgm:t>
        <a:bodyPr/>
        <a:lstStyle/>
        <a:p>
          <a:endParaRPr lang="en-GB"/>
        </a:p>
      </dgm:t>
    </dgm:pt>
    <dgm:pt modelId="{136CD02A-B64B-4469-96F1-F2B404FAA928}" type="sibTrans" cxnId="{71C89034-35BC-49D0-9A4E-3881CFFC6B31}">
      <dgm:prSet/>
      <dgm:spPr>
        <a:solidFill>
          <a:schemeClr val="bg1"/>
        </a:solidFill>
      </dgm:spPr>
      <dgm:t>
        <a:bodyPr/>
        <a:lstStyle/>
        <a:p>
          <a:endParaRPr lang="en-GB"/>
        </a:p>
      </dgm:t>
    </dgm:pt>
    <dgm:pt modelId="{C8F1ECAA-D730-499B-95E3-46DAA51DCEB6}">
      <dgm:prSet custT="1"/>
      <dgm:spPr>
        <a:solidFill>
          <a:srgbClr val="EF7E23"/>
        </a:solidFill>
      </dgm:spPr>
      <dgm:t>
        <a:bodyPr/>
        <a:lstStyle/>
        <a:p>
          <a:pPr algn="l"/>
          <a:r>
            <a:rPr lang="en-GB" sz="2800" dirty="0">
              <a:solidFill>
                <a:schemeClr val="bg1"/>
              </a:solidFill>
            </a:rPr>
            <a:t>What audience you hope to reach by moving online</a:t>
          </a:r>
        </a:p>
      </dgm:t>
    </dgm:pt>
    <dgm:pt modelId="{4EE779EC-5E27-4217-BB5B-64279A1A3C0F}" type="parTrans" cxnId="{31D0A875-0B3B-48D1-BCE7-A6195DECAEF0}">
      <dgm:prSet/>
      <dgm:spPr/>
      <dgm:t>
        <a:bodyPr/>
        <a:lstStyle/>
        <a:p>
          <a:endParaRPr lang="en-GB"/>
        </a:p>
      </dgm:t>
    </dgm:pt>
    <dgm:pt modelId="{C93D7E00-A369-4149-9522-01250A41BF45}" type="sibTrans" cxnId="{31D0A875-0B3B-48D1-BCE7-A6195DECAEF0}">
      <dgm:prSet/>
      <dgm:spPr>
        <a:solidFill>
          <a:schemeClr val="bg1"/>
        </a:solidFill>
      </dgm:spPr>
      <dgm:t>
        <a:bodyPr/>
        <a:lstStyle/>
        <a:p>
          <a:endParaRPr lang="en-GB"/>
        </a:p>
      </dgm:t>
    </dgm:pt>
    <dgm:pt modelId="{54D991F5-A53F-45D7-9FDD-A228D21B1581}">
      <dgm:prSet custT="1"/>
      <dgm:spPr>
        <a:solidFill>
          <a:srgbClr val="C55599"/>
        </a:solidFill>
      </dgm:spPr>
      <dgm:t>
        <a:bodyPr/>
        <a:lstStyle/>
        <a:p>
          <a:pPr algn="l"/>
          <a:r>
            <a:rPr lang="en-GB" sz="2800" dirty="0">
              <a:solidFill>
                <a:schemeClr val="bg1"/>
              </a:solidFill>
            </a:rPr>
            <a:t>How to set up a website and put it on Google so that more people can find you.</a:t>
          </a:r>
        </a:p>
      </dgm:t>
    </dgm:pt>
    <dgm:pt modelId="{E4F44175-D462-48A5-9718-5C701E915C49}" type="parTrans" cxnId="{420DBAA4-E9D1-4725-9FE7-124B10EFCFF9}">
      <dgm:prSet/>
      <dgm:spPr/>
      <dgm:t>
        <a:bodyPr/>
        <a:lstStyle/>
        <a:p>
          <a:endParaRPr lang="en-GB"/>
        </a:p>
      </dgm:t>
    </dgm:pt>
    <dgm:pt modelId="{55C5B223-CBEE-428A-AE52-22F0B6357979}" type="sibTrans" cxnId="{420DBAA4-E9D1-4725-9FE7-124B10EFCFF9}">
      <dgm:prSet/>
      <dgm:spPr>
        <a:solidFill>
          <a:schemeClr val="bg1"/>
        </a:solidFill>
      </dgm:spPr>
      <dgm:t>
        <a:bodyPr/>
        <a:lstStyle/>
        <a:p>
          <a:endParaRPr lang="en-GB"/>
        </a:p>
      </dgm:t>
    </dgm:pt>
    <dgm:pt modelId="{B3A80725-014C-46C7-9E81-2AD3BA22E17E}">
      <dgm:prSet custT="1"/>
      <dgm:spPr>
        <a:solidFill>
          <a:srgbClr val="7B398D"/>
        </a:solidFill>
      </dgm:spPr>
      <dgm:t>
        <a:bodyPr/>
        <a:lstStyle/>
        <a:p>
          <a:pPr algn="l"/>
          <a:r>
            <a:rPr lang="en-GB" sz="2400" dirty="0">
              <a:solidFill>
                <a:schemeClr val="bg1"/>
              </a:solidFill>
              <a:cs typeface="Calibri"/>
            </a:rPr>
            <a:t>How and when to use tools like video calls and social media to engage with the your audience</a:t>
          </a:r>
          <a:r>
            <a:rPr lang="en-GB" sz="2300" dirty="0">
              <a:solidFill>
                <a:schemeClr val="bg1"/>
              </a:solidFill>
              <a:cs typeface="Calibri"/>
            </a:rPr>
            <a:t>.</a:t>
          </a:r>
        </a:p>
      </dgm:t>
    </dgm:pt>
    <dgm:pt modelId="{72009CF0-A2B1-4670-AB60-856C96B35C06}" type="parTrans" cxnId="{70684FB0-F0AC-46AC-9520-96FB96BC3FA5}">
      <dgm:prSet/>
      <dgm:spPr/>
      <dgm:t>
        <a:bodyPr/>
        <a:lstStyle/>
        <a:p>
          <a:endParaRPr lang="en-GB"/>
        </a:p>
      </dgm:t>
    </dgm:pt>
    <dgm:pt modelId="{21C5780D-BABA-4DF6-98D6-07CCDFE06A9F}" type="sibTrans" cxnId="{70684FB0-F0AC-46AC-9520-96FB96BC3FA5}">
      <dgm:prSet/>
      <dgm:spPr/>
      <dgm:t>
        <a:bodyPr/>
        <a:lstStyle/>
        <a:p>
          <a:endParaRPr lang="en-GB"/>
        </a:p>
      </dgm:t>
    </dgm:pt>
    <dgm:pt modelId="{ACC2F25B-7832-4056-98B2-95CBBAF5CB93}" type="pres">
      <dgm:prSet presAssocID="{43925A30-925A-4D14-A208-5B97C559AB9C}" presName="Name0" presStyleCnt="0">
        <dgm:presLayoutVars>
          <dgm:dir/>
          <dgm:resizeHandles val="exact"/>
        </dgm:presLayoutVars>
      </dgm:prSet>
      <dgm:spPr/>
    </dgm:pt>
    <dgm:pt modelId="{5450D4A8-F4DC-42B7-8ED0-0328F38B7431}" type="pres">
      <dgm:prSet presAssocID="{B04D6A32-3EC0-41E6-AFFB-33F0609E44B2}" presName="node" presStyleLbl="node1" presStyleIdx="0" presStyleCnt="4">
        <dgm:presLayoutVars>
          <dgm:bulletEnabled val="1"/>
        </dgm:presLayoutVars>
      </dgm:prSet>
      <dgm:spPr/>
    </dgm:pt>
    <dgm:pt modelId="{4D1D1F95-B359-4C8F-BB9B-AAC882758A17}" type="pres">
      <dgm:prSet presAssocID="{136CD02A-B64B-4469-96F1-F2B404FAA928}" presName="sibTrans" presStyleLbl="sibTrans2D1" presStyleIdx="0" presStyleCnt="3"/>
      <dgm:spPr/>
    </dgm:pt>
    <dgm:pt modelId="{5BA02722-F97D-4DF6-A78C-0FCF0E7DFD7D}" type="pres">
      <dgm:prSet presAssocID="{136CD02A-B64B-4469-96F1-F2B404FAA928}" presName="connectorText" presStyleLbl="sibTrans2D1" presStyleIdx="0" presStyleCnt="3"/>
      <dgm:spPr/>
    </dgm:pt>
    <dgm:pt modelId="{743904E2-EBEB-4A23-A89B-654C1DA454FD}" type="pres">
      <dgm:prSet presAssocID="{C8F1ECAA-D730-499B-95E3-46DAA51DCEB6}" presName="node" presStyleLbl="node1" presStyleIdx="1" presStyleCnt="4">
        <dgm:presLayoutVars>
          <dgm:bulletEnabled val="1"/>
        </dgm:presLayoutVars>
      </dgm:prSet>
      <dgm:spPr/>
    </dgm:pt>
    <dgm:pt modelId="{31B1BF6C-EAD4-4369-AA40-078CB0AAA76C}" type="pres">
      <dgm:prSet presAssocID="{C93D7E00-A369-4149-9522-01250A41BF45}" presName="sibTrans" presStyleLbl="sibTrans2D1" presStyleIdx="1" presStyleCnt="3"/>
      <dgm:spPr/>
    </dgm:pt>
    <dgm:pt modelId="{64BE8DAA-7C9F-4EC0-936F-4D597C4E4BD1}" type="pres">
      <dgm:prSet presAssocID="{C93D7E00-A369-4149-9522-01250A41BF45}" presName="connectorText" presStyleLbl="sibTrans2D1" presStyleIdx="1" presStyleCnt="3"/>
      <dgm:spPr/>
    </dgm:pt>
    <dgm:pt modelId="{6F9DDE60-8505-4364-AE70-1ED0E750BFF7}" type="pres">
      <dgm:prSet presAssocID="{54D991F5-A53F-45D7-9FDD-A228D21B1581}" presName="node" presStyleLbl="node1" presStyleIdx="2" presStyleCnt="4">
        <dgm:presLayoutVars>
          <dgm:bulletEnabled val="1"/>
        </dgm:presLayoutVars>
      </dgm:prSet>
      <dgm:spPr/>
    </dgm:pt>
    <dgm:pt modelId="{5D964DDA-4C80-4E20-810E-EF0FD8194EA4}" type="pres">
      <dgm:prSet presAssocID="{55C5B223-CBEE-428A-AE52-22F0B6357979}" presName="sibTrans" presStyleLbl="sibTrans2D1" presStyleIdx="2" presStyleCnt="3"/>
      <dgm:spPr/>
    </dgm:pt>
    <dgm:pt modelId="{1AF95FDC-2C58-4DD2-A42F-17E77141FAD2}" type="pres">
      <dgm:prSet presAssocID="{55C5B223-CBEE-428A-AE52-22F0B6357979}" presName="connectorText" presStyleLbl="sibTrans2D1" presStyleIdx="2" presStyleCnt="3"/>
      <dgm:spPr/>
    </dgm:pt>
    <dgm:pt modelId="{EB18E7CA-6C99-4581-9F57-65501ADCD940}" type="pres">
      <dgm:prSet presAssocID="{B3A80725-014C-46C7-9E81-2AD3BA22E17E}" presName="node" presStyleLbl="node1" presStyleIdx="3" presStyleCnt="4" custLinFactNeighborX="-1367">
        <dgm:presLayoutVars>
          <dgm:bulletEnabled val="1"/>
        </dgm:presLayoutVars>
      </dgm:prSet>
      <dgm:spPr/>
    </dgm:pt>
  </dgm:ptLst>
  <dgm:cxnLst>
    <dgm:cxn modelId="{E65A3A23-D015-4C6E-8210-4B664A1D9C47}" type="presOf" srcId="{C93D7E00-A369-4149-9522-01250A41BF45}" destId="{64BE8DAA-7C9F-4EC0-936F-4D597C4E4BD1}" srcOrd="1" destOrd="0" presId="urn:microsoft.com/office/officeart/2005/8/layout/process1"/>
    <dgm:cxn modelId="{BDD85D27-5CFA-4AAA-947A-5D5A522B9F1E}" type="presOf" srcId="{B04D6A32-3EC0-41E6-AFFB-33F0609E44B2}" destId="{5450D4A8-F4DC-42B7-8ED0-0328F38B7431}" srcOrd="0" destOrd="0" presId="urn:microsoft.com/office/officeart/2005/8/layout/process1"/>
    <dgm:cxn modelId="{5ECEE933-E21E-41DE-9E53-EF7E131A20CF}" type="presOf" srcId="{54D991F5-A53F-45D7-9FDD-A228D21B1581}" destId="{6F9DDE60-8505-4364-AE70-1ED0E750BFF7}" srcOrd="0" destOrd="0" presId="urn:microsoft.com/office/officeart/2005/8/layout/process1"/>
    <dgm:cxn modelId="{71C89034-35BC-49D0-9A4E-3881CFFC6B31}" srcId="{43925A30-925A-4D14-A208-5B97C559AB9C}" destId="{B04D6A32-3EC0-41E6-AFFB-33F0609E44B2}" srcOrd="0" destOrd="0" parTransId="{6784B2BF-1951-45B4-BC3F-D2D9A222E244}" sibTransId="{136CD02A-B64B-4469-96F1-F2B404FAA928}"/>
    <dgm:cxn modelId="{97F3325F-665B-435C-9789-35912FA7A368}" type="presOf" srcId="{43925A30-925A-4D14-A208-5B97C559AB9C}" destId="{ACC2F25B-7832-4056-98B2-95CBBAF5CB93}" srcOrd="0" destOrd="0" presId="urn:microsoft.com/office/officeart/2005/8/layout/process1"/>
    <dgm:cxn modelId="{3A09E465-CFBD-4CB0-8C48-5760ED402AD5}" type="presOf" srcId="{B3A80725-014C-46C7-9E81-2AD3BA22E17E}" destId="{EB18E7CA-6C99-4581-9F57-65501ADCD940}" srcOrd="0" destOrd="0" presId="urn:microsoft.com/office/officeart/2005/8/layout/process1"/>
    <dgm:cxn modelId="{56BA6E68-0976-4840-8944-E9F12535370C}" type="presOf" srcId="{55C5B223-CBEE-428A-AE52-22F0B6357979}" destId="{1AF95FDC-2C58-4DD2-A42F-17E77141FAD2}" srcOrd="1" destOrd="0" presId="urn:microsoft.com/office/officeart/2005/8/layout/process1"/>
    <dgm:cxn modelId="{31D0A875-0B3B-48D1-BCE7-A6195DECAEF0}" srcId="{43925A30-925A-4D14-A208-5B97C559AB9C}" destId="{C8F1ECAA-D730-499B-95E3-46DAA51DCEB6}" srcOrd="1" destOrd="0" parTransId="{4EE779EC-5E27-4217-BB5B-64279A1A3C0F}" sibTransId="{C93D7E00-A369-4149-9522-01250A41BF45}"/>
    <dgm:cxn modelId="{0EEA1B89-67C2-44CA-A9A9-EA264503344F}" type="presOf" srcId="{C93D7E00-A369-4149-9522-01250A41BF45}" destId="{31B1BF6C-EAD4-4369-AA40-078CB0AAA76C}" srcOrd="0" destOrd="0" presId="urn:microsoft.com/office/officeart/2005/8/layout/process1"/>
    <dgm:cxn modelId="{185AE48E-8DC0-4A5F-BF9D-FCAC0E147BA6}" type="presOf" srcId="{136CD02A-B64B-4469-96F1-F2B404FAA928}" destId="{5BA02722-F97D-4DF6-A78C-0FCF0E7DFD7D}" srcOrd="1" destOrd="0" presId="urn:microsoft.com/office/officeart/2005/8/layout/process1"/>
    <dgm:cxn modelId="{420DBAA4-E9D1-4725-9FE7-124B10EFCFF9}" srcId="{43925A30-925A-4D14-A208-5B97C559AB9C}" destId="{54D991F5-A53F-45D7-9FDD-A228D21B1581}" srcOrd="2" destOrd="0" parTransId="{E4F44175-D462-48A5-9718-5C701E915C49}" sibTransId="{55C5B223-CBEE-428A-AE52-22F0B6357979}"/>
    <dgm:cxn modelId="{70684FB0-F0AC-46AC-9520-96FB96BC3FA5}" srcId="{43925A30-925A-4D14-A208-5B97C559AB9C}" destId="{B3A80725-014C-46C7-9E81-2AD3BA22E17E}" srcOrd="3" destOrd="0" parTransId="{72009CF0-A2B1-4670-AB60-856C96B35C06}" sibTransId="{21C5780D-BABA-4DF6-98D6-07CCDFE06A9F}"/>
    <dgm:cxn modelId="{E026F2BD-6503-4390-A131-5C7D578D3F6C}" type="presOf" srcId="{55C5B223-CBEE-428A-AE52-22F0B6357979}" destId="{5D964DDA-4C80-4E20-810E-EF0FD8194EA4}" srcOrd="0" destOrd="0" presId="urn:microsoft.com/office/officeart/2005/8/layout/process1"/>
    <dgm:cxn modelId="{9BC3A4D8-9275-4E91-AEA8-5CAF3F79BAA1}" type="presOf" srcId="{136CD02A-B64B-4469-96F1-F2B404FAA928}" destId="{4D1D1F95-B359-4C8F-BB9B-AAC882758A17}" srcOrd="0" destOrd="0" presId="urn:microsoft.com/office/officeart/2005/8/layout/process1"/>
    <dgm:cxn modelId="{9A5264F5-9854-4048-B0FF-3CD2B26EB4EE}" type="presOf" srcId="{C8F1ECAA-D730-499B-95E3-46DAA51DCEB6}" destId="{743904E2-EBEB-4A23-A89B-654C1DA454FD}" srcOrd="0" destOrd="0" presId="urn:microsoft.com/office/officeart/2005/8/layout/process1"/>
    <dgm:cxn modelId="{BC364798-7C70-453C-8BCE-6DC811B0164D}" type="presParOf" srcId="{ACC2F25B-7832-4056-98B2-95CBBAF5CB93}" destId="{5450D4A8-F4DC-42B7-8ED0-0328F38B7431}" srcOrd="0" destOrd="0" presId="urn:microsoft.com/office/officeart/2005/8/layout/process1"/>
    <dgm:cxn modelId="{C8B7A50C-FD93-4ABE-BB92-F8CAB835D33E}" type="presParOf" srcId="{ACC2F25B-7832-4056-98B2-95CBBAF5CB93}" destId="{4D1D1F95-B359-4C8F-BB9B-AAC882758A17}" srcOrd="1" destOrd="0" presId="urn:microsoft.com/office/officeart/2005/8/layout/process1"/>
    <dgm:cxn modelId="{0A4B54A1-1C22-4C9C-AE34-9D63F1AED977}" type="presParOf" srcId="{4D1D1F95-B359-4C8F-BB9B-AAC882758A17}" destId="{5BA02722-F97D-4DF6-A78C-0FCF0E7DFD7D}" srcOrd="0" destOrd="0" presId="urn:microsoft.com/office/officeart/2005/8/layout/process1"/>
    <dgm:cxn modelId="{2C3B4D1D-18DC-44BB-ADE8-38BC85118812}" type="presParOf" srcId="{ACC2F25B-7832-4056-98B2-95CBBAF5CB93}" destId="{743904E2-EBEB-4A23-A89B-654C1DA454FD}" srcOrd="2" destOrd="0" presId="urn:microsoft.com/office/officeart/2005/8/layout/process1"/>
    <dgm:cxn modelId="{903129D3-2AD0-4602-A5C8-612082E7F576}" type="presParOf" srcId="{ACC2F25B-7832-4056-98B2-95CBBAF5CB93}" destId="{31B1BF6C-EAD4-4369-AA40-078CB0AAA76C}" srcOrd="3" destOrd="0" presId="urn:microsoft.com/office/officeart/2005/8/layout/process1"/>
    <dgm:cxn modelId="{98FC1812-FBAB-4C17-AF2A-F0EEC34A71FE}" type="presParOf" srcId="{31B1BF6C-EAD4-4369-AA40-078CB0AAA76C}" destId="{64BE8DAA-7C9F-4EC0-936F-4D597C4E4BD1}" srcOrd="0" destOrd="0" presId="urn:microsoft.com/office/officeart/2005/8/layout/process1"/>
    <dgm:cxn modelId="{15169A44-9BDC-4A3D-86C9-B3379A1676BE}" type="presParOf" srcId="{ACC2F25B-7832-4056-98B2-95CBBAF5CB93}" destId="{6F9DDE60-8505-4364-AE70-1ED0E750BFF7}" srcOrd="4" destOrd="0" presId="urn:microsoft.com/office/officeart/2005/8/layout/process1"/>
    <dgm:cxn modelId="{E35A55DA-2603-4ED3-B4B9-2EE03CB5A447}" type="presParOf" srcId="{ACC2F25B-7832-4056-98B2-95CBBAF5CB93}" destId="{5D964DDA-4C80-4E20-810E-EF0FD8194EA4}" srcOrd="5" destOrd="0" presId="urn:microsoft.com/office/officeart/2005/8/layout/process1"/>
    <dgm:cxn modelId="{96EADABE-4D6B-4CB0-8C83-4A05EA7A984D}" type="presParOf" srcId="{5D964DDA-4C80-4E20-810E-EF0FD8194EA4}" destId="{1AF95FDC-2C58-4DD2-A42F-17E77141FAD2}" srcOrd="0" destOrd="0" presId="urn:microsoft.com/office/officeart/2005/8/layout/process1"/>
    <dgm:cxn modelId="{BDCBD84B-2729-4813-B2EE-0569A45D9B47}" type="presParOf" srcId="{ACC2F25B-7832-4056-98B2-95CBBAF5CB93}" destId="{EB18E7CA-6C99-4581-9F57-65501ADCD940}"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3F7A86-CEAB-4BD4-B9C3-5634BD866DC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00F74709-6B2C-4C80-8D2E-6ABBFD6A141D}">
      <dgm:prSet phldrT="[Text]"/>
      <dgm:spPr>
        <a:solidFill>
          <a:srgbClr val="C55599"/>
        </a:solidFill>
      </dgm:spPr>
      <dgm:t>
        <a:bodyPr/>
        <a:lstStyle/>
        <a:p>
          <a:r>
            <a:rPr lang="en-GB" b="1" dirty="0"/>
            <a:t>Why Move Online?</a:t>
          </a:r>
        </a:p>
      </dgm:t>
    </dgm:pt>
    <dgm:pt modelId="{FBF4FF05-2396-45A9-976A-E1CB32221B9E}" type="parTrans" cxnId="{4758D55E-E85C-410C-AF42-D41C7A732D5E}">
      <dgm:prSet/>
      <dgm:spPr/>
      <dgm:t>
        <a:bodyPr/>
        <a:lstStyle/>
        <a:p>
          <a:endParaRPr lang="en-GB"/>
        </a:p>
      </dgm:t>
    </dgm:pt>
    <dgm:pt modelId="{D9B938DF-CD68-4224-B67F-80E459D9948C}" type="sibTrans" cxnId="{4758D55E-E85C-410C-AF42-D41C7A732D5E}">
      <dgm:prSet/>
      <dgm:spPr/>
      <dgm:t>
        <a:bodyPr/>
        <a:lstStyle/>
        <a:p>
          <a:endParaRPr lang="en-GB"/>
        </a:p>
      </dgm:t>
    </dgm:pt>
    <dgm:pt modelId="{84CA227E-8C9A-4786-BF18-C1D159D29D60}">
      <dgm:prSet phldrT="[Text]" custT="1"/>
      <dgm:spPr>
        <a:solidFill>
          <a:srgbClr val="7B398D"/>
        </a:solidFill>
      </dgm:spPr>
      <dgm:t>
        <a:bodyPr/>
        <a:lstStyle/>
        <a:p>
          <a:r>
            <a:rPr lang="en-GB" sz="2000" dirty="0"/>
            <a:t>Engage people from further away than your local area</a:t>
          </a:r>
        </a:p>
      </dgm:t>
    </dgm:pt>
    <dgm:pt modelId="{BDAF5DDE-BA61-4E10-B895-CDE0BC00BCCA}" type="parTrans" cxnId="{227BBCED-DA72-4487-B5D5-BC884712E212}">
      <dgm:prSet/>
      <dgm:spPr/>
      <dgm:t>
        <a:bodyPr/>
        <a:lstStyle/>
        <a:p>
          <a:endParaRPr lang="en-GB"/>
        </a:p>
      </dgm:t>
    </dgm:pt>
    <dgm:pt modelId="{CACB3355-F51D-4240-8DEB-2AFDE7F98463}" type="sibTrans" cxnId="{227BBCED-DA72-4487-B5D5-BC884712E212}">
      <dgm:prSet/>
      <dgm:spPr/>
      <dgm:t>
        <a:bodyPr/>
        <a:lstStyle/>
        <a:p>
          <a:endParaRPr lang="en-GB"/>
        </a:p>
      </dgm:t>
    </dgm:pt>
    <dgm:pt modelId="{0E367C04-5896-4C3E-9848-D2EBC7F4E6E4}">
      <dgm:prSet phldrT="[Text]" custT="1"/>
      <dgm:spPr>
        <a:solidFill>
          <a:srgbClr val="7B398D"/>
        </a:solidFill>
      </dgm:spPr>
      <dgm:t>
        <a:bodyPr/>
        <a:lstStyle/>
        <a:p>
          <a:r>
            <a:rPr lang="en-GB" sz="2000" dirty="0"/>
            <a:t>Stay in regular contact with your customers/users</a:t>
          </a:r>
        </a:p>
      </dgm:t>
    </dgm:pt>
    <dgm:pt modelId="{3D403F23-667D-49C3-8F10-C19EE0E328AA}" type="parTrans" cxnId="{309C2D4F-81CF-4DD4-AD36-F8957D93E992}">
      <dgm:prSet/>
      <dgm:spPr/>
      <dgm:t>
        <a:bodyPr/>
        <a:lstStyle/>
        <a:p>
          <a:endParaRPr lang="en-GB"/>
        </a:p>
      </dgm:t>
    </dgm:pt>
    <dgm:pt modelId="{07AAB075-AB34-48AC-8DA0-36383741F78D}" type="sibTrans" cxnId="{309C2D4F-81CF-4DD4-AD36-F8957D93E992}">
      <dgm:prSet/>
      <dgm:spPr/>
      <dgm:t>
        <a:bodyPr/>
        <a:lstStyle/>
        <a:p>
          <a:endParaRPr lang="en-GB"/>
        </a:p>
      </dgm:t>
    </dgm:pt>
    <dgm:pt modelId="{ED36F36F-9163-44AE-8DED-BC70C1C5B27C}">
      <dgm:prSet phldrT="[Text]" custT="1"/>
      <dgm:spPr>
        <a:solidFill>
          <a:srgbClr val="7B398D"/>
        </a:solidFill>
      </dgm:spPr>
      <dgm:t>
        <a:bodyPr/>
        <a:lstStyle/>
        <a:p>
          <a:r>
            <a:rPr lang="en-GB" sz="2000" dirty="0"/>
            <a:t>Find new customers</a:t>
          </a:r>
        </a:p>
      </dgm:t>
    </dgm:pt>
    <dgm:pt modelId="{E45DA035-0DD1-4210-AD05-CDFFF50B8776}" type="parTrans" cxnId="{A70ED78D-44EE-423F-8556-C05207199DC9}">
      <dgm:prSet/>
      <dgm:spPr/>
      <dgm:t>
        <a:bodyPr/>
        <a:lstStyle/>
        <a:p>
          <a:endParaRPr lang="en-GB"/>
        </a:p>
      </dgm:t>
    </dgm:pt>
    <dgm:pt modelId="{D9025EFF-623C-4B0D-A234-E52DCF270130}" type="sibTrans" cxnId="{A70ED78D-44EE-423F-8556-C05207199DC9}">
      <dgm:prSet/>
      <dgm:spPr/>
      <dgm:t>
        <a:bodyPr/>
        <a:lstStyle/>
        <a:p>
          <a:endParaRPr lang="en-GB"/>
        </a:p>
      </dgm:t>
    </dgm:pt>
    <dgm:pt modelId="{D8EABCD7-E139-46BB-A2E5-AF5689ED6C64}">
      <dgm:prSet custT="1"/>
      <dgm:spPr>
        <a:solidFill>
          <a:srgbClr val="7B398D"/>
        </a:solidFill>
      </dgm:spPr>
      <dgm:t>
        <a:bodyPr/>
        <a:lstStyle/>
        <a:p>
          <a:r>
            <a:rPr lang="en-GB" sz="2000" dirty="0"/>
            <a:t>Find new audiences </a:t>
          </a:r>
        </a:p>
      </dgm:t>
    </dgm:pt>
    <dgm:pt modelId="{474501D4-7585-4F0C-AF8B-12D08A989E16}" type="parTrans" cxnId="{04C41BC5-9739-492A-AD07-5FF57EC87284}">
      <dgm:prSet/>
      <dgm:spPr/>
      <dgm:t>
        <a:bodyPr/>
        <a:lstStyle/>
        <a:p>
          <a:endParaRPr lang="en-GB"/>
        </a:p>
      </dgm:t>
    </dgm:pt>
    <dgm:pt modelId="{7A10AEC4-24D1-4A9C-8AC4-98FE9B5D3C2F}" type="sibTrans" cxnId="{04C41BC5-9739-492A-AD07-5FF57EC87284}">
      <dgm:prSet/>
      <dgm:spPr/>
      <dgm:t>
        <a:bodyPr/>
        <a:lstStyle/>
        <a:p>
          <a:endParaRPr lang="en-GB"/>
        </a:p>
      </dgm:t>
    </dgm:pt>
    <dgm:pt modelId="{2AFBE0FF-58D4-4FDE-B7A0-69D5BF59B3FE}">
      <dgm:prSet custT="1"/>
      <dgm:spPr>
        <a:solidFill>
          <a:srgbClr val="7B398D"/>
        </a:solidFill>
      </dgm:spPr>
      <dgm:t>
        <a:bodyPr/>
        <a:lstStyle/>
        <a:p>
          <a:r>
            <a:rPr lang="en-GB" sz="1800" dirty="0"/>
            <a:t>Show other people your success</a:t>
          </a:r>
        </a:p>
      </dgm:t>
    </dgm:pt>
    <dgm:pt modelId="{205988E9-5CA3-4EA9-B814-043A1DDA55CB}" type="parTrans" cxnId="{F2C8EFD4-AD0F-42AA-B5EA-9F767D142A58}">
      <dgm:prSet/>
      <dgm:spPr/>
      <dgm:t>
        <a:bodyPr/>
        <a:lstStyle/>
        <a:p>
          <a:endParaRPr lang="en-GB"/>
        </a:p>
      </dgm:t>
    </dgm:pt>
    <dgm:pt modelId="{C9265D83-7FFD-4332-9514-B95BFCD983E6}" type="sibTrans" cxnId="{F2C8EFD4-AD0F-42AA-B5EA-9F767D142A58}">
      <dgm:prSet/>
      <dgm:spPr/>
      <dgm:t>
        <a:bodyPr/>
        <a:lstStyle/>
        <a:p>
          <a:endParaRPr lang="en-GB"/>
        </a:p>
      </dgm:t>
    </dgm:pt>
    <dgm:pt modelId="{37EE4743-D59A-4301-9358-B146148F2235}">
      <dgm:prSet/>
      <dgm:spPr>
        <a:solidFill>
          <a:srgbClr val="7B398D"/>
        </a:solidFill>
      </dgm:spPr>
      <dgm:t>
        <a:bodyPr/>
        <a:lstStyle/>
        <a:p>
          <a:r>
            <a:rPr lang="en-GB" dirty="0"/>
            <a:t>Connect with new local organisations</a:t>
          </a:r>
        </a:p>
      </dgm:t>
    </dgm:pt>
    <dgm:pt modelId="{F291BA9C-C29F-4FF7-8C89-5447D0B2D4E8}" type="parTrans" cxnId="{A0470C46-68E0-4A24-AD8F-E11199DB898B}">
      <dgm:prSet/>
      <dgm:spPr/>
      <dgm:t>
        <a:bodyPr/>
        <a:lstStyle/>
        <a:p>
          <a:endParaRPr lang="en-GB"/>
        </a:p>
      </dgm:t>
    </dgm:pt>
    <dgm:pt modelId="{280E4E3C-202C-4D1C-945F-890D4BE455A8}" type="sibTrans" cxnId="{A0470C46-68E0-4A24-AD8F-E11199DB898B}">
      <dgm:prSet/>
      <dgm:spPr/>
      <dgm:t>
        <a:bodyPr/>
        <a:lstStyle/>
        <a:p>
          <a:endParaRPr lang="en-GB"/>
        </a:p>
      </dgm:t>
    </dgm:pt>
    <dgm:pt modelId="{A0310BCC-AF74-42E0-BC1E-FB82905AFB0F}">
      <dgm:prSet/>
      <dgm:spPr>
        <a:solidFill>
          <a:srgbClr val="7B398D"/>
        </a:solidFill>
      </dgm:spPr>
      <dgm:t>
        <a:bodyPr/>
        <a:lstStyle/>
        <a:p>
          <a:r>
            <a:rPr lang="en-GB" dirty="0"/>
            <a:t>Support your local community</a:t>
          </a:r>
        </a:p>
      </dgm:t>
    </dgm:pt>
    <dgm:pt modelId="{C6A76079-40B2-4208-8C9C-74ED1FF52736}" type="parTrans" cxnId="{50DDB562-645C-479A-A54D-94FBE2FFB99B}">
      <dgm:prSet/>
      <dgm:spPr/>
      <dgm:t>
        <a:bodyPr/>
        <a:lstStyle/>
        <a:p>
          <a:endParaRPr lang="en-GB"/>
        </a:p>
      </dgm:t>
    </dgm:pt>
    <dgm:pt modelId="{6F370ECB-E664-48E7-8CAD-FB1D691AAEEA}" type="sibTrans" cxnId="{50DDB562-645C-479A-A54D-94FBE2FFB99B}">
      <dgm:prSet/>
      <dgm:spPr/>
      <dgm:t>
        <a:bodyPr/>
        <a:lstStyle/>
        <a:p>
          <a:endParaRPr lang="en-GB"/>
        </a:p>
      </dgm:t>
    </dgm:pt>
    <dgm:pt modelId="{DE8B2CEB-5EFD-413C-B098-FA5E910668B6}" type="pres">
      <dgm:prSet presAssocID="{A73F7A86-CEAB-4BD4-B9C3-5634BD866DCF}" presName="Name0" presStyleCnt="0">
        <dgm:presLayoutVars>
          <dgm:chMax val="1"/>
          <dgm:chPref val="1"/>
          <dgm:dir/>
          <dgm:animOne val="branch"/>
          <dgm:animLvl val="lvl"/>
        </dgm:presLayoutVars>
      </dgm:prSet>
      <dgm:spPr/>
    </dgm:pt>
    <dgm:pt modelId="{58A8B620-2B3B-4390-A6C8-236B87486B41}" type="pres">
      <dgm:prSet presAssocID="{00F74709-6B2C-4C80-8D2E-6ABBFD6A141D}" presName="singleCycle" presStyleCnt="0"/>
      <dgm:spPr/>
    </dgm:pt>
    <dgm:pt modelId="{3F6A74DB-3406-407B-8E43-FC3C52738121}" type="pres">
      <dgm:prSet presAssocID="{00F74709-6B2C-4C80-8D2E-6ABBFD6A141D}" presName="singleCenter" presStyleLbl="node1" presStyleIdx="0" presStyleCnt="8" custScaleX="308927" custScaleY="61729">
        <dgm:presLayoutVars>
          <dgm:chMax val="7"/>
          <dgm:chPref val="7"/>
        </dgm:presLayoutVars>
      </dgm:prSet>
      <dgm:spPr>
        <a:prstGeom prst="flowChartAlternateProcess">
          <a:avLst/>
        </a:prstGeom>
      </dgm:spPr>
    </dgm:pt>
    <dgm:pt modelId="{56547C2B-9BD4-477E-B375-4059D8707601}" type="pres">
      <dgm:prSet presAssocID="{BDAF5DDE-BA61-4E10-B895-CDE0BC00BCCA}" presName="Name56" presStyleLbl="parChTrans1D2" presStyleIdx="0" presStyleCnt="7"/>
      <dgm:spPr/>
    </dgm:pt>
    <dgm:pt modelId="{A728C753-C42F-4CF4-BBB1-56F27D4D32A8}" type="pres">
      <dgm:prSet presAssocID="{84CA227E-8C9A-4786-BF18-C1D159D29D60}" presName="text0" presStyleLbl="node1" presStyleIdx="1" presStyleCnt="8" custScaleX="357757" custScaleY="70305" custRadScaleRad="104007" custRadScaleInc="45002">
        <dgm:presLayoutVars>
          <dgm:bulletEnabled val="1"/>
        </dgm:presLayoutVars>
      </dgm:prSet>
      <dgm:spPr/>
    </dgm:pt>
    <dgm:pt modelId="{BF3E113E-E8A3-4021-BB1C-D267E480462E}" type="pres">
      <dgm:prSet presAssocID="{3D403F23-667D-49C3-8F10-C19EE0E328AA}" presName="Name56" presStyleLbl="parChTrans1D2" presStyleIdx="1" presStyleCnt="7"/>
      <dgm:spPr/>
    </dgm:pt>
    <dgm:pt modelId="{35C8FB10-6EF8-4F0D-8EF7-20195D8FEBD0}" type="pres">
      <dgm:prSet presAssocID="{0E367C04-5896-4C3E-9848-D2EBC7F4E6E4}" presName="text0" presStyleLbl="node1" presStyleIdx="2" presStyleCnt="8" custScaleX="213286" custScaleY="100512" custRadScaleRad="211658" custRadScaleInc="68963">
        <dgm:presLayoutVars>
          <dgm:bulletEnabled val="1"/>
        </dgm:presLayoutVars>
      </dgm:prSet>
      <dgm:spPr/>
    </dgm:pt>
    <dgm:pt modelId="{C2D79FAB-F080-40BD-8C23-B7ACDAA82434}" type="pres">
      <dgm:prSet presAssocID="{F291BA9C-C29F-4FF7-8C89-5447D0B2D4E8}" presName="Name56" presStyleLbl="parChTrans1D2" presStyleIdx="2" presStyleCnt="7"/>
      <dgm:spPr/>
    </dgm:pt>
    <dgm:pt modelId="{75AB5C3D-93D7-473A-801F-8D0F803DE848}" type="pres">
      <dgm:prSet presAssocID="{37EE4743-D59A-4301-9358-B146148F2235}" presName="text0" presStyleLbl="node1" presStyleIdx="3" presStyleCnt="8" custScaleX="170335" custRadScaleRad="206192" custRadScaleInc="-13389">
        <dgm:presLayoutVars>
          <dgm:bulletEnabled val="1"/>
        </dgm:presLayoutVars>
      </dgm:prSet>
      <dgm:spPr/>
    </dgm:pt>
    <dgm:pt modelId="{A1CA7070-EA0B-41B6-BAD8-C5FA82CBFA68}" type="pres">
      <dgm:prSet presAssocID="{E45DA035-0DD1-4210-AD05-CDFFF50B8776}" presName="Name56" presStyleLbl="parChTrans1D2" presStyleIdx="3" presStyleCnt="7"/>
      <dgm:spPr/>
    </dgm:pt>
    <dgm:pt modelId="{7F770350-A54C-4D15-8999-A981362F75E1}" type="pres">
      <dgm:prSet presAssocID="{ED36F36F-9163-44AE-8DED-BC70C1C5B27C}" presName="text0" presStyleLbl="node1" presStyleIdx="4" presStyleCnt="8" custScaleX="173816" custScaleY="53669" custRadScaleRad="100009" custRadScaleInc="-60778">
        <dgm:presLayoutVars>
          <dgm:bulletEnabled val="1"/>
        </dgm:presLayoutVars>
      </dgm:prSet>
      <dgm:spPr/>
    </dgm:pt>
    <dgm:pt modelId="{4DC59953-5127-4292-A645-FE0B4808E3A4}" type="pres">
      <dgm:prSet presAssocID="{474501D4-7585-4F0C-AF8B-12D08A989E16}" presName="Name56" presStyleLbl="parChTrans1D2" presStyleIdx="4" presStyleCnt="7"/>
      <dgm:spPr/>
    </dgm:pt>
    <dgm:pt modelId="{CBF4245F-574D-4725-AB2A-8CCA23BAB8F3}" type="pres">
      <dgm:prSet presAssocID="{D8EABCD7-E139-46BB-A2E5-AF5689ED6C64}" presName="text0" presStyleLbl="node1" presStyleIdx="5" presStyleCnt="8" custScaleX="238468" custScaleY="52236" custRadScaleRad="137846" custRadScaleInc="118468">
        <dgm:presLayoutVars>
          <dgm:bulletEnabled val="1"/>
        </dgm:presLayoutVars>
      </dgm:prSet>
      <dgm:spPr/>
    </dgm:pt>
    <dgm:pt modelId="{FF5C4F56-594A-4AB9-A564-1983D31C4205}" type="pres">
      <dgm:prSet presAssocID="{205988E9-5CA3-4EA9-B814-043A1DDA55CB}" presName="Name56" presStyleLbl="parChTrans1D2" presStyleIdx="5" presStyleCnt="7"/>
      <dgm:spPr/>
    </dgm:pt>
    <dgm:pt modelId="{98C3F298-60A0-4FFC-A924-779FF7F8FA44}" type="pres">
      <dgm:prSet presAssocID="{2AFBE0FF-58D4-4FDE-B7A0-69D5BF59B3FE}" presName="text0" presStyleLbl="node1" presStyleIdx="6" presStyleCnt="8" custScaleX="216460" custScaleY="55139" custRadScaleRad="241296" custRadScaleInc="39753">
        <dgm:presLayoutVars>
          <dgm:bulletEnabled val="1"/>
        </dgm:presLayoutVars>
      </dgm:prSet>
      <dgm:spPr/>
    </dgm:pt>
    <dgm:pt modelId="{AC80558B-D14C-4607-AC4B-9DD72DC774B9}" type="pres">
      <dgm:prSet presAssocID="{C6A76079-40B2-4208-8C9C-74ED1FF52736}" presName="Name56" presStyleLbl="parChTrans1D2" presStyleIdx="6" presStyleCnt="7"/>
      <dgm:spPr/>
    </dgm:pt>
    <dgm:pt modelId="{4FD61CDA-E299-4239-97B0-D2FCA1EBEE61}" type="pres">
      <dgm:prSet presAssocID="{A0310BCC-AF74-42E0-BC1E-FB82905AFB0F}" presName="text0" presStyleLbl="node1" presStyleIdx="7" presStyleCnt="8" custScaleX="129524" custRadScaleRad="218223" custRadScaleInc="-63633">
        <dgm:presLayoutVars>
          <dgm:bulletEnabled val="1"/>
        </dgm:presLayoutVars>
      </dgm:prSet>
      <dgm:spPr/>
    </dgm:pt>
  </dgm:ptLst>
  <dgm:cxnLst>
    <dgm:cxn modelId="{221B6305-ED9B-4310-BBF2-1458851C3CE3}" type="presOf" srcId="{BDAF5DDE-BA61-4E10-B895-CDE0BC00BCCA}" destId="{56547C2B-9BD4-477E-B375-4059D8707601}" srcOrd="0" destOrd="0" presId="urn:microsoft.com/office/officeart/2008/layout/RadialCluster"/>
    <dgm:cxn modelId="{9DC93F21-20AE-470B-BD7E-DE50DA87E607}" type="presOf" srcId="{84CA227E-8C9A-4786-BF18-C1D159D29D60}" destId="{A728C753-C42F-4CF4-BBB1-56F27D4D32A8}" srcOrd="0" destOrd="0" presId="urn:microsoft.com/office/officeart/2008/layout/RadialCluster"/>
    <dgm:cxn modelId="{1319122D-C8FF-49B7-AAD5-156112091FF8}" type="presOf" srcId="{A0310BCC-AF74-42E0-BC1E-FB82905AFB0F}" destId="{4FD61CDA-E299-4239-97B0-D2FCA1EBEE61}" srcOrd="0" destOrd="0" presId="urn:microsoft.com/office/officeart/2008/layout/RadialCluster"/>
    <dgm:cxn modelId="{3BB2F72D-1E6A-4126-A80F-4103485752CC}" type="presOf" srcId="{0E367C04-5896-4C3E-9848-D2EBC7F4E6E4}" destId="{35C8FB10-6EF8-4F0D-8EF7-20195D8FEBD0}" srcOrd="0" destOrd="0" presId="urn:microsoft.com/office/officeart/2008/layout/RadialCluster"/>
    <dgm:cxn modelId="{34194138-14DF-4383-BCB3-C4684418C9D0}" type="presOf" srcId="{F291BA9C-C29F-4FF7-8C89-5447D0B2D4E8}" destId="{C2D79FAB-F080-40BD-8C23-B7ACDAA82434}" srcOrd="0" destOrd="0" presId="urn:microsoft.com/office/officeart/2008/layout/RadialCluster"/>
    <dgm:cxn modelId="{2432E05D-996C-4E99-A96F-76C262BB0FFE}" type="presOf" srcId="{C6A76079-40B2-4208-8C9C-74ED1FF52736}" destId="{AC80558B-D14C-4607-AC4B-9DD72DC774B9}" srcOrd="0" destOrd="0" presId="urn:microsoft.com/office/officeart/2008/layout/RadialCluster"/>
    <dgm:cxn modelId="{4758D55E-E85C-410C-AF42-D41C7A732D5E}" srcId="{A73F7A86-CEAB-4BD4-B9C3-5634BD866DCF}" destId="{00F74709-6B2C-4C80-8D2E-6ABBFD6A141D}" srcOrd="0" destOrd="0" parTransId="{FBF4FF05-2396-45A9-976A-E1CB32221B9E}" sibTransId="{D9B938DF-CD68-4224-B67F-80E459D9948C}"/>
    <dgm:cxn modelId="{50DDB562-645C-479A-A54D-94FBE2FFB99B}" srcId="{00F74709-6B2C-4C80-8D2E-6ABBFD6A141D}" destId="{A0310BCC-AF74-42E0-BC1E-FB82905AFB0F}" srcOrd="6" destOrd="0" parTransId="{C6A76079-40B2-4208-8C9C-74ED1FF52736}" sibTransId="{6F370ECB-E664-48E7-8CAD-FB1D691AAEEA}"/>
    <dgm:cxn modelId="{A0470C46-68E0-4A24-AD8F-E11199DB898B}" srcId="{00F74709-6B2C-4C80-8D2E-6ABBFD6A141D}" destId="{37EE4743-D59A-4301-9358-B146148F2235}" srcOrd="2" destOrd="0" parTransId="{F291BA9C-C29F-4FF7-8C89-5447D0B2D4E8}" sibTransId="{280E4E3C-202C-4D1C-945F-890D4BE455A8}"/>
    <dgm:cxn modelId="{309C2D4F-81CF-4DD4-AD36-F8957D93E992}" srcId="{00F74709-6B2C-4C80-8D2E-6ABBFD6A141D}" destId="{0E367C04-5896-4C3E-9848-D2EBC7F4E6E4}" srcOrd="1" destOrd="0" parTransId="{3D403F23-667D-49C3-8F10-C19EE0E328AA}" sibTransId="{07AAB075-AB34-48AC-8DA0-36383741F78D}"/>
    <dgm:cxn modelId="{F2156872-EB27-4898-9BA3-5F8800557A01}" type="presOf" srcId="{474501D4-7585-4F0C-AF8B-12D08A989E16}" destId="{4DC59953-5127-4292-A645-FE0B4808E3A4}" srcOrd="0" destOrd="0" presId="urn:microsoft.com/office/officeart/2008/layout/RadialCluster"/>
    <dgm:cxn modelId="{05349F74-258C-4DEB-8043-2302AFB0B35B}" type="presOf" srcId="{ED36F36F-9163-44AE-8DED-BC70C1C5B27C}" destId="{7F770350-A54C-4D15-8999-A981362F75E1}" srcOrd="0" destOrd="0" presId="urn:microsoft.com/office/officeart/2008/layout/RadialCluster"/>
    <dgm:cxn modelId="{36E0027C-60E6-462C-80C9-7CEE6714C531}" type="presOf" srcId="{2AFBE0FF-58D4-4FDE-B7A0-69D5BF59B3FE}" destId="{98C3F298-60A0-4FFC-A924-779FF7F8FA44}" srcOrd="0" destOrd="0" presId="urn:microsoft.com/office/officeart/2008/layout/RadialCluster"/>
    <dgm:cxn modelId="{A70ED78D-44EE-423F-8556-C05207199DC9}" srcId="{00F74709-6B2C-4C80-8D2E-6ABBFD6A141D}" destId="{ED36F36F-9163-44AE-8DED-BC70C1C5B27C}" srcOrd="3" destOrd="0" parTransId="{E45DA035-0DD1-4210-AD05-CDFFF50B8776}" sibTransId="{D9025EFF-623C-4B0D-A234-E52DCF270130}"/>
    <dgm:cxn modelId="{47C23AA1-02F4-4F1C-9650-C08DE8254897}" type="presOf" srcId="{E45DA035-0DD1-4210-AD05-CDFFF50B8776}" destId="{A1CA7070-EA0B-41B6-BAD8-C5FA82CBFA68}" srcOrd="0" destOrd="0" presId="urn:microsoft.com/office/officeart/2008/layout/RadialCluster"/>
    <dgm:cxn modelId="{A70C58A9-1669-453E-B715-6E0C40571ACF}" type="presOf" srcId="{00F74709-6B2C-4C80-8D2E-6ABBFD6A141D}" destId="{3F6A74DB-3406-407B-8E43-FC3C52738121}" srcOrd="0" destOrd="0" presId="urn:microsoft.com/office/officeart/2008/layout/RadialCluster"/>
    <dgm:cxn modelId="{1A81CBAC-5C93-4EF4-A7CC-1EA815CF75D9}" type="presOf" srcId="{205988E9-5CA3-4EA9-B814-043A1DDA55CB}" destId="{FF5C4F56-594A-4AB9-A564-1983D31C4205}" srcOrd="0" destOrd="0" presId="urn:microsoft.com/office/officeart/2008/layout/RadialCluster"/>
    <dgm:cxn modelId="{71AB08AF-EE5A-482B-B94C-0555C84F4B87}" type="presOf" srcId="{A73F7A86-CEAB-4BD4-B9C3-5634BD866DCF}" destId="{DE8B2CEB-5EFD-413C-B098-FA5E910668B6}" srcOrd="0" destOrd="0" presId="urn:microsoft.com/office/officeart/2008/layout/RadialCluster"/>
    <dgm:cxn modelId="{6D227DC0-4436-409A-B726-1AF70D66823F}" type="presOf" srcId="{37EE4743-D59A-4301-9358-B146148F2235}" destId="{75AB5C3D-93D7-473A-801F-8D0F803DE848}" srcOrd="0" destOrd="0" presId="urn:microsoft.com/office/officeart/2008/layout/RadialCluster"/>
    <dgm:cxn modelId="{04C41BC5-9739-492A-AD07-5FF57EC87284}" srcId="{00F74709-6B2C-4C80-8D2E-6ABBFD6A141D}" destId="{D8EABCD7-E139-46BB-A2E5-AF5689ED6C64}" srcOrd="4" destOrd="0" parTransId="{474501D4-7585-4F0C-AF8B-12D08A989E16}" sibTransId="{7A10AEC4-24D1-4A9C-8AC4-98FE9B5D3C2F}"/>
    <dgm:cxn modelId="{1D3A6ACA-8058-4DA7-B94A-F5B69379030B}" type="presOf" srcId="{3D403F23-667D-49C3-8F10-C19EE0E328AA}" destId="{BF3E113E-E8A3-4021-BB1C-D267E480462E}" srcOrd="0" destOrd="0" presId="urn:microsoft.com/office/officeart/2008/layout/RadialCluster"/>
    <dgm:cxn modelId="{F2C8EFD4-AD0F-42AA-B5EA-9F767D142A58}" srcId="{00F74709-6B2C-4C80-8D2E-6ABBFD6A141D}" destId="{2AFBE0FF-58D4-4FDE-B7A0-69D5BF59B3FE}" srcOrd="5" destOrd="0" parTransId="{205988E9-5CA3-4EA9-B814-043A1DDA55CB}" sibTransId="{C9265D83-7FFD-4332-9514-B95BFCD983E6}"/>
    <dgm:cxn modelId="{227BBCED-DA72-4487-B5D5-BC884712E212}" srcId="{00F74709-6B2C-4C80-8D2E-6ABBFD6A141D}" destId="{84CA227E-8C9A-4786-BF18-C1D159D29D60}" srcOrd="0" destOrd="0" parTransId="{BDAF5DDE-BA61-4E10-B895-CDE0BC00BCCA}" sibTransId="{CACB3355-F51D-4240-8DEB-2AFDE7F98463}"/>
    <dgm:cxn modelId="{C64073FF-F753-4257-8798-0639F9BCB91F}" type="presOf" srcId="{D8EABCD7-E139-46BB-A2E5-AF5689ED6C64}" destId="{CBF4245F-574D-4725-AB2A-8CCA23BAB8F3}" srcOrd="0" destOrd="0" presId="urn:microsoft.com/office/officeart/2008/layout/RadialCluster"/>
    <dgm:cxn modelId="{827679F0-4D9A-4F56-9A1C-F9A3CA353EC3}" type="presParOf" srcId="{DE8B2CEB-5EFD-413C-B098-FA5E910668B6}" destId="{58A8B620-2B3B-4390-A6C8-236B87486B41}" srcOrd="0" destOrd="0" presId="urn:microsoft.com/office/officeart/2008/layout/RadialCluster"/>
    <dgm:cxn modelId="{30389427-5AEF-44F5-8B56-F6AA67C0A48A}" type="presParOf" srcId="{58A8B620-2B3B-4390-A6C8-236B87486B41}" destId="{3F6A74DB-3406-407B-8E43-FC3C52738121}" srcOrd="0" destOrd="0" presId="urn:microsoft.com/office/officeart/2008/layout/RadialCluster"/>
    <dgm:cxn modelId="{8692AEF1-14A1-4126-B084-9D30B53B2542}" type="presParOf" srcId="{58A8B620-2B3B-4390-A6C8-236B87486B41}" destId="{56547C2B-9BD4-477E-B375-4059D8707601}" srcOrd="1" destOrd="0" presId="urn:microsoft.com/office/officeart/2008/layout/RadialCluster"/>
    <dgm:cxn modelId="{9EE4D2B4-05A7-4ADA-B3AE-74989F781497}" type="presParOf" srcId="{58A8B620-2B3B-4390-A6C8-236B87486B41}" destId="{A728C753-C42F-4CF4-BBB1-56F27D4D32A8}" srcOrd="2" destOrd="0" presId="urn:microsoft.com/office/officeart/2008/layout/RadialCluster"/>
    <dgm:cxn modelId="{BBEB5CCA-8525-4F52-876E-4416606E30F4}" type="presParOf" srcId="{58A8B620-2B3B-4390-A6C8-236B87486B41}" destId="{BF3E113E-E8A3-4021-BB1C-D267E480462E}" srcOrd="3" destOrd="0" presId="urn:microsoft.com/office/officeart/2008/layout/RadialCluster"/>
    <dgm:cxn modelId="{AF025965-2750-4633-AE05-516123F3D7E0}" type="presParOf" srcId="{58A8B620-2B3B-4390-A6C8-236B87486B41}" destId="{35C8FB10-6EF8-4F0D-8EF7-20195D8FEBD0}" srcOrd="4" destOrd="0" presId="urn:microsoft.com/office/officeart/2008/layout/RadialCluster"/>
    <dgm:cxn modelId="{D80B8371-664E-44ED-B5CD-A9C6460FF0D1}" type="presParOf" srcId="{58A8B620-2B3B-4390-A6C8-236B87486B41}" destId="{C2D79FAB-F080-40BD-8C23-B7ACDAA82434}" srcOrd="5" destOrd="0" presId="urn:microsoft.com/office/officeart/2008/layout/RadialCluster"/>
    <dgm:cxn modelId="{19639130-FB0F-44A4-B8EC-180DD4C812BE}" type="presParOf" srcId="{58A8B620-2B3B-4390-A6C8-236B87486B41}" destId="{75AB5C3D-93D7-473A-801F-8D0F803DE848}" srcOrd="6" destOrd="0" presId="urn:microsoft.com/office/officeart/2008/layout/RadialCluster"/>
    <dgm:cxn modelId="{89A2451F-F32F-428B-BAC3-BF85592F5E19}" type="presParOf" srcId="{58A8B620-2B3B-4390-A6C8-236B87486B41}" destId="{A1CA7070-EA0B-41B6-BAD8-C5FA82CBFA68}" srcOrd="7" destOrd="0" presId="urn:microsoft.com/office/officeart/2008/layout/RadialCluster"/>
    <dgm:cxn modelId="{DAE93E8D-7147-48BB-93C2-75F13BABD1B0}" type="presParOf" srcId="{58A8B620-2B3B-4390-A6C8-236B87486B41}" destId="{7F770350-A54C-4D15-8999-A981362F75E1}" srcOrd="8" destOrd="0" presId="urn:microsoft.com/office/officeart/2008/layout/RadialCluster"/>
    <dgm:cxn modelId="{1A75DCFC-23EA-4CEE-844A-99E81AB8F02E}" type="presParOf" srcId="{58A8B620-2B3B-4390-A6C8-236B87486B41}" destId="{4DC59953-5127-4292-A645-FE0B4808E3A4}" srcOrd="9" destOrd="0" presId="urn:microsoft.com/office/officeart/2008/layout/RadialCluster"/>
    <dgm:cxn modelId="{10C4746C-9915-41E3-9C98-BC43FEE7D622}" type="presParOf" srcId="{58A8B620-2B3B-4390-A6C8-236B87486B41}" destId="{CBF4245F-574D-4725-AB2A-8CCA23BAB8F3}" srcOrd="10" destOrd="0" presId="urn:microsoft.com/office/officeart/2008/layout/RadialCluster"/>
    <dgm:cxn modelId="{B5F11980-0D0A-4E65-960F-71A6E1E86851}" type="presParOf" srcId="{58A8B620-2B3B-4390-A6C8-236B87486B41}" destId="{FF5C4F56-594A-4AB9-A564-1983D31C4205}" srcOrd="11" destOrd="0" presId="urn:microsoft.com/office/officeart/2008/layout/RadialCluster"/>
    <dgm:cxn modelId="{B6BA2BD4-D480-4418-8B70-55BC59C104B3}" type="presParOf" srcId="{58A8B620-2B3B-4390-A6C8-236B87486B41}" destId="{98C3F298-60A0-4FFC-A924-779FF7F8FA44}" srcOrd="12" destOrd="0" presId="urn:microsoft.com/office/officeart/2008/layout/RadialCluster"/>
    <dgm:cxn modelId="{5E14FE08-3D92-44BD-B49F-A55A8D94F69D}" type="presParOf" srcId="{58A8B620-2B3B-4390-A6C8-236B87486B41}" destId="{AC80558B-D14C-4607-AC4B-9DD72DC774B9}" srcOrd="13" destOrd="0" presId="urn:microsoft.com/office/officeart/2008/layout/RadialCluster"/>
    <dgm:cxn modelId="{7812609F-222F-433B-9E68-B931C174E74F}" type="presParOf" srcId="{58A8B620-2B3B-4390-A6C8-236B87486B41}" destId="{4FD61CDA-E299-4239-97B0-D2FCA1EBEE61}" srcOrd="14"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3F7A86-CEAB-4BD4-B9C3-5634BD866DC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00F74709-6B2C-4C80-8D2E-6ABBFD6A141D}">
      <dgm:prSet phldrT="[Text]"/>
      <dgm:spPr>
        <a:solidFill>
          <a:srgbClr val="EAAB00"/>
        </a:solidFill>
      </dgm:spPr>
      <dgm:t>
        <a:bodyPr/>
        <a:lstStyle/>
        <a:p>
          <a:r>
            <a:rPr lang="en-GB" b="1" dirty="0"/>
            <a:t>Why have a website?</a:t>
          </a:r>
        </a:p>
      </dgm:t>
    </dgm:pt>
    <dgm:pt modelId="{FBF4FF05-2396-45A9-976A-E1CB32221B9E}" type="parTrans" cxnId="{4758D55E-E85C-410C-AF42-D41C7A732D5E}">
      <dgm:prSet/>
      <dgm:spPr/>
      <dgm:t>
        <a:bodyPr/>
        <a:lstStyle/>
        <a:p>
          <a:endParaRPr lang="en-GB"/>
        </a:p>
      </dgm:t>
    </dgm:pt>
    <dgm:pt modelId="{D9B938DF-CD68-4224-B67F-80E459D9948C}" type="sibTrans" cxnId="{4758D55E-E85C-410C-AF42-D41C7A732D5E}">
      <dgm:prSet/>
      <dgm:spPr/>
      <dgm:t>
        <a:bodyPr/>
        <a:lstStyle/>
        <a:p>
          <a:endParaRPr lang="en-GB"/>
        </a:p>
      </dgm:t>
    </dgm:pt>
    <dgm:pt modelId="{84CA227E-8C9A-4786-BF18-C1D159D29D60}">
      <dgm:prSet phldrT="[Text]" custT="1"/>
      <dgm:spPr>
        <a:solidFill>
          <a:srgbClr val="EF7E23"/>
        </a:solidFill>
      </dgm:spPr>
      <dgm:t>
        <a:bodyPr/>
        <a:lstStyle/>
        <a:p>
          <a:r>
            <a:rPr lang="en-GB" sz="2000" dirty="0"/>
            <a:t>Reach people from further away than your local area</a:t>
          </a:r>
        </a:p>
      </dgm:t>
    </dgm:pt>
    <dgm:pt modelId="{BDAF5DDE-BA61-4E10-B895-CDE0BC00BCCA}" type="parTrans" cxnId="{227BBCED-DA72-4487-B5D5-BC884712E212}">
      <dgm:prSet/>
      <dgm:spPr/>
      <dgm:t>
        <a:bodyPr/>
        <a:lstStyle/>
        <a:p>
          <a:endParaRPr lang="en-GB"/>
        </a:p>
      </dgm:t>
    </dgm:pt>
    <dgm:pt modelId="{CACB3355-F51D-4240-8DEB-2AFDE7F98463}" type="sibTrans" cxnId="{227BBCED-DA72-4487-B5D5-BC884712E212}">
      <dgm:prSet/>
      <dgm:spPr/>
      <dgm:t>
        <a:bodyPr/>
        <a:lstStyle/>
        <a:p>
          <a:endParaRPr lang="en-GB"/>
        </a:p>
      </dgm:t>
    </dgm:pt>
    <dgm:pt modelId="{0E367C04-5896-4C3E-9848-D2EBC7F4E6E4}">
      <dgm:prSet phldrT="[Text]" custT="1"/>
      <dgm:spPr>
        <a:solidFill>
          <a:srgbClr val="EF7E23"/>
        </a:solidFill>
      </dgm:spPr>
      <dgm:t>
        <a:bodyPr/>
        <a:lstStyle/>
        <a:p>
          <a:r>
            <a:rPr lang="en-GB" sz="2000" dirty="0"/>
            <a:t>You can update your customers/users</a:t>
          </a:r>
        </a:p>
      </dgm:t>
    </dgm:pt>
    <dgm:pt modelId="{3D403F23-667D-49C3-8F10-C19EE0E328AA}" type="parTrans" cxnId="{309C2D4F-81CF-4DD4-AD36-F8957D93E992}">
      <dgm:prSet/>
      <dgm:spPr/>
      <dgm:t>
        <a:bodyPr/>
        <a:lstStyle/>
        <a:p>
          <a:endParaRPr lang="en-GB"/>
        </a:p>
      </dgm:t>
    </dgm:pt>
    <dgm:pt modelId="{07AAB075-AB34-48AC-8DA0-36383741F78D}" type="sibTrans" cxnId="{309C2D4F-81CF-4DD4-AD36-F8957D93E992}">
      <dgm:prSet/>
      <dgm:spPr/>
      <dgm:t>
        <a:bodyPr/>
        <a:lstStyle/>
        <a:p>
          <a:endParaRPr lang="en-GB"/>
        </a:p>
      </dgm:t>
    </dgm:pt>
    <dgm:pt modelId="{ED36F36F-9163-44AE-8DED-BC70C1C5B27C}">
      <dgm:prSet phldrT="[Text]" custT="1"/>
      <dgm:spPr>
        <a:solidFill>
          <a:srgbClr val="EF7E23"/>
        </a:solidFill>
      </dgm:spPr>
      <dgm:t>
        <a:bodyPr/>
        <a:lstStyle/>
        <a:p>
          <a:r>
            <a:rPr lang="en-GB" sz="2000" dirty="0"/>
            <a:t>You might sleep but your website does not! People can find you 24/7!</a:t>
          </a:r>
        </a:p>
      </dgm:t>
    </dgm:pt>
    <dgm:pt modelId="{E45DA035-0DD1-4210-AD05-CDFFF50B8776}" type="parTrans" cxnId="{A70ED78D-44EE-423F-8556-C05207199DC9}">
      <dgm:prSet/>
      <dgm:spPr/>
      <dgm:t>
        <a:bodyPr/>
        <a:lstStyle/>
        <a:p>
          <a:endParaRPr lang="en-GB"/>
        </a:p>
      </dgm:t>
    </dgm:pt>
    <dgm:pt modelId="{D9025EFF-623C-4B0D-A234-E52DCF270130}" type="sibTrans" cxnId="{A70ED78D-44EE-423F-8556-C05207199DC9}">
      <dgm:prSet/>
      <dgm:spPr/>
      <dgm:t>
        <a:bodyPr/>
        <a:lstStyle/>
        <a:p>
          <a:endParaRPr lang="en-GB"/>
        </a:p>
      </dgm:t>
    </dgm:pt>
    <dgm:pt modelId="{D8EABCD7-E139-46BB-A2E5-AF5689ED6C64}">
      <dgm:prSet custT="1"/>
      <dgm:spPr>
        <a:solidFill>
          <a:srgbClr val="EF7E23"/>
        </a:solidFill>
      </dgm:spPr>
      <dgm:t>
        <a:bodyPr/>
        <a:lstStyle/>
        <a:p>
          <a:r>
            <a:rPr lang="en-GB" sz="2000" dirty="0"/>
            <a:t>Find new audiences </a:t>
          </a:r>
        </a:p>
      </dgm:t>
    </dgm:pt>
    <dgm:pt modelId="{474501D4-7585-4F0C-AF8B-12D08A989E16}" type="parTrans" cxnId="{04C41BC5-9739-492A-AD07-5FF57EC87284}">
      <dgm:prSet/>
      <dgm:spPr/>
      <dgm:t>
        <a:bodyPr/>
        <a:lstStyle/>
        <a:p>
          <a:endParaRPr lang="en-GB"/>
        </a:p>
      </dgm:t>
    </dgm:pt>
    <dgm:pt modelId="{7A10AEC4-24D1-4A9C-8AC4-98FE9B5D3C2F}" type="sibTrans" cxnId="{04C41BC5-9739-492A-AD07-5FF57EC87284}">
      <dgm:prSet/>
      <dgm:spPr/>
      <dgm:t>
        <a:bodyPr/>
        <a:lstStyle/>
        <a:p>
          <a:endParaRPr lang="en-GB"/>
        </a:p>
      </dgm:t>
    </dgm:pt>
    <dgm:pt modelId="{2AFBE0FF-58D4-4FDE-B7A0-69D5BF59B3FE}">
      <dgm:prSet custT="1"/>
      <dgm:spPr>
        <a:solidFill>
          <a:srgbClr val="EF7E23"/>
        </a:solidFill>
      </dgm:spPr>
      <dgm:t>
        <a:bodyPr/>
        <a:lstStyle/>
        <a:p>
          <a:r>
            <a:rPr lang="en-GB" sz="1800" dirty="0"/>
            <a:t>Show other people your success</a:t>
          </a:r>
        </a:p>
      </dgm:t>
    </dgm:pt>
    <dgm:pt modelId="{205988E9-5CA3-4EA9-B814-043A1DDA55CB}" type="parTrans" cxnId="{F2C8EFD4-AD0F-42AA-B5EA-9F767D142A58}">
      <dgm:prSet/>
      <dgm:spPr/>
      <dgm:t>
        <a:bodyPr/>
        <a:lstStyle/>
        <a:p>
          <a:endParaRPr lang="en-GB"/>
        </a:p>
      </dgm:t>
    </dgm:pt>
    <dgm:pt modelId="{C9265D83-7FFD-4332-9514-B95BFCD983E6}" type="sibTrans" cxnId="{F2C8EFD4-AD0F-42AA-B5EA-9F767D142A58}">
      <dgm:prSet/>
      <dgm:spPr/>
      <dgm:t>
        <a:bodyPr/>
        <a:lstStyle/>
        <a:p>
          <a:endParaRPr lang="en-GB"/>
        </a:p>
      </dgm:t>
    </dgm:pt>
    <dgm:pt modelId="{37EE4743-D59A-4301-9358-B146148F2235}">
      <dgm:prSet custT="1"/>
      <dgm:spPr>
        <a:solidFill>
          <a:srgbClr val="EF7E23"/>
        </a:solidFill>
      </dgm:spPr>
      <dgm:t>
        <a:bodyPr/>
        <a:lstStyle/>
        <a:p>
          <a:r>
            <a:rPr lang="en-GB" sz="1800" dirty="0"/>
            <a:t>Makes your organisation appear professional</a:t>
          </a:r>
        </a:p>
      </dgm:t>
    </dgm:pt>
    <dgm:pt modelId="{F291BA9C-C29F-4FF7-8C89-5447D0B2D4E8}" type="parTrans" cxnId="{A0470C46-68E0-4A24-AD8F-E11199DB898B}">
      <dgm:prSet/>
      <dgm:spPr/>
      <dgm:t>
        <a:bodyPr/>
        <a:lstStyle/>
        <a:p>
          <a:endParaRPr lang="en-GB"/>
        </a:p>
      </dgm:t>
    </dgm:pt>
    <dgm:pt modelId="{280E4E3C-202C-4D1C-945F-890D4BE455A8}" type="sibTrans" cxnId="{A0470C46-68E0-4A24-AD8F-E11199DB898B}">
      <dgm:prSet/>
      <dgm:spPr/>
      <dgm:t>
        <a:bodyPr/>
        <a:lstStyle/>
        <a:p>
          <a:endParaRPr lang="en-GB"/>
        </a:p>
      </dgm:t>
    </dgm:pt>
    <dgm:pt modelId="{A0310BCC-AF74-42E0-BC1E-FB82905AFB0F}">
      <dgm:prSet/>
      <dgm:spPr>
        <a:solidFill>
          <a:srgbClr val="EF7E23"/>
        </a:solidFill>
      </dgm:spPr>
      <dgm:t>
        <a:bodyPr/>
        <a:lstStyle/>
        <a:p>
          <a:r>
            <a:rPr lang="en-GB" dirty="0"/>
            <a:t>Sell or advertise you products or services </a:t>
          </a:r>
        </a:p>
      </dgm:t>
    </dgm:pt>
    <dgm:pt modelId="{C6A76079-40B2-4208-8C9C-74ED1FF52736}" type="parTrans" cxnId="{50DDB562-645C-479A-A54D-94FBE2FFB99B}">
      <dgm:prSet/>
      <dgm:spPr/>
      <dgm:t>
        <a:bodyPr/>
        <a:lstStyle/>
        <a:p>
          <a:endParaRPr lang="en-GB"/>
        </a:p>
      </dgm:t>
    </dgm:pt>
    <dgm:pt modelId="{6F370ECB-E664-48E7-8CAD-FB1D691AAEEA}" type="sibTrans" cxnId="{50DDB562-645C-479A-A54D-94FBE2FFB99B}">
      <dgm:prSet/>
      <dgm:spPr/>
      <dgm:t>
        <a:bodyPr/>
        <a:lstStyle/>
        <a:p>
          <a:endParaRPr lang="en-GB"/>
        </a:p>
      </dgm:t>
    </dgm:pt>
    <dgm:pt modelId="{DE8B2CEB-5EFD-413C-B098-FA5E910668B6}" type="pres">
      <dgm:prSet presAssocID="{A73F7A86-CEAB-4BD4-B9C3-5634BD866DCF}" presName="Name0" presStyleCnt="0">
        <dgm:presLayoutVars>
          <dgm:chMax val="1"/>
          <dgm:chPref val="1"/>
          <dgm:dir/>
          <dgm:animOne val="branch"/>
          <dgm:animLvl val="lvl"/>
        </dgm:presLayoutVars>
      </dgm:prSet>
      <dgm:spPr/>
    </dgm:pt>
    <dgm:pt modelId="{58A8B620-2B3B-4390-A6C8-236B87486B41}" type="pres">
      <dgm:prSet presAssocID="{00F74709-6B2C-4C80-8D2E-6ABBFD6A141D}" presName="singleCycle" presStyleCnt="0"/>
      <dgm:spPr/>
    </dgm:pt>
    <dgm:pt modelId="{3F6A74DB-3406-407B-8E43-FC3C52738121}" type="pres">
      <dgm:prSet presAssocID="{00F74709-6B2C-4C80-8D2E-6ABBFD6A141D}" presName="singleCenter" presStyleLbl="node1" presStyleIdx="0" presStyleCnt="8" custScaleX="308927" custScaleY="61729">
        <dgm:presLayoutVars>
          <dgm:chMax val="7"/>
          <dgm:chPref val="7"/>
        </dgm:presLayoutVars>
      </dgm:prSet>
      <dgm:spPr>
        <a:prstGeom prst="flowChartAlternateProcess">
          <a:avLst/>
        </a:prstGeom>
      </dgm:spPr>
    </dgm:pt>
    <dgm:pt modelId="{56547C2B-9BD4-477E-B375-4059D8707601}" type="pres">
      <dgm:prSet presAssocID="{BDAF5DDE-BA61-4E10-B895-CDE0BC00BCCA}" presName="Name56" presStyleLbl="parChTrans1D2" presStyleIdx="0" presStyleCnt="7"/>
      <dgm:spPr/>
    </dgm:pt>
    <dgm:pt modelId="{A728C753-C42F-4CF4-BBB1-56F27D4D32A8}" type="pres">
      <dgm:prSet presAssocID="{84CA227E-8C9A-4786-BF18-C1D159D29D60}" presName="text0" presStyleLbl="node1" presStyleIdx="1" presStyleCnt="8" custScaleX="357757" custScaleY="70305" custRadScaleRad="104007" custRadScaleInc="45002">
        <dgm:presLayoutVars>
          <dgm:bulletEnabled val="1"/>
        </dgm:presLayoutVars>
      </dgm:prSet>
      <dgm:spPr/>
    </dgm:pt>
    <dgm:pt modelId="{BF3E113E-E8A3-4021-BB1C-D267E480462E}" type="pres">
      <dgm:prSet presAssocID="{3D403F23-667D-49C3-8F10-C19EE0E328AA}" presName="Name56" presStyleLbl="parChTrans1D2" presStyleIdx="1" presStyleCnt="7"/>
      <dgm:spPr/>
    </dgm:pt>
    <dgm:pt modelId="{35C8FB10-6EF8-4F0D-8EF7-20195D8FEBD0}" type="pres">
      <dgm:prSet presAssocID="{0E367C04-5896-4C3E-9848-D2EBC7F4E6E4}" presName="text0" presStyleLbl="node1" presStyleIdx="2" presStyleCnt="8" custScaleX="213286" custScaleY="100512" custRadScaleRad="211658" custRadScaleInc="68963">
        <dgm:presLayoutVars>
          <dgm:bulletEnabled val="1"/>
        </dgm:presLayoutVars>
      </dgm:prSet>
      <dgm:spPr/>
    </dgm:pt>
    <dgm:pt modelId="{C2D79FAB-F080-40BD-8C23-B7ACDAA82434}" type="pres">
      <dgm:prSet presAssocID="{F291BA9C-C29F-4FF7-8C89-5447D0B2D4E8}" presName="Name56" presStyleLbl="parChTrans1D2" presStyleIdx="2" presStyleCnt="7"/>
      <dgm:spPr/>
    </dgm:pt>
    <dgm:pt modelId="{75AB5C3D-93D7-473A-801F-8D0F803DE848}" type="pres">
      <dgm:prSet presAssocID="{37EE4743-D59A-4301-9358-B146148F2235}" presName="text0" presStyleLbl="node1" presStyleIdx="3" presStyleCnt="8" custScaleX="170335" custRadScaleRad="207250" custRadScaleInc="-7066">
        <dgm:presLayoutVars>
          <dgm:bulletEnabled val="1"/>
        </dgm:presLayoutVars>
      </dgm:prSet>
      <dgm:spPr/>
    </dgm:pt>
    <dgm:pt modelId="{A1CA7070-EA0B-41B6-BAD8-C5FA82CBFA68}" type="pres">
      <dgm:prSet presAssocID="{E45DA035-0DD1-4210-AD05-CDFFF50B8776}" presName="Name56" presStyleLbl="parChTrans1D2" presStyleIdx="3" presStyleCnt="7"/>
      <dgm:spPr/>
    </dgm:pt>
    <dgm:pt modelId="{7F770350-A54C-4D15-8999-A981362F75E1}" type="pres">
      <dgm:prSet presAssocID="{ED36F36F-9163-44AE-8DED-BC70C1C5B27C}" presName="text0" presStyleLbl="node1" presStyleIdx="4" presStyleCnt="8" custScaleX="311672" custScaleY="88034" custRadScaleRad="114541" custRadScaleInc="-28204">
        <dgm:presLayoutVars>
          <dgm:bulletEnabled val="1"/>
        </dgm:presLayoutVars>
      </dgm:prSet>
      <dgm:spPr/>
    </dgm:pt>
    <dgm:pt modelId="{4DC59953-5127-4292-A645-FE0B4808E3A4}" type="pres">
      <dgm:prSet presAssocID="{474501D4-7585-4F0C-AF8B-12D08A989E16}" presName="Name56" presStyleLbl="parChTrans1D2" presStyleIdx="4" presStyleCnt="7"/>
      <dgm:spPr/>
    </dgm:pt>
    <dgm:pt modelId="{CBF4245F-574D-4725-AB2A-8CCA23BAB8F3}" type="pres">
      <dgm:prSet presAssocID="{D8EABCD7-E139-46BB-A2E5-AF5689ED6C64}" presName="text0" presStyleLbl="node1" presStyleIdx="5" presStyleCnt="8" custScaleX="238468" custScaleY="52236" custRadScaleRad="137846" custRadScaleInc="118468">
        <dgm:presLayoutVars>
          <dgm:bulletEnabled val="1"/>
        </dgm:presLayoutVars>
      </dgm:prSet>
      <dgm:spPr/>
    </dgm:pt>
    <dgm:pt modelId="{FF5C4F56-594A-4AB9-A564-1983D31C4205}" type="pres">
      <dgm:prSet presAssocID="{205988E9-5CA3-4EA9-B814-043A1DDA55CB}" presName="Name56" presStyleLbl="parChTrans1D2" presStyleIdx="5" presStyleCnt="7"/>
      <dgm:spPr/>
    </dgm:pt>
    <dgm:pt modelId="{98C3F298-60A0-4FFC-A924-779FF7F8FA44}" type="pres">
      <dgm:prSet presAssocID="{2AFBE0FF-58D4-4FDE-B7A0-69D5BF59B3FE}" presName="text0" presStyleLbl="node1" presStyleIdx="6" presStyleCnt="8" custScaleX="216460" custScaleY="55139" custRadScaleRad="241296" custRadScaleInc="39753">
        <dgm:presLayoutVars>
          <dgm:bulletEnabled val="1"/>
        </dgm:presLayoutVars>
      </dgm:prSet>
      <dgm:spPr/>
    </dgm:pt>
    <dgm:pt modelId="{AC80558B-D14C-4607-AC4B-9DD72DC774B9}" type="pres">
      <dgm:prSet presAssocID="{C6A76079-40B2-4208-8C9C-74ED1FF52736}" presName="Name56" presStyleLbl="parChTrans1D2" presStyleIdx="6" presStyleCnt="7"/>
      <dgm:spPr/>
    </dgm:pt>
    <dgm:pt modelId="{4FD61CDA-E299-4239-97B0-D2FCA1EBEE61}" type="pres">
      <dgm:prSet presAssocID="{A0310BCC-AF74-42E0-BC1E-FB82905AFB0F}" presName="text0" presStyleLbl="node1" presStyleIdx="7" presStyleCnt="8" custScaleX="222199" custScaleY="112344" custRadScaleRad="218223" custRadScaleInc="-63633">
        <dgm:presLayoutVars>
          <dgm:bulletEnabled val="1"/>
        </dgm:presLayoutVars>
      </dgm:prSet>
      <dgm:spPr/>
    </dgm:pt>
  </dgm:ptLst>
  <dgm:cxnLst>
    <dgm:cxn modelId="{221B6305-ED9B-4310-BBF2-1458851C3CE3}" type="presOf" srcId="{BDAF5DDE-BA61-4E10-B895-CDE0BC00BCCA}" destId="{56547C2B-9BD4-477E-B375-4059D8707601}" srcOrd="0" destOrd="0" presId="urn:microsoft.com/office/officeart/2008/layout/RadialCluster"/>
    <dgm:cxn modelId="{9DC93F21-20AE-470B-BD7E-DE50DA87E607}" type="presOf" srcId="{84CA227E-8C9A-4786-BF18-C1D159D29D60}" destId="{A728C753-C42F-4CF4-BBB1-56F27D4D32A8}" srcOrd="0" destOrd="0" presId="urn:microsoft.com/office/officeart/2008/layout/RadialCluster"/>
    <dgm:cxn modelId="{1319122D-C8FF-49B7-AAD5-156112091FF8}" type="presOf" srcId="{A0310BCC-AF74-42E0-BC1E-FB82905AFB0F}" destId="{4FD61CDA-E299-4239-97B0-D2FCA1EBEE61}" srcOrd="0" destOrd="0" presId="urn:microsoft.com/office/officeart/2008/layout/RadialCluster"/>
    <dgm:cxn modelId="{3BB2F72D-1E6A-4126-A80F-4103485752CC}" type="presOf" srcId="{0E367C04-5896-4C3E-9848-D2EBC7F4E6E4}" destId="{35C8FB10-6EF8-4F0D-8EF7-20195D8FEBD0}" srcOrd="0" destOrd="0" presId="urn:microsoft.com/office/officeart/2008/layout/RadialCluster"/>
    <dgm:cxn modelId="{34194138-14DF-4383-BCB3-C4684418C9D0}" type="presOf" srcId="{F291BA9C-C29F-4FF7-8C89-5447D0B2D4E8}" destId="{C2D79FAB-F080-40BD-8C23-B7ACDAA82434}" srcOrd="0" destOrd="0" presId="urn:microsoft.com/office/officeart/2008/layout/RadialCluster"/>
    <dgm:cxn modelId="{2432E05D-996C-4E99-A96F-76C262BB0FFE}" type="presOf" srcId="{C6A76079-40B2-4208-8C9C-74ED1FF52736}" destId="{AC80558B-D14C-4607-AC4B-9DD72DC774B9}" srcOrd="0" destOrd="0" presId="urn:microsoft.com/office/officeart/2008/layout/RadialCluster"/>
    <dgm:cxn modelId="{4758D55E-E85C-410C-AF42-D41C7A732D5E}" srcId="{A73F7A86-CEAB-4BD4-B9C3-5634BD866DCF}" destId="{00F74709-6B2C-4C80-8D2E-6ABBFD6A141D}" srcOrd="0" destOrd="0" parTransId="{FBF4FF05-2396-45A9-976A-E1CB32221B9E}" sibTransId="{D9B938DF-CD68-4224-B67F-80E459D9948C}"/>
    <dgm:cxn modelId="{50DDB562-645C-479A-A54D-94FBE2FFB99B}" srcId="{00F74709-6B2C-4C80-8D2E-6ABBFD6A141D}" destId="{A0310BCC-AF74-42E0-BC1E-FB82905AFB0F}" srcOrd="6" destOrd="0" parTransId="{C6A76079-40B2-4208-8C9C-74ED1FF52736}" sibTransId="{6F370ECB-E664-48E7-8CAD-FB1D691AAEEA}"/>
    <dgm:cxn modelId="{A0470C46-68E0-4A24-AD8F-E11199DB898B}" srcId="{00F74709-6B2C-4C80-8D2E-6ABBFD6A141D}" destId="{37EE4743-D59A-4301-9358-B146148F2235}" srcOrd="2" destOrd="0" parTransId="{F291BA9C-C29F-4FF7-8C89-5447D0B2D4E8}" sibTransId="{280E4E3C-202C-4D1C-945F-890D4BE455A8}"/>
    <dgm:cxn modelId="{309C2D4F-81CF-4DD4-AD36-F8957D93E992}" srcId="{00F74709-6B2C-4C80-8D2E-6ABBFD6A141D}" destId="{0E367C04-5896-4C3E-9848-D2EBC7F4E6E4}" srcOrd="1" destOrd="0" parTransId="{3D403F23-667D-49C3-8F10-C19EE0E328AA}" sibTransId="{07AAB075-AB34-48AC-8DA0-36383741F78D}"/>
    <dgm:cxn modelId="{F2156872-EB27-4898-9BA3-5F8800557A01}" type="presOf" srcId="{474501D4-7585-4F0C-AF8B-12D08A989E16}" destId="{4DC59953-5127-4292-A645-FE0B4808E3A4}" srcOrd="0" destOrd="0" presId="urn:microsoft.com/office/officeart/2008/layout/RadialCluster"/>
    <dgm:cxn modelId="{05349F74-258C-4DEB-8043-2302AFB0B35B}" type="presOf" srcId="{ED36F36F-9163-44AE-8DED-BC70C1C5B27C}" destId="{7F770350-A54C-4D15-8999-A981362F75E1}" srcOrd="0" destOrd="0" presId="urn:microsoft.com/office/officeart/2008/layout/RadialCluster"/>
    <dgm:cxn modelId="{36E0027C-60E6-462C-80C9-7CEE6714C531}" type="presOf" srcId="{2AFBE0FF-58D4-4FDE-B7A0-69D5BF59B3FE}" destId="{98C3F298-60A0-4FFC-A924-779FF7F8FA44}" srcOrd="0" destOrd="0" presId="urn:microsoft.com/office/officeart/2008/layout/RadialCluster"/>
    <dgm:cxn modelId="{A70ED78D-44EE-423F-8556-C05207199DC9}" srcId="{00F74709-6B2C-4C80-8D2E-6ABBFD6A141D}" destId="{ED36F36F-9163-44AE-8DED-BC70C1C5B27C}" srcOrd="3" destOrd="0" parTransId="{E45DA035-0DD1-4210-AD05-CDFFF50B8776}" sibTransId="{D9025EFF-623C-4B0D-A234-E52DCF270130}"/>
    <dgm:cxn modelId="{47C23AA1-02F4-4F1C-9650-C08DE8254897}" type="presOf" srcId="{E45DA035-0DD1-4210-AD05-CDFFF50B8776}" destId="{A1CA7070-EA0B-41B6-BAD8-C5FA82CBFA68}" srcOrd="0" destOrd="0" presId="urn:microsoft.com/office/officeart/2008/layout/RadialCluster"/>
    <dgm:cxn modelId="{A70C58A9-1669-453E-B715-6E0C40571ACF}" type="presOf" srcId="{00F74709-6B2C-4C80-8D2E-6ABBFD6A141D}" destId="{3F6A74DB-3406-407B-8E43-FC3C52738121}" srcOrd="0" destOrd="0" presId="urn:microsoft.com/office/officeart/2008/layout/RadialCluster"/>
    <dgm:cxn modelId="{1A81CBAC-5C93-4EF4-A7CC-1EA815CF75D9}" type="presOf" srcId="{205988E9-5CA3-4EA9-B814-043A1DDA55CB}" destId="{FF5C4F56-594A-4AB9-A564-1983D31C4205}" srcOrd="0" destOrd="0" presId="urn:microsoft.com/office/officeart/2008/layout/RadialCluster"/>
    <dgm:cxn modelId="{71AB08AF-EE5A-482B-B94C-0555C84F4B87}" type="presOf" srcId="{A73F7A86-CEAB-4BD4-B9C3-5634BD866DCF}" destId="{DE8B2CEB-5EFD-413C-B098-FA5E910668B6}" srcOrd="0" destOrd="0" presId="urn:microsoft.com/office/officeart/2008/layout/RadialCluster"/>
    <dgm:cxn modelId="{6D227DC0-4436-409A-B726-1AF70D66823F}" type="presOf" srcId="{37EE4743-D59A-4301-9358-B146148F2235}" destId="{75AB5C3D-93D7-473A-801F-8D0F803DE848}" srcOrd="0" destOrd="0" presId="urn:microsoft.com/office/officeart/2008/layout/RadialCluster"/>
    <dgm:cxn modelId="{04C41BC5-9739-492A-AD07-5FF57EC87284}" srcId="{00F74709-6B2C-4C80-8D2E-6ABBFD6A141D}" destId="{D8EABCD7-E139-46BB-A2E5-AF5689ED6C64}" srcOrd="4" destOrd="0" parTransId="{474501D4-7585-4F0C-AF8B-12D08A989E16}" sibTransId="{7A10AEC4-24D1-4A9C-8AC4-98FE9B5D3C2F}"/>
    <dgm:cxn modelId="{1D3A6ACA-8058-4DA7-B94A-F5B69379030B}" type="presOf" srcId="{3D403F23-667D-49C3-8F10-C19EE0E328AA}" destId="{BF3E113E-E8A3-4021-BB1C-D267E480462E}" srcOrd="0" destOrd="0" presId="urn:microsoft.com/office/officeart/2008/layout/RadialCluster"/>
    <dgm:cxn modelId="{F2C8EFD4-AD0F-42AA-B5EA-9F767D142A58}" srcId="{00F74709-6B2C-4C80-8D2E-6ABBFD6A141D}" destId="{2AFBE0FF-58D4-4FDE-B7A0-69D5BF59B3FE}" srcOrd="5" destOrd="0" parTransId="{205988E9-5CA3-4EA9-B814-043A1DDA55CB}" sibTransId="{C9265D83-7FFD-4332-9514-B95BFCD983E6}"/>
    <dgm:cxn modelId="{227BBCED-DA72-4487-B5D5-BC884712E212}" srcId="{00F74709-6B2C-4C80-8D2E-6ABBFD6A141D}" destId="{84CA227E-8C9A-4786-BF18-C1D159D29D60}" srcOrd="0" destOrd="0" parTransId="{BDAF5DDE-BA61-4E10-B895-CDE0BC00BCCA}" sibTransId="{CACB3355-F51D-4240-8DEB-2AFDE7F98463}"/>
    <dgm:cxn modelId="{C64073FF-F753-4257-8798-0639F9BCB91F}" type="presOf" srcId="{D8EABCD7-E139-46BB-A2E5-AF5689ED6C64}" destId="{CBF4245F-574D-4725-AB2A-8CCA23BAB8F3}" srcOrd="0" destOrd="0" presId="urn:microsoft.com/office/officeart/2008/layout/RadialCluster"/>
    <dgm:cxn modelId="{827679F0-4D9A-4F56-9A1C-F9A3CA353EC3}" type="presParOf" srcId="{DE8B2CEB-5EFD-413C-B098-FA5E910668B6}" destId="{58A8B620-2B3B-4390-A6C8-236B87486B41}" srcOrd="0" destOrd="0" presId="urn:microsoft.com/office/officeart/2008/layout/RadialCluster"/>
    <dgm:cxn modelId="{30389427-5AEF-44F5-8B56-F6AA67C0A48A}" type="presParOf" srcId="{58A8B620-2B3B-4390-A6C8-236B87486B41}" destId="{3F6A74DB-3406-407B-8E43-FC3C52738121}" srcOrd="0" destOrd="0" presId="urn:microsoft.com/office/officeart/2008/layout/RadialCluster"/>
    <dgm:cxn modelId="{8692AEF1-14A1-4126-B084-9D30B53B2542}" type="presParOf" srcId="{58A8B620-2B3B-4390-A6C8-236B87486B41}" destId="{56547C2B-9BD4-477E-B375-4059D8707601}" srcOrd="1" destOrd="0" presId="urn:microsoft.com/office/officeart/2008/layout/RadialCluster"/>
    <dgm:cxn modelId="{9EE4D2B4-05A7-4ADA-B3AE-74989F781497}" type="presParOf" srcId="{58A8B620-2B3B-4390-A6C8-236B87486B41}" destId="{A728C753-C42F-4CF4-BBB1-56F27D4D32A8}" srcOrd="2" destOrd="0" presId="urn:microsoft.com/office/officeart/2008/layout/RadialCluster"/>
    <dgm:cxn modelId="{BBEB5CCA-8525-4F52-876E-4416606E30F4}" type="presParOf" srcId="{58A8B620-2B3B-4390-A6C8-236B87486B41}" destId="{BF3E113E-E8A3-4021-BB1C-D267E480462E}" srcOrd="3" destOrd="0" presId="urn:microsoft.com/office/officeart/2008/layout/RadialCluster"/>
    <dgm:cxn modelId="{AF025965-2750-4633-AE05-516123F3D7E0}" type="presParOf" srcId="{58A8B620-2B3B-4390-A6C8-236B87486B41}" destId="{35C8FB10-6EF8-4F0D-8EF7-20195D8FEBD0}" srcOrd="4" destOrd="0" presId="urn:microsoft.com/office/officeart/2008/layout/RadialCluster"/>
    <dgm:cxn modelId="{D80B8371-664E-44ED-B5CD-A9C6460FF0D1}" type="presParOf" srcId="{58A8B620-2B3B-4390-A6C8-236B87486B41}" destId="{C2D79FAB-F080-40BD-8C23-B7ACDAA82434}" srcOrd="5" destOrd="0" presId="urn:microsoft.com/office/officeart/2008/layout/RadialCluster"/>
    <dgm:cxn modelId="{19639130-FB0F-44A4-B8EC-180DD4C812BE}" type="presParOf" srcId="{58A8B620-2B3B-4390-A6C8-236B87486B41}" destId="{75AB5C3D-93D7-473A-801F-8D0F803DE848}" srcOrd="6" destOrd="0" presId="urn:microsoft.com/office/officeart/2008/layout/RadialCluster"/>
    <dgm:cxn modelId="{89A2451F-F32F-428B-BAC3-BF85592F5E19}" type="presParOf" srcId="{58A8B620-2B3B-4390-A6C8-236B87486B41}" destId="{A1CA7070-EA0B-41B6-BAD8-C5FA82CBFA68}" srcOrd="7" destOrd="0" presId="urn:microsoft.com/office/officeart/2008/layout/RadialCluster"/>
    <dgm:cxn modelId="{DAE93E8D-7147-48BB-93C2-75F13BABD1B0}" type="presParOf" srcId="{58A8B620-2B3B-4390-A6C8-236B87486B41}" destId="{7F770350-A54C-4D15-8999-A981362F75E1}" srcOrd="8" destOrd="0" presId="urn:microsoft.com/office/officeart/2008/layout/RadialCluster"/>
    <dgm:cxn modelId="{1A75DCFC-23EA-4CEE-844A-99E81AB8F02E}" type="presParOf" srcId="{58A8B620-2B3B-4390-A6C8-236B87486B41}" destId="{4DC59953-5127-4292-A645-FE0B4808E3A4}" srcOrd="9" destOrd="0" presId="urn:microsoft.com/office/officeart/2008/layout/RadialCluster"/>
    <dgm:cxn modelId="{10C4746C-9915-41E3-9C98-BC43FEE7D622}" type="presParOf" srcId="{58A8B620-2B3B-4390-A6C8-236B87486B41}" destId="{CBF4245F-574D-4725-AB2A-8CCA23BAB8F3}" srcOrd="10" destOrd="0" presId="urn:microsoft.com/office/officeart/2008/layout/RadialCluster"/>
    <dgm:cxn modelId="{B5F11980-0D0A-4E65-960F-71A6E1E86851}" type="presParOf" srcId="{58A8B620-2B3B-4390-A6C8-236B87486B41}" destId="{FF5C4F56-594A-4AB9-A564-1983D31C4205}" srcOrd="11" destOrd="0" presId="urn:microsoft.com/office/officeart/2008/layout/RadialCluster"/>
    <dgm:cxn modelId="{B6BA2BD4-D480-4418-8B70-55BC59C104B3}" type="presParOf" srcId="{58A8B620-2B3B-4390-A6C8-236B87486B41}" destId="{98C3F298-60A0-4FFC-A924-779FF7F8FA44}" srcOrd="12" destOrd="0" presId="urn:microsoft.com/office/officeart/2008/layout/RadialCluster"/>
    <dgm:cxn modelId="{5E14FE08-3D92-44BD-B49F-A55A8D94F69D}" type="presParOf" srcId="{58A8B620-2B3B-4390-A6C8-236B87486B41}" destId="{AC80558B-D14C-4607-AC4B-9DD72DC774B9}" srcOrd="13" destOrd="0" presId="urn:microsoft.com/office/officeart/2008/layout/RadialCluster"/>
    <dgm:cxn modelId="{7812609F-222F-433B-9E68-B931C174E74F}" type="presParOf" srcId="{58A8B620-2B3B-4390-A6C8-236B87486B41}" destId="{4FD61CDA-E299-4239-97B0-D2FCA1EBEE61}" srcOrd="14"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0D4A8-F4DC-42B7-8ED0-0328F38B7431}">
      <dsp:nvSpPr>
        <dsp:cNvPr id="0" name=""/>
        <dsp:cNvSpPr/>
      </dsp:nvSpPr>
      <dsp:spPr>
        <a:xfrm>
          <a:off x="5135" y="717557"/>
          <a:ext cx="2245499" cy="3098855"/>
        </a:xfrm>
        <a:prstGeom prst="roundRect">
          <a:avLst>
            <a:gd name="adj" fmla="val 10000"/>
          </a:avLst>
        </a:prstGeom>
        <a:solidFill>
          <a:srgbClr val="EAA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bg1"/>
              </a:solidFill>
            </a:rPr>
            <a:t>Why moving your work online will improve your work</a:t>
          </a:r>
        </a:p>
      </dsp:txBody>
      <dsp:txXfrm>
        <a:off x="70903" y="783325"/>
        <a:ext cx="2113963" cy="2967319"/>
      </dsp:txXfrm>
    </dsp:sp>
    <dsp:sp modelId="{4D1D1F95-B359-4C8F-BB9B-AAC882758A17}">
      <dsp:nvSpPr>
        <dsp:cNvPr id="0" name=""/>
        <dsp:cNvSpPr/>
      </dsp:nvSpPr>
      <dsp:spPr>
        <a:xfrm>
          <a:off x="2475185" y="1988543"/>
          <a:ext cx="476045" cy="556883"/>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2475185" y="2099920"/>
        <a:ext cx="333232" cy="334129"/>
      </dsp:txXfrm>
    </dsp:sp>
    <dsp:sp modelId="{743904E2-EBEB-4A23-A89B-654C1DA454FD}">
      <dsp:nvSpPr>
        <dsp:cNvPr id="0" name=""/>
        <dsp:cNvSpPr/>
      </dsp:nvSpPr>
      <dsp:spPr>
        <a:xfrm>
          <a:off x="3148835" y="717557"/>
          <a:ext cx="2245499" cy="3098855"/>
        </a:xfrm>
        <a:prstGeom prst="roundRect">
          <a:avLst>
            <a:gd name="adj" fmla="val 10000"/>
          </a:avLst>
        </a:prstGeom>
        <a:solidFill>
          <a:srgbClr val="EF7E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bg1"/>
              </a:solidFill>
            </a:rPr>
            <a:t>What audience you hope to reach by moving online</a:t>
          </a:r>
        </a:p>
      </dsp:txBody>
      <dsp:txXfrm>
        <a:off x="3214603" y="783325"/>
        <a:ext cx="2113963" cy="2967319"/>
      </dsp:txXfrm>
    </dsp:sp>
    <dsp:sp modelId="{31B1BF6C-EAD4-4369-AA40-078CB0AAA76C}">
      <dsp:nvSpPr>
        <dsp:cNvPr id="0" name=""/>
        <dsp:cNvSpPr/>
      </dsp:nvSpPr>
      <dsp:spPr>
        <a:xfrm>
          <a:off x="5618884" y="1988543"/>
          <a:ext cx="476045" cy="556883"/>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618884" y="2099920"/>
        <a:ext cx="333232" cy="334129"/>
      </dsp:txXfrm>
    </dsp:sp>
    <dsp:sp modelId="{6F9DDE60-8505-4364-AE70-1ED0E750BFF7}">
      <dsp:nvSpPr>
        <dsp:cNvPr id="0" name=""/>
        <dsp:cNvSpPr/>
      </dsp:nvSpPr>
      <dsp:spPr>
        <a:xfrm>
          <a:off x="6292534" y="717557"/>
          <a:ext cx="2245499" cy="3098855"/>
        </a:xfrm>
        <a:prstGeom prst="roundRect">
          <a:avLst>
            <a:gd name="adj" fmla="val 10000"/>
          </a:avLst>
        </a:prstGeom>
        <a:solidFill>
          <a:srgbClr val="C555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bg1"/>
              </a:solidFill>
            </a:rPr>
            <a:t>How to set up a website and put it on Google so that more people can find you.</a:t>
          </a:r>
        </a:p>
      </dsp:txBody>
      <dsp:txXfrm>
        <a:off x="6358302" y="783325"/>
        <a:ext cx="2113963" cy="2967319"/>
      </dsp:txXfrm>
    </dsp:sp>
    <dsp:sp modelId="{5D964DDA-4C80-4E20-810E-EF0FD8194EA4}">
      <dsp:nvSpPr>
        <dsp:cNvPr id="0" name=""/>
        <dsp:cNvSpPr/>
      </dsp:nvSpPr>
      <dsp:spPr>
        <a:xfrm>
          <a:off x="8759514" y="1988543"/>
          <a:ext cx="469538" cy="556883"/>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8759514" y="2099920"/>
        <a:ext cx="328677" cy="334129"/>
      </dsp:txXfrm>
    </dsp:sp>
    <dsp:sp modelId="{EB18E7CA-6C99-4581-9F57-65501ADCD940}">
      <dsp:nvSpPr>
        <dsp:cNvPr id="0" name=""/>
        <dsp:cNvSpPr/>
      </dsp:nvSpPr>
      <dsp:spPr>
        <a:xfrm>
          <a:off x="9423955" y="717557"/>
          <a:ext cx="2245499" cy="3098855"/>
        </a:xfrm>
        <a:prstGeom prst="roundRect">
          <a:avLst>
            <a:gd name="adj" fmla="val 10000"/>
          </a:avLst>
        </a:prstGeom>
        <a:solidFill>
          <a:srgbClr val="7B39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cs typeface="Calibri"/>
            </a:rPr>
            <a:t>How and when to use tools like video calls and social media to engage with the your audience</a:t>
          </a:r>
          <a:r>
            <a:rPr lang="en-GB" sz="2300" kern="1200" dirty="0">
              <a:solidFill>
                <a:schemeClr val="bg1"/>
              </a:solidFill>
              <a:cs typeface="Calibri"/>
            </a:rPr>
            <a:t>.</a:t>
          </a:r>
        </a:p>
      </dsp:txBody>
      <dsp:txXfrm>
        <a:off x="9489723" y="783325"/>
        <a:ext cx="2113963" cy="2967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A74DB-3406-407B-8E43-FC3C52738121}">
      <dsp:nvSpPr>
        <dsp:cNvPr id="0" name=""/>
        <dsp:cNvSpPr/>
      </dsp:nvSpPr>
      <dsp:spPr>
        <a:xfrm>
          <a:off x="3549433" y="2332534"/>
          <a:ext cx="4957559" cy="990606"/>
        </a:xfrm>
        <a:prstGeom prst="flowChartAlternateProcess">
          <a:avLst/>
        </a:prstGeom>
        <a:solidFill>
          <a:srgbClr val="C555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GB" sz="3400" b="1" kern="1200" dirty="0"/>
            <a:t>Why Move Online?</a:t>
          </a:r>
        </a:p>
      </dsp:txBody>
      <dsp:txXfrm>
        <a:off x="3597789" y="2380890"/>
        <a:ext cx="4860847" cy="893894"/>
      </dsp:txXfrm>
    </dsp:sp>
    <dsp:sp modelId="{56547C2B-9BD4-477E-B375-4059D8707601}">
      <dsp:nvSpPr>
        <dsp:cNvPr id="0" name=""/>
        <dsp:cNvSpPr/>
      </dsp:nvSpPr>
      <dsp:spPr>
        <a:xfrm rot="16894317">
          <a:off x="5574912" y="1652721"/>
          <a:ext cx="1387835" cy="0"/>
        </a:xfrm>
        <a:custGeom>
          <a:avLst/>
          <a:gdLst/>
          <a:ahLst/>
          <a:cxnLst/>
          <a:rect l="0" t="0" r="0" b="0"/>
          <a:pathLst>
            <a:path>
              <a:moveTo>
                <a:pt x="0" y="0"/>
              </a:moveTo>
              <a:lnTo>
                <a:pt x="138783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28C753-C42F-4CF4-BBB1-56F27D4D32A8}">
      <dsp:nvSpPr>
        <dsp:cNvPr id="0" name=""/>
        <dsp:cNvSpPr/>
      </dsp:nvSpPr>
      <dsp:spPr>
        <a:xfrm>
          <a:off x="4562128" y="216993"/>
          <a:ext cx="3846581" cy="755915"/>
        </a:xfrm>
        <a:prstGeom prst="roundRect">
          <a:avLst/>
        </a:prstGeom>
        <a:solidFill>
          <a:srgbClr val="7B39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Engage people from further away than your local area</a:t>
          </a:r>
        </a:p>
      </dsp:txBody>
      <dsp:txXfrm>
        <a:off x="4599029" y="253894"/>
        <a:ext cx="3772779" cy="682113"/>
      </dsp:txXfrm>
    </dsp:sp>
    <dsp:sp modelId="{BF3E113E-E8A3-4021-BB1C-D267E480462E}">
      <dsp:nvSpPr>
        <dsp:cNvPr id="0" name=""/>
        <dsp:cNvSpPr/>
      </dsp:nvSpPr>
      <dsp:spPr>
        <a:xfrm rot="20349715">
          <a:off x="7263468" y="1973417"/>
          <a:ext cx="2019051" cy="0"/>
        </a:xfrm>
        <a:custGeom>
          <a:avLst/>
          <a:gdLst/>
          <a:ahLst/>
          <a:cxnLst/>
          <a:rect l="0" t="0" r="0" b="0"/>
          <a:pathLst>
            <a:path>
              <a:moveTo>
                <a:pt x="0" y="0"/>
              </a:moveTo>
              <a:lnTo>
                <a:pt x="20190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C8FB10-6EF8-4F0D-8EF7-20195D8FEBD0}">
      <dsp:nvSpPr>
        <dsp:cNvPr id="0" name=""/>
        <dsp:cNvSpPr/>
      </dsp:nvSpPr>
      <dsp:spPr>
        <a:xfrm>
          <a:off x="9216486" y="637519"/>
          <a:ext cx="2293238" cy="1080699"/>
        </a:xfrm>
        <a:prstGeom prst="roundRect">
          <a:avLst/>
        </a:prstGeom>
        <a:solidFill>
          <a:srgbClr val="7B39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Stay in regular contact with your customers/users</a:t>
          </a:r>
        </a:p>
      </dsp:txBody>
      <dsp:txXfrm>
        <a:off x="9269241" y="690274"/>
        <a:ext cx="2187728" cy="975189"/>
      </dsp:txXfrm>
    </dsp:sp>
    <dsp:sp modelId="{C2D79FAB-F080-40BD-8C23-B7ACDAA82434}">
      <dsp:nvSpPr>
        <dsp:cNvPr id="0" name=""/>
        <dsp:cNvSpPr/>
      </dsp:nvSpPr>
      <dsp:spPr>
        <a:xfrm rot="564855">
          <a:off x="8499735" y="3326968"/>
          <a:ext cx="1077664" cy="0"/>
        </a:xfrm>
        <a:custGeom>
          <a:avLst/>
          <a:gdLst/>
          <a:ahLst/>
          <a:cxnLst/>
          <a:rect l="0" t="0" r="0" b="0"/>
          <a:pathLst>
            <a:path>
              <a:moveTo>
                <a:pt x="0" y="0"/>
              </a:moveTo>
              <a:lnTo>
                <a:pt x="10776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AB5C3D-93D7-473A-801F-8D0F803DE848}">
      <dsp:nvSpPr>
        <dsp:cNvPr id="0" name=""/>
        <dsp:cNvSpPr/>
      </dsp:nvSpPr>
      <dsp:spPr>
        <a:xfrm>
          <a:off x="9570143" y="3029339"/>
          <a:ext cx="1831431" cy="1075194"/>
        </a:xfrm>
        <a:prstGeom prst="roundRect">
          <a:avLst/>
        </a:prstGeom>
        <a:solidFill>
          <a:srgbClr val="7B39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GB" sz="1900" kern="1200" dirty="0"/>
            <a:t>Connect with new local organisations</a:t>
          </a:r>
        </a:p>
      </dsp:txBody>
      <dsp:txXfrm>
        <a:off x="9622630" y="3081826"/>
        <a:ext cx="1726457" cy="970220"/>
      </dsp:txXfrm>
    </dsp:sp>
    <dsp:sp modelId="{A1CA7070-EA0B-41B6-BAD8-C5FA82CBFA68}">
      <dsp:nvSpPr>
        <dsp:cNvPr id="0" name=""/>
        <dsp:cNvSpPr/>
      </dsp:nvSpPr>
      <dsp:spPr>
        <a:xfrm rot="2919425">
          <a:off x="6269242" y="3753922"/>
          <a:ext cx="1147572" cy="0"/>
        </a:xfrm>
        <a:custGeom>
          <a:avLst/>
          <a:gdLst/>
          <a:ahLst/>
          <a:cxnLst/>
          <a:rect l="0" t="0" r="0" b="0"/>
          <a:pathLst>
            <a:path>
              <a:moveTo>
                <a:pt x="0" y="0"/>
              </a:moveTo>
              <a:lnTo>
                <a:pt x="114757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70350-A54C-4D15-8999-A981362F75E1}">
      <dsp:nvSpPr>
        <dsp:cNvPr id="0" name=""/>
        <dsp:cNvSpPr/>
      </dsp:nvSpPr>
      <dsp:spPr>
        <a:xfrm>
          <a:off x="6541478" y="4184703"/>
          <a:ext cx="1868859" cy="577045"/>
        </a:xfrm>
        <a:prstGeom prst="roundRect">
          <a:avLst/>
        </a:prstGeom>
        <a:solidFill>
          <a:srgbClr val="7B39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Find new customers</a:t>
          </a:r>
        </a:p>
      </dsp:txBody>
      <dsp:txXfrm>
        <a:off x="6569647" y="4212872"/>
        <a:ext cx="1812521" cy="520707"/>
      </dsp:txXfrm>
    </dsp:sp>
    <dsp:sp modelId="{4DC59953-5127-4292-A645-FE0B4808E3A4}">
      <dsp:nvSpPr>
        <dsp:cNvPr id="0" name=""/>
        <dsp:cNvSpPr/>
      </dsp:nvSpPr>
      <dsp:spPr>
        <a:xfrm rot="8770649">
          <a:off x="3800168" y="3775792"/>
          <a:ext cx="1626421" cy="0"/>
        </a:xfrm>
        <a:custGeom>
          <a:avLst/>
          <a:gdLst/>
          <a:ahLst/>
          <a:cxnLst/>
          <a:rect l="0" t="0" r="0" b="0"/>
          <a:pathLst>
            <a:path>
              <a:moveTo>
                <a:pt x="0" y="0"/>
              </a:moveTo>
              <a:lnTo>
                <a:pt x="16264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F4245F-574D-4725-AB2A-8CCA23BAB8F3}">
      <dsp:nvSpPr>
        <dsp:cNvPr id="0" name=""/>
        <dsp:cNvSpPr/>
      </dsp:nvSpPr>
      <dsp:spPr>
        <a:xfrm>
          <a:off x="2236668" y="4228443"/>
          <a:ext cx="2563993" cy="561638"/>
        </a:xfrm>
        <a:prstGeom prst="roundRect">
          <a:avLst/>
        </a:prstGeom>
        <a:solidFill>
          <a:srgbClr val="7B39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Find new audiences </a:t>
          </a:r>
        </a:p>
      </dsp:txBody>
      <dsp:txXfrm>
        <a:off x="2264085" y="4255860"/>
        <a:ext cx="2509159" cy="506804"/>
      </dsp:txXfrm>
    </dsp:sp>
    <dsp:sp modelId="{FF5C4F56-594A-4AB9-A564-1983D31C4205}">
      <dsp:nvSpPr>
        <dsp:cNvPr id="0" name=""/>
        <dsp:cNvSpPr/>
      </dsp:nvSpPr>
      <dsp:spPr>
        <a:xfrm rot="10628351">
          <a:off x="2326602" y="2982242"/>
          <a:ext cx="1223593" cy="0"/>
        </a:xfrm>
        <a:custGeom>
          <a:avLst/>
          <a:gdLst/>
          <a:ahLst/>
          <a:cxnLst/>
          <a:rect l="0" t="0" r="0" b="0"/>
          <a:pathLst>
            <a:path>
              <a:moveTo>
                <a:pt x="0" y="0"/>
              </a:moveTo>
              <a:lnTo>
                <a:pt x="122359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3F298-60A0-4FFC-A924-779FF7F8FA44}">
      <dsp:nvSpPr>
        <dsp:cNvPr id="0" name=""/>
        <dsp:cNvSpPr/>
      </dsp:nvSpPr>
      <dsp:spPr>
        <a:xfrm>
          <a:off x="0" y="2774503"/>
          <a:ext cx="2327364" cy="592851"/>
        </a:xfrm>
        <a:prstGeom prst="roundRect">
          <a:avLst/>
        </a:prstGeom>
        <a:solidFill>
          <a:srgbClr val="7B39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t>Show other people your success</a:t>
          </a:r>
        </a:p>
      </dsp:txBody>
      <dsp:txXfrm>
        <a:off x="28941" y="2803444"/>
        <a:ext cx="2269482" cy="534969"/>
      </dsp:txXfrm>
    </dsp:sp>
    <dsp:sp modelId="{AC80558B-D14C-4607-AC4B-9DD72DC774B9}">
      <dsp:nvSpPr>
        <dsp:cNvPr id="0" name=""/>
        <dsp:cNvSpPr/>
      </dsp:nvSpPr>
      <dsp:spPr>
        <a:xfrm rot="12132519">
          <a:off x="2196269" y="1818548"/>
          <a:ext cx="2719644" cy="0"/>
        </a:xfrm>
        <a:custGeom>
          <a:avLst/>
          <a:gdLst/>
          <a:ahLst/>
          <a:cxnLst/>
          <a:rect l="0" t="0" r="0" b="0"/>
          <a:pathLst>
            <a:path>
              <a:moveTo>
                <a:pt x="0" y="0"/>
              </a:moveTo>
              <a:lnTo>
                <a:pt x="271964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D61CDA-E299-4239-97B0-D2FCA1EBEE61}">
      <dsp:nvSpPr>
        <dsp:cNvPr id="0" name=""/>
        <dsp:cNvSpPr/>
      </dsp:nvSpPr>
      <dsp:spPr>
        <a:xfrm>
          <a:off x="904515" y="482680"/>
          <a:ext cx="1392634" cy="1075194"/>
        </a:xfrm>
        <a:prstGeom prst="roundRect">
          <a:avLst/>
        </a:prstGeom>
        <a:solidFill>
          <a:srgbClr val="7B39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GB" sz="1900" kern="1200" dirty="0"/>
            <a:t>Support your local community</a:t>
          </a:r>
        </a:p>
      </dsp:txBody>
      <dsp:txXfrm>
        <a:off x="957002" y="535167"/>
        <a:ext cx="1287660" cy="970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A74DB-3406-407B-8E43-FC3C52738121}">
      <dsp:nvSpPr>
        <dsp:cNvPr id="0" name=""/>
        <dsp:cNvSpPr/>
      </dsp:nvSpPr>
      <dsp:spPr>
        <a:xfrm>
          <a:off x="3549433" y="2240162"/>
          <a:ext cx="4957559" cy="990606"/>
        </a:xfrm>
        <a:prstGeom prst="flowChartAlternateProcess">
          <a:avLst/>
        </a:prstGeom>
        <a:solidFill>
          <a:srgbClr val="EAA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GB" sz="3400" b="1" kern="1200" dirty="0"/>
            <a:t>Why have a website?</a:t>
          </a:r>
        </a:p>
      </dsp:txBody>
      <dsp:txXfrm>
        <a:off x="3597789" y="2288518"/>
        <a:ext cx="4860847" cy="893894"/>
      </dsp:txXfrm>
    </dsp:sp>
    <dsp:sp modelId="{56547C2B-9BD4-477E-B375-4059D8707601}">
      <dsp:nvSpPr>
        <dsp:cNvPr id="0" name=""/>
        <dsp:cNvSpPr/>
      </dsp:nvSpPr>
      <dsp:spPr>
        <a:xfrm rot="16894317">
          <a:off x="5574912" y="1560348"/>
          <a:ext cx="1387835" cy="0"/>
        </a:xfrm>
        <a:custGeom>
          <a:avLst/>
          <a:gdLst/>
          <a:ahLst/>
          <a:cxnLst/>
          <a:rect l="0" t="0" r="0" b="0"/>
          <a:pathLst>
            <a:path>
              <a:moveTo>
                <a:pt x="0" y="0"/>
              </a:moveTo>
              <a:lnTo>
                <a:pt x="138783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28C753-C42F-4CF4-BBB1-56F27D4D32A8}">
      <dsp:nvSpPr>
        <dsp:cNvPr id="0" name=""/>
        <dsp:cNvSpPr/>
      </dsp:nvSpPr>
      <dsp:spPr>
        <a:xfrm>
          <a:off x="4562128" y="124620"/>
          <a:ext cx="3846581" cy="755915"/>
        </a:xfrm>
        <a:prstGeom prst="roundRect">
          <a:avLst/>
        </a:prstGeom>
        <a:solidFill>
          <a:srgbClr val="EF7E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Reach people from further away than your local area</a:t>
          </a:r>
        </a:p>
      </dsp:txBody>
      <dsp:txXfrm>
        <a:off x="4599029" y="161521"/>
        <a:ext cx="3772779" cy="682113"/>
      </dsp:txXfrm>
    </dsp:sp>
    <dsp:sp modelId="{BF3E113E-E8A3-4021-BB1C-D267E480462E}">
      <dsp:nvSpPr>
        <dsp:cNvPr id="0" name=""/>
        <dsp:cNvSpPr/>
      </dsp:nvSpPr>
      <dsp:spPr>
        <a:xfrm rot="20349715">
          <a:off x="7263468" y="1881045"/>
          <a:ext cx="2019051" cy="0"/>
        </a:xfrm>
        <a:custGeom>
          <a:avLst/>
          <a:gdLst/>
          <a:ahLst/>
          <a:cxnLst/>
          <a:rect l="0" t="0" r="0" b="0"/>
          <a:pathLst>
            <a:path>
              <a:moveTo>
                <a:pt x="0" y="0"/>
              </a:moveTo>
              <a:lnTo>
                <a:pt x="20190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C8FB10-6EF8-4F0D-8EF7-20195D8FEBD0}">
      <dsp:nvSpPr>
        <dsp:cNvPr id="0" name=""/>
        <dsp:cNvSpPr/>
      </dsp:nvSpPr>
      <dsp:spPr>
        <a:xfrm>
          <a:off x="9216486" y="545146"/>
          <a:ext cx="2293238" cy="1080699"/>
        </a:xfrm>
        <a:prstGeom prst="roundRect">
          <a:avLst/>
        </a:prstGeom>
        <a:solidFill>
          <a:srgbClr val="EF7E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You can update your customers/users</a:t>
          </a:r>
        </a:p>
      </dsp:txBody>
      <dsp:txXfrm>
        <a:off x="9269241" y="597901"/>
        <a:ext cx="2187728" cy="975189"/>
      </dsp:txXfrm>
    </dsp:sp>
    <dsp:sp modelId="{C2D79FAB-F080-40BD-8C23-B7ACDAA82434}">
      <dsp:nvSpPr>
        <dsp:cNvPr id="0" name=""/>
        <dsp:cNvSpPr/>
      </dsp:nvSpPr>
      <dsp:spPr>
        <a:xfrm rot="662410">
          <a:off x="8496969" y="3322808"/>
          <a:ext cx="1083186" cy="0"/>
        </a:xfrm>
        <a:custGeom>
          <a:avLst/>
          <a:gdLst/>
          <a:ahLst/>
          <a:cxnLst/>
          <a:rect l="0" t="0" r="0" b="0"/>
          <a:pathLst>
            <a:path>
              <a:moveTo>
                <a:pt x="0" y="0"/>
              </a:moveTo>
              <a:lnTo>
                <a:pt x="108318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AB5C3D-93D7-473A-801F-8D0F803DE848}">
      <dsp:nvSpPr>
        <dsp:cNvPr id="0" name=""/>
        <dsp:cNvSpPr/>
      </dsp:nvSpPr>
      <dsp:spPr>
        <a:xfrm>
          <a:off x="9570133" y="3067588"/>
          <a:ext cx="1831431" cy="1075194"/>
        </a:xfrm>
        <a:prstGeom prst="roundRect">
          <a:avLst/>
        </a:prstGeom>
        <a:solidFill>
          <a:srgbClr val="EF7E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t>Makes your organisation appear professional</a:t>
          </a:r>
        </a:p>
      </dsp:txBody>
      <dsp:txXfrm>
        <a:off x="9622620" y="3120075"/>
        <a:ext cx="1726457" cy="970220"/>
      </dsp:txXfrm>
    </dsp:sp>
    <dsp:sp modelId="{A1CA7070-EA0B-41B6-BAD8-C5FA82CBFA68}">
      <dsp:nvSpPr>
        <dsp:cNvPr id="0" name=""/>
        <dsp:cNvSpPr/>
      </dsp:nvSpPr>
      <dsp:spPr>
        <a:xfrm rot="3421995">
          <a:off x="6040483" y="3799435"/>
          <a:ext cx="1355603" cy="0"/>
        </a:xfrm>
        <a:custGeom>
          <a:avLst/>
          <a:gdLst/>
          <a:ahLst/>
          <a:cxnLst/>
          <a:rect l="0" t="0" r="0" b="0"/>
          <a:pathLst>
            <a:path>
              <a:moveTo>
                <a:pt x="0" y="0"/>
              </a:moveTo>
              <a:lnTo>
                <a:pt x="135560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70350-A54C-4D15-8999-A981362F75E1}">
      <dsp:nvSpPr>
        <dsp:cNvPr id="0" name=""/>
        <dsp:cNvSpPr/>
      </dsp:nvSpPr>
      <dsp:spPr>
        <a:xfrm>
          <a:off x="5718527" y="4368102"/>
          <a:ext cx="3351078" cy="946536"/>
        </a:xfrm>
        <a:prstGeom prst="roundRect">
          <a:avLst/>
        </a:prstGeom>
        <a:solidFill>
          <a:srgbClr val="EF7E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You might sleep but your website does not! People can find you 24/7!</a:t>
          </a:r>
        </a:p>
      </dsp:txBody>
      <dsp:txXfrm>
        <a:off x="5764733" y="4414308"/>
        <a:ext cx="3258666" cy="854124"/>
      </dsp:txXfrm>
    </dsp:sp>
    <dsp:sp modelId="{4DC59953-5127-4292-A645-FE0B4808E3A4}">
      <dsp:nvSpPr>
        <dsp:cNvPr id="0" name=""/>
        <dsp:cNvSpPr/>
      </dsp:nvSpPr>
      <dsp:spPr>
        <a:xfrm rot="8770649">
          <a:off x="3800168" y="3683419"/>
          <a:ext cx="1626421" cy="0"/>
        </a:xfrm>
        <a:custGeom>
          <a:avLst/>
          <a:gdLst/>
          <a:ahLst/>
          <a:cxnLst/>
          <a:rect l="0" t="0" r="0" b="0"/>
          <a:pathLst>
            <a:path>
              <a:moveTo>
                <a:pt x="0" y="0"/>
              </a:moveTo>
              <a:lnTo>
                <a:pt x="16264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F4245F-574D-4725-AB2A-8CCA23BAB8F3}">
      <dsp:nvSpPr>
        <dsp:cNvPr id="0" name=""/>
        <dsp:cNvSpPr/>
      </dsp:nvSpPr>
      <dsp:spPr>
        <a:xfrm>
          <a:off x="2236668" y="4136070"/>
          <a:ext cx="2563993" cy="561638"/>
        </a:xfrm>
        <a:prstGeom prst="roundRect">
          <a:avLst/>
        </a:prstGeom>
        <a:solidFill>
          <a:srgbClr val="EF7E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Find new audiences </a:t>
          </a:r>
        </a:p>
      </dsp:txBody>
      <dsp:txXfrm>
        <a:off x="2264085" y="4163487"/>
        <a:ext cx="2509159" cy="506804"/>
      </dsp:txXfrm>
    </dsp:sp>
    <dsp:sp modelId="{FF5C4F56-594A-4AB9-A564-1983D31C4205}">
      <dsp:nvSpPr>
        <dsp:cNvPr id="0" name=""/>
        <dsp:cNvSpPr/>
      </dsp:nvSpPr>
      <dsp:spPr>
        <a:xfrm rot="10628351">
          <a:off x="2326602" y="2889869"/>
          <a:ext cx="1223593" cy="0"/>
        </a:xfrm>
        <a:custGeom>
          <a:avLst/>
          <a:gdLst/>
          <a:ahLst/>
          <a:cxnLst/>
          <a:rect l="0" t="0" r="0" b="0"/>
          <a:pathLst>
            <a:path>
              <a:moveTo>
                <a:pt x="0" y="0"/>
              </a:moveTo>
              <a:lnTo>
                <a:pt x="122359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3F298-60A0-4FFC-A924-779FF7F8FA44}">
      <dsp:nvSpPr>
        <dsp:cNvPr id="0" name=""/>
        <dsp:cNvSpPr/>
      </dsp:nvSpPr>
      <dsp:spPr>
        <a:xfrm>
          <a:off x="0" y="2682130"/>
          <a:ext cx="2327364" cy="592851"/>
        </a:xfrm>
        <a:prstGeom prst="roundRect">
          <a:avLst/>
        </a:prstGeom>
        <a:solidFill>
          <a:srgbClr val="EF7E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t>Show other people your success</a:t>
          </a:r>
        </a:p>
      </dsp:txBody>
      <dsp:txXfrm>
        <a:off x="28941" y="2711071"/>
        <a:ext cx="2269482" cy="534969"/>
      </dsp:txXfrm>
    </dsp:sp>
    <dsp:sp modelId="{AC80558B-D14C-4607-AC4B-9DD72DC774B9}">
      <dsp:nvSpPr>
        <dsp:cNvPr id="0" name=""/>
        <dsp:cNvSpPr/>
      </dsp:nvSpPr>
      <dsp:spPr>
        <a:xfrm rot="12132519">
          <a:off x="2714449" y="1827878"/>
          <a:ext cx="2181503" cy="0"/>
        </a:xfrm>
        <a:custGeom>
          <a:avLst/>
          <a:gdLst/>
          <a:ahLst/>
          <a:cxnLst/>
          <a:rect l="0" t="0" r="0" b="0"/>
          <a:pathLst>
            <a:path>
              <a:moveTo>
                <a:pt x="0" y="0"/>
              </a:moveTo>
              <a:lnTo>
                <a:pt x="218150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D61CDA-E299-4239-97B0-D2FCA1EBEE61}">
      <dsp:nvSpPr>
        <dsp:cNvPr id="0" name=""/>
        <dsp:cNvSpPr/>
      </dsp:nvSpPr>
      <dsp:spPr>
        <a:xfrm>
          <a:off x="406297" y="323946"/>
          <a:ext cx="2389070" cy="1207915"/>
        </a:xfrm>
        <a:prstGeom prst="roundRect">
          <a:avLst/>
        </a:prstGeom>
        <a:solidFill>
          <a:srgbClr val="EF7E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GB" sz="2300" kern="1200" dirty="0"/>
            <a:t>Sell or advertise you products or services </a:t>
          </a:r>
        </a:p>
      </dsp:txBody>
      <dsp:txXfrm>
        <a:off x="465263" y="382912"/>
        <a:ext cx="2271138" cy="10899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AC5FF-E352-4694-B9AE-BC94D0CA6F4F}" type="datetimeFigureOut">
              <a:rPr lang="en-GB" smtClean="0"/>
              <a:t>19/10/2021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C3760-2851-4BEC-A043-A5ECDDFD7DB7}" type="slidenum">
              <a:rPr lang="en-GB" smtClean="0"/>
              <a:t>‹#›</a:t>
            </a:fld>
            <a:endParaRPr lang="en-GB"/>
          </a:p>
        </p:txBody>
      </p:sp>
    </p:spTree>
    <p:extLst>
      <p:ext uri="{BB962C8B-B14F-4D97-AF65-F5344CB8AC3E}">
        <p14:creationId xmlns:p14="http://schemas.microsoft.com/office/powerpoint/2010/main" val="402321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1</a:t>
            </a:fld>
            <a:endParaRPr lang="en-GB"/>
          </a:p>
        </p:txBody>
      </p:sp>
    </p:spTree>
    <p:extLst>
      <p:ext uri="{BB962C8B-B14F-4D97-AF65-F5344CB8AC3E}">
        <p14:creationId xmlns:p14="http://schemas.microsoft.com/office/powerpoint/2010/main" val="422517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We use this vide as a reference point because it would be difficult to explain to someone who has set one 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14</a:t>
            </a:fld>
            <a:endParaRPr lang="en-GB"/>
          </a:p>
        </p:txBody>
      </p:sp>
    </p:spTree>
    <p:extLst>
      <p:ext uri="{BB962C8B-B14F-4D97-AF65-F5344CB8AC3E}">
        <p14:creationId xmlns:p14="http://schemas.microsoft.com/office/powerpoint/2010/main" val="120965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Zoom became big throughout the pandemic. Skype is also a good video conferencing tool as well as Teams. Zoom has a free account and there is a limit of 40 minutes, but you can have paid for accounts also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Skype is good for 1-2-1 sessions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is a good business based 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15</a:t>
            </a:fld>
            <a:endParaRPr lang="en-GB"/>
          </a:p>
        </p:txBody>
      </p:sp>
    </p:spTree>
    <p:extLst>
      <p:ext uri="{BB962C8B-B14F-4D97-AF65-F5344CB8AC3E}">
        <p14:creationId xmlns:p14="http://schemas.microsoft.com/office/powerpoint/2010/main" val="4114929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pop in the chat what bad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16</a:t>
            </a:fld>
            <a:endParaRPr lang="en-GB"/>
          </a:p>
        </p:txBody>
      </p:sp>
    </p:spTree>
    <p:extLst>
      <p:ext uri="{BB962C8B-B14F-4D97-AF65-F5344CB8AC3E}">
        <p14:creationId xmlns:p14="http://schemas.microsoft.com/office/powerpoint/2010/main" val="267112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Reducing background noise and distractions  (point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Read through the rest of the points</a:t>
            </a:r>
          </a:p>
        </p:txBody>
      </p:sp>
      <p:sp>
        <p:nvSpPr>
          <p:cNvPr id="4" name="Slide Number Placeholder 3"/>
          <p:cNvSpPr>
            <a:spLocks noGrp="1"/>
          </p:cNvSpPr>
          <p:nvPr>
            <p:ph type="sldNum" sz="quarter" idx="5"/>
          </p:nvPr>
        </p:nvSpPr>
        <p:spPr/>
        <p:txBody>
          <a:bodyPr/>
          <a:lstStyle/>
          <a:p>
            <a:fld id="{299C3760-2851-4BEC-A043-A5ECDDFD7DB7}" type="slidenum">
              <a:rPr lang="en-GB" smtClean="0"/>
              <a:t>17</a:t>
            </a:fld>
            <a:endParaRPr lang="en-GB"/>
          </a:p>
        </p:txBody>
      </p:sp>
    </p:spTree>
    <p:extLst>
      <p:ext uri="{BB962C8B-B14F-4D97-AF65-F5344CB8AC3E}">
        <p14:creationId xmlns:p14="http://schemas.microsoft.com/office/powerpoint/2010/main" val="199407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use this table and pop in the risk and follow it through  (go through the table)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might not want them to have their camera on the whole meeting but when they say hello only to verify things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 the risk assessment through to make sure you minimize risks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 </a:t>
            </a:r>
          </a:p>
        </p:txBody>
      </p:sp>
      <p:sp>
        <p:nvSpPr>
          <p:cNvPr id="4" name="Slide Number Placeholder 3"/>
          <p:cNvSpPr>
            <a:spLocks noGrp="1"/>
          </p:cNvSpPr>
          <p:nvPr>
            <p:ph type="sldNum" sz="quarter" idx="5"/>
          </p:nvPr>
        </p:nvSpPr>
        <p:spPr/>
        <p:txBody>
          <a:bodyPr/>
          <a:lstStyle/>
          <a:p>
            <a:fld id="{299C3760-2851-4BEC-A043-A5ECDDFD7DB7}" type="slidenum">
              <a:rPr lang="en-GB" smtClean="0"/>
              <a:t>19</a:t>
            </a:fld>
            <a:endParaRPr lang="en-GB"/>
          </a:p>
        </p:txBody>
      </p:sp>
    </p:spTree>
    <p:extLst>
      <p:ext uri="{BB962C8B-B14F-4D97-AF65-F5344CB8AC3E}">
        <p14:creationId xmlns:p14="http://schemas.microsoft.com/office/powerpoint/2010/main" val="127818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Safeguarding video conferences – why might these suggestions be important?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through the points – these would apply as and when you see fit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20</a:t>
            </a:fld>
            <a:endParaRPr lang="en-GB"/>
          </a:p>
        </p:txBody>
      </p:sp>
    </p:spTree>
    <p:extLst>
      <p:ext uri="{BB962C8B-B14F-4D97-AF65-F5344CB8AC3E}">
        <p14:creationId xmlns:p14="http://schemas.microsoft.com/office/powerpoint/2010/main" val="114940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21</a:t>
            </a:fld>
            <a:endParaRPr lang="en-GB"/>
          </a:p>
        </p:txBody>
      </p:sp>
    </p:spTree>
    <p:extLst>
      <p:ext uri="{BB962C8B-B14F-4D97-AF65-F5344CB8AC3E}">
        <p14:creationId xmlns:p14="http://schemas.microsoft.com/office/powerpoint/2010/main" val="2770169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Bitly</a:t>
            </a:r>
            <a:r>
              <a:rPr lang="en-US" sz="1800" dirty="0">
                <a:effectLst/>
                <a:latin typeface="Calibri" panose="020F0502020204030204" pitchFamily="34" charset="0"/>
                <a:ea typeface="Calibri" panose="020F0502020204030204" pitchFamily="34" charset="0"/>
                <a:cs typeface="Times New Roman" panose="02020603050405020304" pitchFamily="18" charset="0"/>
              </a:rPr>
              <a:t>: I will reference this later but twitter has a character count so if you want to post links, go on this and shorten the link you’d like to reference to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25</a:t>
            </a:fld>
            <a:endParaRPr lang="en-GB"/>
          </a:p>
        </p:txBody>
      </p:sp>
    </p:spTree>
    <p:extLst>
      <p:ext uri="{BB962C8B-B14F-4D97-AF65-F5344CB8AC3E}">
        <p14:creationId xmlns:p14="http://schemas.microsoft.com/office/powerpoint/2010/main" val="389964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through the points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Others in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 use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facebook</a:t>
            </a:r>
            <a:r>
              <a:rPr lang="en-US" sz="1800" dirty="0">
                <a:effectLst/>
                <a:latin typeface="Calibri" panose="020F0502020204030204" pitchFamily="34" charset="0"/>
                <a:ea typeface="Calibri" panose="020F0502020204030204" pitchFamily="34" charset="0"/>
                <a:cs typeface="Times New Roman" panose="02020603050405020304" pitchFamily="18" charset="0"/>
              </a:rPr>
              <a:t> page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 diverse age bracket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 them what a regular page and post looks like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26</a:t>
            </a:fld>
            <a:endParaRPr lang="en-GB"/>
          </a:p>
        </p:txBody>
      </p:sp>
    </p:spTree>
    <p:extLst>
      <p:ext uri="{BB962C8B-B14F-4D97-AF65-F5344CB8AC3E}">
        <p14:creationId xmlns:p14="http://schemas.microsoft.com/office/powerpoint/2010/main" val="2032315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E.g. if a person on NN wants to tag church urban fund they would @ and it would show up</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your org focuses on something specific and you see a news article you can show that through the BBC news Facebook page but it would still credit BBC so a user would be able to go to the original page</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Someone might want to contact you through Facebook – if it’s on the posts then it is public</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28</a:t>
            </a:fld>
            <a:endParaRPr lang="en-GB"/>
          </a:p>
        </p:txBody>
      </p:sp>
    </p:spTree>
    <p:extLst>
      <p:ext uri="{BB962C8B-B14F-4D97-AF65-F5344CB8AC3E}">
        <p14:creationId xmlns:p14="http://schemas.microsoft.com/office/powerpoint/2010/main" val="143590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d2d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effectLst/>
                <a:latin typeface="Calibri" panose="020F0502020204030204" pitchFamily="34" charset="0"/>
                <a:ea typeface="Calibri" panose="020F0502020204030204" pitchFamily="34" charset="0"/>
                <a:cs typeface="Times New Roman" panose="02020603050405020304" pitchFamily="18" charset="0"/>
              </a:rPr>
              <a:t>Im</a:t>
            </a:r>
            <a:r>
              <a:rPr lang="en-US" sz="1800" dirty="0">
                <a:effectLst/>
                <a:latin typeface="Calibri" panose="020F0502020204030204" pitchFamily="34" charset="0"/>
                <a:ea typeface="Calibri" panose="020F0502020204030204" pitchFamily="34" charset="0"/>
                <a:cs typeface="Times New Roman" panose="02020603050405020304" pitchFamily="18" charset="0"/>
              </a:rPr>
              <a:t> Tasnim I’m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programmes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administrator I’ve helped set up the content and put this all together</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If you can hear me that’s great – keep yourself muted</a:t>
            </a:r>
          </a:p>
          <a:p>
            <a:r>
              <a:rPr lang="en-US" dirty="0"/>
              <a:t>You can ask questions and I will ask questions – reduce background noise</a:t>
            </a:r>
          </a:p>
          <a:p>
            <a:r>
              <a:rPr lang="en-US" dirty="0"/>
              <a:t>If there are questions you can pop them in chat and I will come back to them </a:t>
            </a:r>
          </a:p>
          <a:p>
            <a:r>
              <a:rPr lang="en-US" dirty="0"/>
              <a:t>If you can contain it to the end of the section it will help with the flow</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2</a:t>
            </a:fld>
            <a:endParaRPr lang="en-GB"/>
          </a:p>
        </p:txBody>
      </p:sp>
    </p:spTree>
    <p:extLst>
      <p:ext uri="{BB962C8B-B14F-4D97-AF65-F5344CB8AC3E}">
        <p14:creationId xmlns:p14="http://schemas.microsoft.com/office/powerpoint/2010/main" val="2534797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Show them what a news feed looks like</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Show them the trends on the side and what it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99C3760-2851-4BEC-A043-A5ECDDFD7DB7}" type="slidenum">
              <a:rPr lang="en-GB" smtClean="0"/>
              <a:t>29</a:t>
            </a:fld>
            <a:endParaRPr lang="en-GB"/>
          </a:p>
        </p:txBody>
      </p:sp>
    </p:spTree>
    <p:extLst>
      <p:ext uri="{BB962C8B-B14F-4D97-AF65-F5344CB8AC3E}">
        <p14:creationId xmlns:p14="http://schemas.microsoft.com/office/powerpoint/2010/main" val="2614701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 half of the users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facebook</a:t>
            </a:r>
            <a:r>
              <a:rPr lang="en-GB" sz="1800" dirty="0">
                <a:effectLst/>
                <a:latin typeface="Calibri" panose="020F0502020204030204" pitchFamily="34" charset="0"/>
                <a:ea typeface="Calibri" panose="020F0502020204030204" pitchFamily="34" charset="0"/>
                <a:cs typeface="Times New Roman" panose="02020603050405020304" pitchFamily="18" charset="0"/>
              </a:rPr>
              <a:t> use twitter in the UK</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do a thread if there are a couple of updates but maybe only the first tweet might show on the feed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Hashtag – trending conversation or you can create your own hashtag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retweet someone else whilst giving them credit and showing it on your profile</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Make sure that you are tweeting what is appropriate </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30</a:t>
            </a:fld>
            <a:endParaRPr lang="en-GB"/>
          </a:p>
        </p:txBody>
      </p:sp>
    </p:spTree>
    <p:extLst>
      <p:ext uri="{BB962C8B-B14F-4D97-AF65-F5344CB8AC3E}">
        <p14:creationId xmlns:p14="http://schemas.microsoft.com/office/powerpoint/2010/main" val="3594797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Hashtag – trending conversation or you can create your own hashtag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retweet someone else whilst giving them credit and showing it on your profile</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Make sure that you are tweeting what is appropriate </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31</a:t>
            </a:fld>
            <a:endParaRPr lang="en-GB"/>
          </a:p>
        </p:txBody>
      </p:sp>
    </p:spTree>
    <p:extLst>
      <p:ext uri="{BB962C8B-B14F-4D97-AF65-F5344CB8AC3E}">
        <p14:creationId xmlns:p14="http://schemas.microsoft.com/office/powerpoint/2010/main" val="2741352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Mobile based app</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desktop isn’t efficient to use and it’s mainly for mobile use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better to do the posts once a day because more consistent posting means you’ll be more active on people’s newsfeeds because of the algorithms</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32</a:t>
            </a:fld>
            <a:endParaRPr lang="en-GB"/>
          </a:p>
        </p:txBody>
      </p:sp>
    </p:spTree>
    <p:extLst>
      <p:ext uri="{BB962C8B-B14F-4D97-AF65-F5344CB8AC3E}">
        <p14:creationId xmlns:p14="http://schemas.microsoft.com/office/powerpoint/2010/main" val="163690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Instagram stories – you can share events in real time through stories that are only up for 24 hours and then you can post throughout an event rather than spreading it across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Instagram filters show so that you’re not misleading anyone</a:t>
            </a:r>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33</a:t>
            </a:fld>
            <a:endParaRPr lang="en-GB"/>
          </a:p>
        </p:txBody>
      </p:sp>
    </p:spTree>
    <p:extLst>
      <p:ext uri="{BB962C8B-B14F-4D97-AF65-F5344CB8AC3E}">
        <p14:creationId xmlns:p14="http://schemas.microsoft.com/office/powerpoint/2010/main" val="2334077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39</a:t>
            </a:fld>
            <a:endParaRPr lang="en-GB"/>
          </a:p>
        </p:txBody>
      </p:sp>
    </p:spTree>
    <p:extLst>
      <p:ext uri="{BB962C8B-B14F-4D97-AF65-F5344CB8AC3E}">
        <p14:creationId xmlns:p14="http://schemas.microsoft.com/office/powerpoint/2010/main" val="3112062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Read off the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so many templates and layouts but you can also start from scratch</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good to keep branding in everything that you create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41</a:t>
            </a:fld>
            <a:endParaRPr lang="en-GB"/>
          </a:p>
        </p:txBody>
      </p:sp>
    </p:spTree>
    <p:extLst>
      <p:ext uri="{BB962C8B-B14F-4D97-AF65-F5344CB8AC3E}">
        <p14:creationId xmlns:p14="http://schemas.microsoft.com/office/powerpoint/2010/main" val="2184670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Setting up canvas video </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42</a:t>
            </a:fld>
            <a:endParaRPr lang="en-GB"/>
          </a:p>
        </p:txBody>
      </p:sp>
    </p:spTree>
    <p:extLst>
      <p:ext uri="{BB962C8B-B14F-4D97-AF65-F5344CB8AC3E}">
        <p14:creationId xmlns:p14="http://schemas.microsoft.com/office/powerpoint/2010/main" val="2951999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Canva walkthrough of setting up a new page, selecting a template/existing design and how to upload a logo/picture.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43</a:t>
            </a:fld>
            <a:endParaRPr lang="en-GB"/>
          </a:p>
        </p:txBody>
      </p:sp>
    </p:spTree>
    <p:extLst>
      <p:ext uri="{BB962C8B-B14F-4D97-AF65-F5344CB8AC3E}">
        <p14:creationId xmlns:p14="http://schemas.microsoft.com/office/powerpoint/2010/main" val="2300225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Canva walkthrough of setting up a new page, selecting a template/existing design and how to upload a logo/picture.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44</a:t>
            </a:fld>
            <a:endParaRPr lang="en-GB"/>
          </a:p>
        </p:txBody>
      </p:sp>
    </p:spTree>
    <p:extLst>
      <p:ext uri="{BB962C8B-B14F-4D97-AF65-F5344CB8AC3E}">
        <p14:creationId xmlns:p14="http://schemas.microsoft.com/office/powerpoint/2010/main" val="6470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Go through each stage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3</a:t>
            </a:fld>
            <a:endParaRPr lang="en-GB"/>
          </a:p>
        </p:txBody>
      </p:sp>
    </p:spTree>
    <p:extLst>
      <p:ext uri="{BB962C8B-B14F-4D97-AF65-F5344CB8AC3E}">
        <p14:creationId xmlns:p14="http://schemas.microsoft.com/office/powerpoint/2010/main" val="3306292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Canva walkthrough of setting up a new page, selecting a template/existing design and how to upload a logo/picture.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45</a:t>
            </a:fld>
            <a:endParaRPr lang="en-GB"/>
          </a:p>
        </p:txBody>
      </p:sp>
    </p:spTree>
    <p:extLst>
      <p:ext uri="{BB962C8B-B14F-4D97-AF65-F5344CB8AC3E}">
        <p14:creationId xmlns:p14="http://schemas.microsoft.com/office/powerpoint/2010/main" val="2250330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Canva walkthrough of setting up a new page, selecting a template/existing design and how to upload a logo/picture.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46</a:t>
            </a:fld>
            <a:endParaRPr lang="en-GB"/>
          </a:p>
        </p:txBody>
      </p:sp>
    </p:spTree>
    <p:extLst>
      <p:ext uri="{BB962C8B-B14F-4D97-AF65-F5344CB8AC3E}">
        <p14:creationId xmlns:p14="http://schemas.microsoft.com/office/powerpoint/2010/main" val="2489463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EAAB00"/>
                </a:solidFill>
              </a:rPr>
              <a:t>Have you seen any of the below images before: if so, where?</a:t>
            </a:r>
            <a:endParaRPr lang="en-GB" sz="1200" b="1" dirty="0">
              <a:solidFill>
                <a:srgbClr val="EAAB00"/>
              </a:solidFill>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47</a:t>
            </a:fld>
            <a:endParaRPr lang="en-GB"/>
          </a:p>
        </p:txBody>
      </p:sp>
    </p:spTree>
    <p:extLst>
      <p:ext uri="{BB962C8B-B14F-4D97-AF65-F5344CB8AC3E}">
        <p14:creationId xmlns:p14="http://schemas.microsoft.com/office/powerpoint/2010/main" val="1353765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0" dirty="0">
                <a:solidFill>
                  <a:schemeClr val="bg1"/>
                </a:solidFill>
                <a:effectLst/>
                <a:latin typeface="Arial" panose="020B0604020202020204" pitchFamily="34" charset="0"/>
                <a:cs typeface="Arial" panose="020B0604020202020204" pitchFamily="34" charset="0"/>
              </a:rPr>
              <a:t>An Internet meme, more commonly known simply as a meme, is an idea, behavior, or style that is spread via the </a:t>
            </a:r>
            <a:r>
              <a:rPr lang="en-US" i="0" u="none" strike="noStrike" dirty="0">
                <a:solidFill>
                  <a:schemeClr val="bg1"/>
                </a:solidFill>
                <a:effectLst/>
                <a:latin typeface="Arial" panose="020B0604020202020204" pitchFamily="34" charset="0"/>
                <a:cs typeface="Arial" panose="020B0604020202020204" pitchFamily="34" charset="0"/>
              </a:rPr>
              <a:t>Internet</a:t>
            </a:r>
            <a:r>
              <a:rPr lang="en-US" i="0" dirty="0">
                <a:solidFill>
                  <a:schemeClr val="bg1"/>
                </a:solidFill>
                <a:effectLst/>
                <a:latin typeface="Arial" panose="020B0604020202020204" pitchFamily="34" charset="0"/>
                <a:cs typeface="Arial" panose="020B0604020202020204" pitchFamily="34" charset="0"/>
              </a:rPr>
              <a:t>, often through </a:t>
            </a:r>
            <a:r>
              <a:rPr lang="en-US" i="0" u="none" strike="noStrike" dirty="0">
                <a:solidFill>
                  <a:schemeClr val="bg1"/>
                </a:solidFill>
                <a:effectLst/>
                <a:latin typeface="Arial" panose="020B0604020202020204" pitchFamily="34" charset="0"/>
                <a:cs typeface="Arial" panose="020B0604020202020204" pitchFamily="34" charset="0"/>
              </a:rPr>
              <a:t>social media platforms</a:t>
            </a:r>
            <a:r>
              <a:rPr lang="en-US" i="0" dirty="0">
                <a:solidFill>
                  <a:schemeClr val="bg1"/>
                </a:solidFill>
                <a:effectLst/>
                <a:latin typeface="Arial" panose="020B0604020202020204" pitchFamily="34" charset="0"/>
                <a:cs typeface="Arial" panose="020B0604020202020204" pitchFamily="34" charset="0"/>
              </a:rPr>
              <a:t> and especially for humorous purposes. What is considered a meme may vary across different communities on the Internet and is subject to change over time. </a:t>
            </a:r>
          </a:p>
          <a:p>
            <a:pPr algn="l"/>
            <a:endParaRPr lang="en-US" dirty="0">
              <a:solidFill>
                <a:schemeClr val="bg1"/>
              </a:solidFill>
              <a:latin typeface="Arial" panose="020B0604020202020204" pitchFamily="34" charset="0"/>
              <a:cs typeface="Arial" panose="020B0604020202020204" pitchFamily="34" charset="0"/>
            </a:endParaRPr>
          </a:p>
          <a:p>
            <a:pPr algn="l"/>
            <a:r>
              <a:rPr lang="en-US" i="0" dirty="0">
                <a:solidFill>
                  <a:schemeClr val="bg1"/>
                </a:solidFill>
                <a:effectLst/>
                <a:latin typeface="Arial" panose="020B0604020202020204" pitchFamily="34" charset="0"/>
                <a:cs typeface="Arial" panose="020B0604020202020204" pitchFamily="34" charset="0"/>
              </a:rPr>
              <a:t>Internet memes are considered a part of </a:t>
            </a:r>
            <a:r>
              <a:rPr lang="en-US" i="0" u="none" strike="noStrike" dirty="0">
                <a:solidFill>
                  <a:schemeClr val="bg1"/>
                </a:solidFill>
                <a:effectLst/>
                <a:latin typeface="Arial" panose="020B0604020202020204" pitchFamily="34" charset="0"/>
                <a:cs typeface="Arial" panose="020B0604020202020204" pitchFamily="34" charset="0"/>
              </a:rPr>
              <a:t>Internet culture</a:t>
            </a:r>
            <a:r>
              <a:rPr lang="en-US" i="0" dirty="0">
                <a:solidFill>
                  <a:schemeClr val="bg1"/>
                </a:solidFill>
                <a:effectLst/>
                <a:latin typeface="Arial" panose="020B0604020202020204" pitchFamily="34" charset="0"/>
                <a:cs typeface="Arial" panose="020B0604020202020204" pitchFamily="34" charset="0"/>
              </a:rPr>
              <a:t>. They can spread from person to person via </a:t>
            </a:r>
            <a:r>
              <a:rPr lang="en-US" i="0" u="none" strike="noStrike" dirty="0">
                <a:solidFill>
                  <a:schemeClr val="bg1"/>
                </a:solidFill>
                <a:effectLst/>
                <a:latin typeface="Arial" panose="020B0604020202020204" pitchFamily="34" charset="0"/>
                <a:cs typeface="Arial" panose="020B0604020202020204" pitchFamily="34" charset="0"/>
              </a:rPr>
              <a:t>social networks</a:t>
            </a:r>
            <a:r>
              <a:rPr lang="en-US" i="0" dirty="0">
                <a:solidFill>
                  <a:schemeClr val="bg1"/>
                </a:solidFill>
                <a:effectLst/>
                <a:latin typeface="Arial" panose="020B0604020202020204" pitchFamily="34" charset="0"/>
                <a:cs typeface="Arial" panose="020B0604020202020204" pitchFamily="34" charset="0"/>
              </a:rPr>
              <a:t>, </a:t>
            </a:r>
            <a:r>
              <a:rPr lang="en-US" i="0" u="none" strike="noStrike" dirty="0">
                <a:solidFill>
                  <a:schemeClr val="bg1"/>
                </a:solidFill>
                <a:effectLst/>
                <a:latin typeface="Arial" panose="020B0604020202020204" pitchFamily="34" charset="0"/>
                <a:cs typeface="Arial" panose="020B0604020202020204" pitchFamily="34" charset="0"/>
              </a:rPr>
              <a:t>blogs</a:t>
            </a:r>
            <a:r>
              <a:rPr lang="en-US" i="0" dirty="0">
                <a:solidFill>
                  <a:schemeClr val="bg1"/>
                </a:solidFill>
                <a:effectLst/>
                <a:latin typeface="Arial" panose="020B0604020202020204" pitchFamily="34" charset="0"/>
                <a:cs typeface="Arial" panose="020B0604020202020204" pitchFamily="34" charset="0"/>
              </a:rPr>
              <a:t>, direct </a:t>
            </a:r>
            <a:r>
              <a:rPr lang="en-US" i="0" u="none" strike="noStrike" dirty="0">
                <a:solidFill>
                  <a:schemeClr val="bg1"/>
                </a:solidFill>
                <a:effectLst/>
                <a:latin typeface="Arial" panose="020B0604020202020204" pitchFamily="34" charset="0"/>
                <a:cs typeface="Arial" panose="020B0604020202020204" pitchFamily="34" charset="0"/>
              </a:rPr>
              <a:t>email</a:t>
            </a:r>
            <a:r>
              <a:rPr lang="en-US" i="0" dirty="0">
                <a:solidFill>
                  <a:schemeClr val="bg1"/>
                </a:solidFill>
                <a:effectLst/>
                <a:latin typeface="Arial" panose="020B0604020202020204" pitchFamily="34" charset="0"/>
                <a:cs typeface="Arial" panose="020B0604020202020204" pitchFamily="34" charset="0"/>
              </a:rPr>
              <a:t>, or news sources. </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48</a:t>
            </a:fld>
            <a:endParaRPr lang="en-GB"/>
          </a:p>
        </p:txBody>
      </p:sp>
    </p:spTree>
    <p:extLst>
      <p:ext uri="{BB962C8B-B14F-4D97-AF65-F5344CB8AC3E}">
        <p14:creationId xmlns:p14="http://schemas.microsoft.com/office/powerpoint/2010/main" val="568827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EF7E23"/>
                </a:solidFill>
                <a:effectLst/>
                <a:latin typeface="Open Sans" panose="020B0606030504020204" pitchFamily="34" charset="0"/>
              </a:rPr>
              <a:t>55% of 13-35-year-olds send memes </a:t>
            </a:r>
            <a:r>
              <a:rPr lang="en-US" b="1" i="1" dirty="0">
                <a:solidFill>
                  <a:srgbClr val="EF7E23"/>
                </a:solidFill>
                <a:effectLst/>
                <a:latin typeface="Open Sans" panose="020B0606030504020204" pitchFamily="34" charset="0"/>
              </a:rPr>
              <a:t>every week</a:t>
            </a:r>
            <a:r>
              <a:rPr lang="en-US" b="1" i="0" dirty="0">
                <a:solidFill>
                  <a:srgbClr val="EF7E23"/>
                </a:solidFill>
                <a:effectLst/>
                <a:latin typeface="Open Sans" panose="020B0606030504020204" pitchFamily="34" charset="0"/>
              </a:rPr>
              <a:t>—and 30% send them every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EF7E23"/>
                </a:solidFill>
                <a:effectLst/>
                <a:latin typeface="Open Sans" panose="020B0606030504020204" pitchFamily="34" charset="0"/>
              </a:rPr>
              <a:t>74% send memes to make people smile or laugh—and 53% send them to react to something.</a:t>
            </a:r>
            <a:endParaRPr lang="en-US" b="0" i="0" dirty="0">
              <a:solidFill>
                <a:srgbClr val="EF7E2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EF7E23"/>
              </a:solidFill>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49</a:t>
            </a:fld>
            <a:endParaRPr lang="en-GB"/>
          </a:p>
        </p:txBody>
      </p:sp>
    </p:spTree>
    <p:extLst>
      <p:ext uri="{BB962C8B-B14F-4D97-AF65-F5344CB8AC3E}">
        <p14:creationId xmlns:p14="http://schemas.microsoft.com/office/powerpoint/2010/main" val="2898793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UK – pug in socks </a:t>
            </a:r>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50</a:t>
            </a:fld>
            <a:endParaRPr lang="en-GB"/>
          </a:p>
        </p:txBody>
      </p:sp>
    </p:spTree>
    <p:extLst>
      <p:ext uri="{BB962C8B-B14F-4D97-AF65-F5344CB8AC3E}">
        <p14:creationId xmlns:p14="http://schemas.microsoft.com/office/powerpoint/2010/main" val="1755913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Chipotle – guacamole </a:t>
            </a:r>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51</a:t>
            </a:fld>
            <a:endParaRPr lang="en-GB"/>
          </a:p>
        </p:txBody>
      </p:sp>
    </p:spTree>
    <p:extLst>
      <p:ext uri="{BB962C8B-B14F-4D97-AF65-F5344CB8AC3E}">
        <p14:creationId xmlns:p14="http://schemas.microsoft.com/office/powerpoint/2010/main" val="3702260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cupid </a:t>
            </a:r>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52</a:t>
            </a:fld>
            <a:endParaRPr lang="en-GB"/>
          </a:p>
        </p:txBody>
      </p:sp>
    </p:spTree>
    <p:extLst>
      <p:ext uri="{BB962C8B-B14F-4D97-AF65-F5344CB8AC3E}">
        <p14:creationId xmlns:p14="http://schemas.microsoft.com/office/powerpoint/2010/main" val="867571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800" b="1" i="0" u="none" strike="noStrike" kern="1200" dirty="0">
                <a:solidFill>
                  <a:srgbClr val="000000"/>
                </a:solidFill>
                <a:effectLst/>
                <a:latin typeface="Calibri" panose="020F0502020204030204" pitchFamily="34" charset="0"/>
              </a:rPr>
              <a:t>Pro’s</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Calibri" panose="020F0502020204030204" pitchFamily="34" charset="0"/>
              </a:rPr>
              <a:t>It is a fun way to engage with your audience.</a:t>
            </a:r>
            <a:endParaRPr lang="en-GB" sz="18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Calibri" panose="020F0502020204030204" pitchFamily="34" charset="0"/>
              </a:rPr>
              <a:t>It can make your brand appear relatable and it is a good way of sharing your values. </a:t>
            </a:r>
            <a:endParaRPr lang="en-GB" sz="18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Calibri" panose="020F0502020204030204" pitchFamily="34" charset="0"/>
              </a:rPr>
              <a:t>There is a potential to get your post noticed and shared.</a:t>
            </a:r>
            <a:endParaRPr lang="en-GB" sz="18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Calibri" panose="020F0502020204030204" pitchFamily="34" charset="0"/>
              </a:rPr>
              <a:t>You</a:t>
            </a:r>
            <a:r>
              <a:rPr lang="en-US" sz="1800" b="0" i="0" u="none" strike="noStrike" kern="1200" baseline="0" dirty="0">
                <a:solidFill>
                  <a:srgbClr val="000000"/>
                </a:solidFill>
                <a:effectLst/>
                <a:latin typeface="Calibri" panose="020F0502020204030204" pitchFamily="34" charset="0"/>
              </a:rPr>
              <a:t> c</a:t>
            </a:r>
            <a:r>
              <a:rPr lang="en-US" sz="1800" b="0" i="0" u="none" strike="noStrike" kern="1200" dirty="0">
                <a:solidFill>
                  <a:srgbClr val="000000"/>
                </a:solidFill>
                <a:effectLst/>
                <a:latin typeface="Calibri" panose="020F0502020204030204" pitchFamily="34" charset="0"/>
              </a:rPr>
              <a:t>an</a:t>
            </a:r>
            <a:r>
              <a:rPr lang="en-US" sz="1800" b="0" i="0" u="none" strike="noStrike" kern="1200" baseline="0" dirty="0">
                <a:solidFill>
                  <a:srgbClr val="000000"/>
                </a:solidFill>
                <a:effectLst/>
                <a:latin typeface="Calibri" panose="020F0502020204030204" pitchFamily="34" charset="0"/>
              </a:rPr>
              <a:t> make your posts more memorable.</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000000"/>
                </a:solidFill>
                <a:effectLst/>
                <a:latin typeface="Calibri" panose="020F0502020204030204" pitchFamily="34" charset="0"/>
              </a:rPr>
              <a:t>Con’s</a:t>
            </a:r>
            <a:endParaRPr lang="en-GB"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Humor is subjective, to reduce the likelihood of things being taken the wrong way you need to think carefully about what you post and how it might be interpreted. </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There is a risk that some of the variations of the meme are, or in the future will not be, not in-line with your values. You can reduce the likelihood of this by keeping things simple and staying away from anything that could be deemed controversial.</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You need to know your audience and their culture, if incorrectly targeted you might lose followers.</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It is not always appropriate, and you need to consider the wider political and socio-economic climate as well as the purpose of the post. </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53</a:t>
            </a:fld>
            <a:endParaRPr lang="en-GB"/>
          </a:p>
        </p:txBody>
      </p:sp>
    </p:spTree>
    <p:extLst>
      <p:ext uri="{BB962C8B-B14F-4D97-AF65-F5344CB8AC3E}">
        <p14:creationId xmlns:p14="http://schemas.microsoft.com/office/powerpoint/2010/main" val="1699016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54</a:t>
            </a:fld>
            <a:endParaRPr lang="en-GB"/>
          </a:p>
        </p:txBody>
      </p:sp>
    </p:spTree>
    <p:extLst>
      <p:ext uri="{BB962C8B-B14F-4D97-AF65-F5344CB8AC3E}">
        <p14:creationId xmlns:p14="http://schemas.microsoft.com/office/powerpoint/2010/main" val="404984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the videos and slides are available for free on the d2d hub and the link is here but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smita</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be sending out an email at the end with the link 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questions?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4</a:t>
            </a:fld>
            <a:endParaRPr lang="en-GB"/>
          </a:p>
        </p:txBody>
      </p:sp>
    </p:spTree>
    <p:extLst>
      <p:ext uri="{BB962C8B-B14F-4D97-AF65-F5344CB8AC3E}">
        <p14:creationId xmlns:p14="http://schemas.microsoft.com/office/powerpoint/2010/main" val="1877303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Take then through the spider diagram </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56</a:t>
            </a:fld>
            <a:endParaRPr lang="en-GB" dirty="0"/>
          </a:p>
        </p:txBody>
      </p:sp>
    </p:spTree>
    <p:extLst>
      <p:ext uri="{BB962C8B-B14F-4D97-AF65-F5344CB8AC3E}">
        <p14:creationId xmlns:p14="http://schemas.microsoft.com/office/powerpoint/2010/main" val="1507390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Domains and key vocabulary – searching the news etc through google</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58</a:t>
            </a:fld>
            <a:endParaRPr lang="en-GB"/>
          </a:p>
        </p:txBody>
      </p:sp>
    </p:spTree>
    <p:extLst>
      <p:ext uri="{BB962C8B-B14F-4D97-AF65-F5344CB8AC3E}">
        <p14:creationId xmlns:p14="http://schemas.microsoft.com/office/powerpoint/2010/main" val="1726814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59</a:t>
            </a:fld>
            <a:endParaRPr lang="en-GB" dirty="0"/>
          </a:p>
        </p:txBody>
      </p:sp>
    </p:spTree>
    <p:extLst>
      <p:ext uri="{BB962C8B-B14F-4D97-AF65-F5344CB8AC3E}">
        <p14:creationId xmlns:p14="http://schemas.microsoft.com/office/powerpoint/2010/main" val="4108184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Squarespace is simple to use </a:t>
            </a:r>
          </a:p>
          <a:p>
            <a:pPr marL="342900" lvl="0" indent="-342900">
              <a:buFont typeface="Symbol" panose="05050102010706020507" pitchFamily="18" charset="2"/>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Wordpress</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more of a blog and it offers the most customisation. It gives so many options and it can be a bit overwhelming</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other two also have benefits of their usage</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60</a:t>
            </a:fld>
            <a:endParaRPr lang="en-GB"/>
          </a:p>
        </p:txBody>
      </p:sp>
    </p:spTree>
    <p:extLst>
      <p:ext uri="{BB962C8B-B14F-4D97-AF65-F5344CB8AC3E}">
        <p14:creationId xmlns:p14="http://schemas.microsoft.com/office/powerpoint/2010/main" val="4110627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Squarespace walkthrough </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61</a:t>
            </a:fld>
            <a:endParaRPr lang="en-GB"/>
          </a:p>
        </p:txBody>
      </p:sp>
    </p:spTree>
    <p:extLst>
      <p:ext uri="{BB962C8B-B14F-4D97-AF65-F5344CB8AC3E}">
        <p14:creationId xmlns:p14="http://schemas.microsoft.com/office/powerpoint/2010/main" val="4181135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Etsy – can set up a page really quickly and customers can leave reviews and product ratings</a:t>
            </a:r>
          </a:p>
          <a:p>
            <a:pPr marL="342900" lvl="0" indent="-342900">
              <a:buFont typeface="Symbol" panose="05050102010706020507" pitchFamily="18" charset="2"/>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Wix</a:t>
            </a:r>
            <a:r>
              <a:rPr lang="en-GB" sz="1800" dirty="0">
                <a:effectLst/>
                <a:latin typeface="Calibri" panose="020F0502020204030204" pitchFamily="34" charset="0"/>
                <a:ea typeface="Calibri" panose="020F0502020204030204" pitchFamily="34" charset="0"/>
                <a:cs typeface="Times New Roman" panose="02020603050405020304" pitchFamily="18" charset="0"/>
              </a:rPr>
              <a:t> – you can sell through fb and IG and you can create newsletters</a:t>
            </a: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62</a:t>
            </a:fld>
            <a:endParaRPr lang="en-GB"/>
          </a:p>
        </p:txBody>
      </p:sp>
    </p:spTree>
    <p:extLst>
      <p:ext uri="{BB962C8B-B14F-4D97-AF65-F5344CB8AC3E}">
        <p14:creationId xmlns:p14="http://schemas.microsoft.com/office/powerpoint/2010/main" val="379776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5</a:t>
            </a:fld>
            <a:endParaRPr lang="en-GB"/>
          </a:p>
        </p:txBody>
      </p:sp>
    </p:spTree>
    <p:extLst>
      <p:ext uri="{BB962C8B-B14F-4D97-AF65-F5344CB8AC3E}">
        <p14:creationId xmlns:p14="http://schemas.microsoft.com/office/powerpoint/2010/main" val="60260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might wonder why you want to move your business online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Since the pandemic it’s been beneficial to work from home and here are some thoughts of why it might be beneficial, but if you have more then pop them in the chat and we can discuss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99C3760-2851-4BEC-A043-A5ECDDFD7DB7}" type="slidenum">
              <a:rPr lang="en-GB" smtClean="0"/>
              <a:t>6</a:t>
            </a:fld>
            <a:endParaRPr lang="en-GB"/>
          </a:p>
        </p:txBody>
      </p:sp>
    </p:spTree>
    <p:extLst>
      <p:ext uri="{BB962C8B-B14F-4D97-AF65-F5344CB8AC3E}">
        <p14:creationId xmlns:p14="http://schemas.microsoft.com/office/powerpoint/2010/main" val="123408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Case study activity – read it out loud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Pop some examples in that would be relevant for the benefit for moving online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aren’t all the examples but there might be more than you have thought of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Will show examples of how to use it for your own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7</a:t>
            </a:fld>
            <a:endParaRPr lang="en-GB"/>
          </a:p>
        </p:txBody>
      </p:sp>
    </p:spTree>
    <p:extLst>
      <p:ext uri="{BB962C8B-B14F-4D97-AF65-F5344CB8AC3E}">
        <p14:creationId xmlns:p14="http://schemas.microsoft.com/office/powerpoint/2010/main" val="342577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might have a motivation of what you have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Hopefully, I can reassure you the benefits of moving online and how you can do that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9</a:t>
            </a:fld>
            <a:endParaRPr lang="en-GB"/>
          </a:p>
        </p:txBody>
      </p:sp>
    </p:spTree>
    <p:extLst>
      <p:ext uri="{BB962C8B-B14F-4D97-AF65-F5344CB8AC3E}">
        <p14:creationId xmlns:p14="http://schemas.microsoft.com/office/powerpoint/2010/main" val="108540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https://youtu.be/muwk3gGqUZ4</a:t>
            </a:r>
          </a:p>
        </p:txBody>
      </p:sp>
      <p:sp>
        <p:nvSpPr>
          <p:cNvPr id="4" name="Slide Number Placeholder 3"/>
          <p:cNvSpPr>
            <a:spLocks noGrp="1"/>
          </p:cNvSpPr>
          <p:nvPr>
            <p:ph type="sldNum" sz="quarter" idx="5"/>
          </p:nvPr>
        </p:nvSpPr>
        <p:spPr/>
        <p:txBody>
          <a:bodyPr/>
          <a:lstStyle/>
          <a:p>
            <a:fld id="{299C3760-2851-4BEC-A043-A5ECDDFD7DB7}" type="slidenum">
              <a:rPr lang="en-GB" smtClean="0"/>
              <a:t>12</a:t>
            </a:fld>
            <a:endParaRPr lang="en-GB" dirty="0"/>
          </a:p>
        </p:txBody>
      </p:sp>
    </p:spTree>
    <p:extLst>
      <p:ext uri="{BB962C8B-B14F-4D97-AF65-F5344CB8AC3E}">
        <p14:creationId xmlns:p14="http://schemas.microsoft.com/office/powerpoint/2010/main" val="218778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0DB6-0221-4CE1-B71D-FEA0C2158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0BA226-BA6E-4A35-9700-12A983624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46634B-4F54-46F4-AC0E-E1E7158F2667}"/>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5" name="Footer Placeholder 4">
            <a:extLst>
              <a:ext uri="{FF2B5EF4-FFF2-40B4-BE49-F238E27FC236}">
                <a16:creationId xmlns:a16="http://schemas.microsoft.com/office/drawing/2014/main" id="{A6601A0D-35D3-4C4F-AA3E-34916078C0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0E276F-B323-468A-86D3-9C55BC0520C7}"/>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408370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2829-5A46-4DE1-902F-2247A77ECA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0EB92F-D297-4ACD-BC1D-3D40BA1B4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1C2219-4493-4428-93A9-BA694E53B1B9}"/>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5" name="Footer Placeholder 4">
            <a:extLst>
              <a:ext uri="{FF2B5EF4-FFF2-40B4-BE49-F238E27FC236}">
                <a16:creationId xmlns:a16="http://schemas.microsoft.com/office/drawing/2014/main" id="{FCB333A4-EAB5-4AE7-82E2-17070577FE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48E772-9914-4F32-8A16-D264B6111ACE}"/>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210514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2D4B-EF3B-4941-9763-E34D74DAD4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4130BB-C986-46ED-9FB7-95C85D22BA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D531FD-61B2-4E14-A755-CB8E2A2D013F}"/>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5" name="Footer Placeholder 4">
            <a:extLst>
              <a:ext uri="{FF2B5EF4-FFF2-40B4-BE49-F238E27FC236}">
                <a16:creationId xmlns:a16="http://schemas.microsoft.com/office/drawing/2014/main" id="{AB9BE628-8816-422D-A4CA-0D6C8E5A9F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E4BF1-F0BC-4468-9E93-8C63361308E9}"/>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209209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E176-7105-4507-A0F3-CE44349754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F3BCFB-C5DD-48FF-A9C1-66A461C77E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9D0F1-939C-4ED6-9746-B39E925D305B}"/>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5" name="Footer Placeholder 4">
            <a:extLst>
              <a:ext uri="{FF2B5EF4-FFF2-40B4-BE49-F238E27FC236}">
                <a16:creationId xmlns:a16="http://schemas.microsoft.com/office/drawing/2014/main" id="{8524B327-DCEB-46A3-A7D9-4235066D9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07CE9B-5836-4903-88F6-8CE031C9F76E}"/>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112999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FE79-F67C-482D-87B9-0E169E14D0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A8FEA6-E197-468B-A12B-9302DD624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08EE5-CF03-4759-BEE9-5F986441AB6E}"/>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5" name="Footer Placeholder 4">
            <a:extLst>
              <a:ext uri="{FF2B5EF4-FFF2-40B4-BE49-F238E27FC236}">
                <a16:creationId xmlns:a16="http://schemas.microsoft.com/office/drawing/2014/main" id="{F2770F34-FBBB-4024-AFD7-5EFDBDCF6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93408-14CC-45C4-B82E-90E816276857}"/>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108153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5DBF-B4A6-4FA4-8402-7E64EC9EF3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532B7D-E224-4799-8563-705594699A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68B66E-315D-4B18-A39F-5F67F8BF22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9DD4C9-1D54-40BA-ACA9-CD116529E9A7}"/>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6" name="Footer Placeholder 5">
            <a:extLst>
              <a:ext uri="{FF2B5EF4-FFF2-40B4-BE49-F238E27FC236}">
                <a16:creationId xmlns:a16="http://schemas.microsoft.com/office/drawing/2014/main" id="{33F23491-4EC4-4A37-8724-4D5ADA8205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10702B-4570-4F62-84E7-9C34B0662AA4}"/>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154832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0DA7-BE7C-4EF1-92DF-891A41DD6F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97E279-EB1E-4C5F-BD16-E3D7DD4F7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E2AAF-F864-4B37-9C5C-9298CB4DD5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D003A3-49ED-4D06-8B8A-4C75E175F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5021E-4685-4E14-B378-F80AFECE1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0A1D98-FEE8-4F41-B223-DDBB31A87C0C}"/>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8" name="Footer Placeholder 7">
            <a:extLst>
              <a:ext uri="{FF2B5EF4-FFF2-40B4-BE49-F238E27FC236}">
                <a16:creationId xmlns:a16="http://schemas.microsoft.com/office/drawing/2014/main" id="{2CE3D9FF-EAB1-49AE-8D05-0B64482EF2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2EC651-75F0-4054-913B-EF9825B0C33C}"/>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76630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056F-058D-472B-BE6D-6D7F74378E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90D6C4-84EC-42F8-BE8C-F329226794D9}"/>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4" name="Footer Placeholder 3">
            <a:extLst>
              <a:ext uri="{FF2B5EF4-FFF2-40B4-BE49-F238E27FC236}">
                <a16:creationId xmlns:a16="http://schemas.microsoft.com/office/drawing/2014/main" id="{E447246F-A7D7-4C36-90CE-F4369CFDEA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33069F-D164-4D21-884C-AF4425374CB2}"/>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216271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6E03C-0C80-4F74-AE32-3441511EB5D2}"/>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3" name="Footer Placeholder 2">
            <a:extLst>
              <a:ext uri="{FF2B5EF4-FFF2-40B4-BE49-F238E27FC236}">
                <a16:creationId xmlns:a16="http://schemas.microsoft.com/office/drawing/2014/main" id="{3F4B6E72-D39B-499C-9C0B-73EAA96FE50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659103-78D4-49D1-B220-BFC61C69BBD4}"/>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176124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C539-3603-4C36-B475-1DF09BB070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801AE0-FF9F-4BC9-BA10-25D94890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151108-E3D2-4FD4-B7F3-E6A7A35ED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D777D-D717-4702-A1A5-0A8C95F676E6}"/>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6" name="Footer Placeholder 5">
            <a:extLst>
              <a:ext uri="{FF2B5EF4-FFF2-40B4-BE49-F238E27FC236}">
                <a16:creationId xmlns:a16="http://schemas.microsoft.com/office/drawing/2014/main" id="{014F596E-236D-4402-AB5C-06F2525600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CFF2-C8B3-493B-B85F-866CE90774C9}"/>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3805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B828-39AA-4255-B514-4D626894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587FC8-5443-4D2E-9596-ABEAAD45CF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E14403-985E-433A-B6DE-7968D9019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A266A-AD27-47A2-9F4F-384EDE6B2206}"/>
              </a:ext>
            </a:extLst>
          </p:cNvPr>
          <p:cNvSpPr>
            <a:spLocks noGrp="1"/>
          </p:cNvSpPr>
          <p:nvPr>
            <p:ph type="dt" sz="half" idx="10"/>
          </p:nvPr>
        </p:nvSpPr>
        <p:spPr/>
        <p:txBody>
          <a:bodyPr/>
          <a:lstStyle/>
          <a:p>
            <a:fld id="{E2D91D05-D2E3-49EE-8E4A-845C96C13D05}" type="datetimeFigureOut">
              <a:rPr lang="en-GB" smtClean="0"/>
              <a:t>19/10/2021</a:t>
            </a:fld>
            <a:endParaRPr lang="en-GB"/>
          </a:p>
        </p:txBody>
      </p:sp>
      <p:sp>
        <p:nvSpPr>
          <p:cNvPr id="6" name="Footer Placeholder 5">
            <a:extLst>
              <a:ext uri="{FF2B5EF4-FFF2-40B4-BE49-F238E27FC236}">
                <a16:creationId xmlns:a16="http://schemas.microsoft.com/office/drawing/2014/main" id="{7FD0DAE1-DD6F-4C01-898E-CD7CAF02F7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F97517-1392-499B-A8E6-88C68D2C6E34}"/>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409964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666E8-0A0D-4D4F-B42C-1F4C23DAD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E9518D-E2BD-4CC6-BF97-A03D20A297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626BCA-67C3-45ED-97CD-38F4EA810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1D05-D2E3-49EE-8E4A-845C96C13D05}" type="datetimeFigureOut">
              <a:rPr lang="en-GB" smtClean="0"/>
              <a:t>19/10/2021</a:t>
            </a:fld>
            <a:endParaRPr lang="en-GB"/>
          </a:p>
        </p:txBody>
      </p:sp>
      <p:sp>
        <p:nvSpPr>
          <p:cNvPr id="5" name="Footer Placeholder 4">
            <a:extLst>
              <a:ext uri="{FF2B5EF4-FFF2-40B4-BE49-F238E27FC236}">
                <a16:creationId xmlns:a16="http://schemas.microsoft.com/office/drawing/2014/main" id="{D8D61520-5282-4F28-AF4C-682D028CD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C5AFDE-C09B-4878-980B-CB3D0DEF8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876BB-6008-4610-A2DD-026A78EE1BB8}" type="slidenum">
              <a:rPr lang="en-GB" smtClean="0"/>
              <a:t>‹#›</a:t>
            </a:fld>
            <a:endParaRPr lang="en-GB"/>
          </a:p>
        </p:txBody>
      </p:sp>
    </p:spTree>
    <p:extLst>
      <p:ext uri="{BB962C8B-B14F-4D97-AF65-F5344CB8AC3E}">
        <p14:creationId xmlns:p14="http://schemas.microsoft.com/office/powerpoint/2010/main" val="20622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muwk3gGqUZ4?feature=oembed" TargetMode="External"/><Relationship Id="rId6" Type="http://schemas.openxmlformats.org/officeDocument/2006/relationships/image" Target="../media/image7.png"/><Relationship Id="rId11" Type="http://schemas.openxmlformats.org/officeDocument/2006/relationships/image" Target="../media/image13.jpeg"/><Relationship Id="rId5" Type="http://schemas.openxmlformats.org/officeDocument/2006/relationships/image" Target="../media/image1.png"/><Relationship Id="rId10"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svg"/><Relationship Id="rId3" Type="http://schemas.openxmlformats.org/officeDocument/2006/relationships/notesSlide" Target="../notesSlides/notesSlide10.xml"/><Relationship Id="rId7" Type="http://schemas.openxmlformats.org/officeDocument/2006/relationships/image" Target="../media/image4.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https://www.youtube.com/embed/TRX7Bt0ekaw?feature=oembed" TargetMode="External"/><Relationship Id="rId6" Type="http://schemas.openxmlformats.org/officeDocument/2006/relationships/image" Target="../media/image3.png"/><Relationship Id="rId11" Type="http://schemas.openxmlformats.org/officeDocument/2006/relationships/image" Target="../media/image14.jpe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hyperlink" Target="https://www.youtube.com/playlist?list=PLaLRbjVhH6kJHzsHZFnV6l0EkSoIBBq8h"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7.png"/><Relationship Id="rId5" Type="http://schemas.openxmlformats.org/officeDocument/2006/relationships/image" Target="../media/image3.png"/><Relationship Id="rId15" Type="http://schemas.openxmlformats.org/officeDocument/2006/relationships/hyperlink" Target="https://support.microsoft.com/en-us/office/microsoft-teams-video-training-4f108e54-240b-4351-8084-b1089f0d21d7" TargetMode="External"/><Relationship Id="rId10" Type="http://schemas.openxmlformats.org/officeDocument/2006/relationships/hyperlink" Target="https://www.youtube.com/watch?v=qsy2Ph6kSf8&amp;list=PLKpRxBfeD1kEM_I1lId3N_Xl77fKDzSXe" TargetMode="External"/><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2.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video" Target="https://www.youtube.com/embed/6_2FVBw6QuA?feature=oembed" TargetMode="Externa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1.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sv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22.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4.svg"/><Relationship Id="rId10" Type="http://schemas.openxmlformats.org/officeDocument/2006/relationships/image" Target="../media/image22.svg"/><Relationship Id="rId4" Type="http://schemas.openxmlformats.org/officeDocument/2006/relationships/image" Target="../media/image3.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4.sv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4.sv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22.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hyperlink" Target="bitly.com" TargetMode="External"/><Relationship Id="rId4" Type="http://schemas.openxmlformats.org/officeDocument/2006/relationships/image" Target="../media/image1.png"/><Relationship Id="rId9" Type="http://schemas.openxmlformats.org/officeDocument/2006/relationships/image" Target="../media/image4.svg"/></Relationships>
</file>

<file path=ppt/slides/_rels/slide2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7.jpeg"/><Relationship Id="rId7" Type="http://schemas.openxmlformats.org/officeDocument/2006/relationships/image" Target="../media/image3.png"/><Relationship Id="rId12"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2.svg"/><Relationship Id="rId5" Type="http://schemas.openxmlformats.org/officeDocument/2006/relationships/image" Target="../media/image1.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hyperlink" Target="https://www.facebook.com/nearneighbour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24.png"/><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nearneighboursexamplelink"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hyperlink" Target="https://twitter.com/nearneighbours?ref_src=twsrc%5Egoogle%7Ctwcamp%5Eserp%7Ctwgr%5Eauthor" TargetMode="External"/><Relationship Id="rId3" Type="http://schemas.openxmlformats.org/officeDocument/2006/relationships/image" Target="../media/image2.png"/><Relationship Id="rId7" Type="http://schemas.openxmlformats.org/officeDocument/2006/relationships/image" Target="../media/image4.svg"/><Relationship Id="rId12" Type="http://schemas.openxmlformats.org/officeDocument/2006/relationships/hyperlink" Target="mailto:.@nearneighbour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2.svg"/><Relationship Id="rId5" Type="http://schemas.openxmlformats.org/officeDocument/2006/relationships/image" Target="../media/image23.pn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1.png"/><Relationship Id="rId9"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png"/><Relationship Id="rId10"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22.svg"/></Relationships>
</file>

<file path=ppt/slides/_rels/slide32.xml.rels><?xml version="1.0" encoding="UTF-8" standalone="yes"?>
<Relationships xmlns="http://schemas.openxmlformats.org/package/2006/relationships"><Relationship Id="rId8" Type="http://schemas.openxmlformats.org/officeDocument/2006/relationships/hyperlink" Target="https://www.instagram.com/nearneighbours/?hl=en" TargetMode="External"/><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2.sv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png"/><Relationship Id="rId10"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21.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22.svg"/></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tiktok.com/" TargetMode="External"/><Relationship Id="rId11" Type="http://schemas.microsoft.com/office/2007/relationships/hdphoto" Target="../media/hdphoto1.wdp"/><Relationship Id="rId5" Type="http://schemas.openxmlformats.org/officeDocument/2006/relationships/image" Target="../media/image4.sv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2.svg"/></Relationships>
</file>

<file path=ppt/slides/_rels/slide3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hyperlink" Target="https://www.near-neighbours.org.uk/diverting2digital" TargetMode="External"/><Relationship Id="rId4" Type="http://schemas.openxmlformats.org/officeDocument/2006/relationships/image" Target="../media/image1.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hyperlink" Target="https://www.canva.com/signup" TargetMode="External"/><Relationship Id="rId5" Type="http://schemas.openxmlformats.org/officeDocument/2006/relationships/image" Target="../media/image32.png"/><Relationship Id="rId10" Type="http://schemas.openxmlformats.org/officeDocument/2006/relationships/image" Target="../media/image4.svg"/><Relationship Id="rId4" Type="http://schemas.openxmlformats.org/officeDocument/2006/relationships/image" Target="../media/image31.svg"/><Relationship Id="rId9" Type="http://schemas.openxmlformats.org/officeDocument/2006/relationships/image" Target="../media/image3.png"/><Relationship Id="rId14" Type="http://schemas.openxmlformats.org/officeDocument/2006/relationships/image" Target="../media/image35.svg"/></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KGlnjNolEHc&amp;list=PLATYfhN6gQz_4sWonUgXDt2VihuF-PE7l&amp;index=3" TargetMode="External"/><Relationship Id="rId13" Type="http://schemas.openxmlformats.org/officeDocument/2006/relationships/image" Target="../media/image34.png"/><Relationship Id="rId3" Type="http://schemas.openxmlformats.org/officeDocument/2006/relationships/notesSlide" Target="../notesSlides/notesSlide27.xml"/><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s://www.youtube.com/embed/EZ7UjKDG5Oc?start=3&amp;feature=oembed" TargetMode="External"/><Relationship Id="rId6" Type="http://schemas.openxmlformats.org/officeDocument/2006/relationships/image" Target="../media/image3.png"/><Relationship Id="rId11" Type="http://schemas.openxmlformats.org/officeDocument/2006/relationships/image" Target="../media/image37.svg"/><Relationship Id="rId5" Type="http://schemas.openxmlformats.org/officeDocument/2006/relationships/image" Target="../media/image1.png"/><Relationship Id="rId15" Type="http://schemas.openxmlformats.org/officeDocument/2006/relationships/image" Target="../media/image38.jpeg"/><Relationship Id="rId10"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hyperlink" Target="https://www.youtube.com/watch?v=R2Y8HYHe9ag&amp;list=PLATYfhN6gQz_4sWonUgXDt2VihuF-PE7l&amp;index=4" TargetMode="External"/><Relationship Id="rId14" Type="http://schemas.openxmlformats.org/officeDocument/2006/relationships/image" Target="../media/image35.sv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1.png"/><Relationship Id="rId9" Type="http://schemas.openxmlformats.org/officeDocument/2006/relationships/image" Target="../media/image34.png"/></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40.png"/><Relationship Id="rId4" Type="http://schemas.openxmlformats.org/officeDocument/2006/relationships/image" Target="../media/image1.png"/><Relationship Id="rId9" Type="http://schemas.openxmlformats.org/officeDocument/2006/relationships/image" Target="../media/image35.sv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1.png"/><Relationship Id="rId9" Type="http://schemas.openxmlformats.org/officeDocument/2006/relationships/image" Target="../media/image34.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1.png"/><Relationship Id="rId9"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47.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2.svg"/></Relationships>
</file>

<file path=ppt/slides/_rels/slide5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4.sv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petsathome.co.uk/" TargetMode="External"/><Relationship Id="rId3" Type="http://schemas.openxmlformats.org/officeDocument/2006/relationships/image" Target="../media/image2.png"/><Relationship Id="rId7" Type="http://schemas.openxmlformats.org/officeDocument/2006/relationships/hyperlink" Target="https://uk.godaddy.com/offers/domain?countryview=1&amp;currencyType=GBP&amp;isc=coukuk1&amp;gclid=Cj0KCQiA1pyCBhCtARIsAHaY_5ei8Us4zDztsuOz2fduv27werokrG2lWoqi3Ch1EiWs3P_gejvBpiMaAmJ7EALw_wcB&amp;gclsrc=aw.ds" TargetMode="External"/><Relationship Id="rId12" Type="http://schemas.openxmlformats.org/officeDocument/2006/relationships/hyperlink" Target="http://www.amazon.com/"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hyperlink" Target="http://www.tesco.co.uk/" TargetMode="External"/><Relationship Id="rId5" Type="http://schemas.openxmlformats.org/officeDocument/2006/relationships/image" Target="../media/image3.png"/><Relationship Id="rId10" Type="http://schemas.openxmlformats.org/officeDocument/2006/relationships/image" Target="../media/image12.sv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hyperlink" Target="http://www.moneysupermarket.co.uk/"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openxmlformats.org/officeDocument/2006/relationships/image" Target="../media/image1.png"/><Relationship Id="rId9"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2.png"/><Relationship Id="rId12"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3.png"/><Relationship Id="rId5" Type="http://schemas.openxmlformats.org/officeDocument/2006/relationships/image" Target="../media/image3.png"/><Relationship Id="rId10" Type="http://schemas.openxmlformats.org/officeDocument/2006/relationships/image" Target="../media/image12.svg"/><Relationship Id="rId4" Type="http://schemas.openxmlformats.org/officeDocument/2006/relationships/image" Target="../media/image1.png"/><Relationship Id="rId9" Type="http://schemas.openxmlformats.org/officeDocument/2006/relationships/image" Target="../media/image11.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svg"/><Relationship Id="rId3" Type="http://schemas.openxmlformats.org/officeDocument/2006/relationships/notesSlide" Target="../notesSlides/notesSlide44.xml"/><Relationship Id="rId7" Type="http://schemas.openxmlformats.org/officeDocument/2006/relationships/image" Target="../media/image4.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https://www.youtube.com/embed/l5MeaU9Nmp0?feature=oembed" TargetMode="External"/><Relationship Id="rId6" Type="http://schemas.openxmlformats.org/officeDocument/2006/relationships/image" Target="../media/image3.png"/><Relationship Id="rId11" Type="http://schemas.openxmlformats.org/officeDocument/2006/relationships/image" Target="../media/image56.jpeg"/><Relationship Id="rId5" Type="http://schemas.openxmlformats.org/officeDocument/2006/relationships/image" Target="../media/image1.png"/><Relationship Id="rId10" Type="http://schemas.openxmlformats.org/officeDocument/2006/relationships/image" Target="../media/image12.svg"/><Relationship Id="rId4" Type="http://schemas.openxmlformats.org/officeDocument/2006/relationships/image" Target="../media/image2.png"/><Relationship Id="rId9" Type="http://schemas.openxmlformats.org/officeDocument/2006/relationships/image" Target="../media/image11.png"/><Relationship Id="rId14" Type="http://schemas.openxmlformats.org/officeDocument/2006/relationships/image" Target="../media/image57.jpeg"/></Relationships>
</file>

<file path=ppt/slides/_rels/slide6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2.sv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descr="A picture containing text&#10;&#10;Description automatically generated">
            <a:extLst>
              <a:ext uri="{FF2B5EF4-FFF2-40B4-BE49-F238E27FC236}">
                <a16:creationId xmlns:a16="http://schemas.microsoft.com/office/drawing/2014/main" id="{5B429B50-305F-46BD-82AF-EEB0924B05FC}"/>
              </a:ext>
            </a:extLst>
          </p:cNvPr>
          <p:cNvPicPr>
            <a:picLocks noChangeAspect="1"/>
          </p:cNvPicPr>
          <p:nvPr/>
        </p:nvPicPr>
        <p:blipFill rotWithShape="1">
          <a:blip r:embed="rId3">
            <a:extLst>
              <a:ext uri="{28A0092B-C50C-407E-A947-70E740481C1C}">
                <a14:useLocalDpi xmlns:a14="http://schemas.microsoft.com/office/drawing/2010/main" val="0"/>
              </a:ext>
            </a:extLst>
          </a:blip>
          <a:srcRect t="10936" r="1" b="32670"/>
          <a:stretch/>
        </p:blipFill>
        <p:spPr>
          <a:xfrm>
            <a:off x="802643" y="385983"/>
            <a:ext cx="10586714" cy="5970368"/>
          </a:xfrm>
          <a:prstGeom prst="rect">
            <a:avLst/>
          </a:prstGeom>
        </p:spPr>
      </p:pic>
      <p:pic>
        <p:nvPicPr>
          <p:cNvPr id="1026" name="Picture 2" descr="Near Neighbours">
            <a:extLst>
              <a:ext uri="{FF2B5EF4-FFF2-40B4-BE49-F238E27FC236}">
                <a16:creationId xmlns:a16="http://schemas.microsoft.com/office/drawing/2014/main" id="{8953B7DC-A378-4A86-A4AB-0DC87355D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55" y="6211244"/>
            <a:ext cx="1855401" cy="41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87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8F9F9B5-934D-4FD3-9198-E0773C987EC3}"/>
              </a:ext>
            </a:extLst>
          </p:cNvPr>
          <p:cNvSpPr txBox="1"/>
          <p:nvPr/>
        </p:nvSpPr>
        <p:spPr>
          <a:xfrm>
            <a:off x="3896139" y="282894"/>
            <a:ext cx="4641682" cy="461665"/>
          </a:xfrm>
          <a:prstGeom prst="rect">
            <a:avLst/>
          </a:prstGeom>
          <a:noFill/>
        </p:spPr>
        <p:txBody>
          <a:bodyPr wrap="square" rtlCol="0">
            <a:spAutoFit/>
          </a:bodyPr>
          <a:lstStyle/>
          <a:p>
            <a:pPr algn="ctr"/>
            <a:r>
              <a:rPr lang="en-US" sz="2400" b="1" dirty="0"/>
              <a:t>How do I start?</a:t>
            </a:r>
            <a:endParaRPr lang="en-GB" sz="2400" b="1" dirty="0"/>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304" y="295268"/>
            <a:ext cx="354990" cy="354990"/>
          </a:xfrm>
          <a:prstGeom prst="rect">
            <a:avLst/>
          </a:prstGeom>
        </p:spPr>
      </p:pic>
      <p:sp>
        <p:nvSpPr>
          <p:cNvPr id="45" name="Speech Bubble: Rectangle with Corners Rounded 44">
            <a:extLst>
              <a:ext uri="{FF2B5EF4-FFF2-40B4-BE49-F238E27FC236}">
                <a16:creationId xmlns:a16="http://schemas.microsoft.com/office/drawing/2014/main" id="{913375F8-9FE9-4CB3-ACD9-47D9C8DBD19B}"/>
              </a:ext>
            </a:extLst>
          </p:cNvPr>
          <p:cNvSpPr/>
          <p:nvPr/>
        </p:nvSpPr>
        <p:spPr>
          <a:xfrm flipH="1">
            <a:off x="10373" y="4162782"/>
            <a:ext cx="4104426" cy="1519843"/>
          </a:xfrm>
          <a:prstGeom prst="wedgeRoundRectCallout">
            <a:avLst>
              <a:gd name="adj1" fmla="val 47307"/>
              <a:gd name="adj2" fmla="val 97025"/>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B398D"/>
                </a:solidFill>
              </a:rPr>
              <a:t>Presence:</a:t>
            </a:r>
          </a:p>
          <a:p>
            <a:pPr algn="ctr"/>
            <a:r>
              <a:rPr lang="en-US" sz="2000" i="1" dirty="0">
                <a:solidFill>
                  <a:srgbClr val="7B398D"/>
                </a:solidFill>
              </a:rPr>
              <a:t>Who are you/What is your business? </a:t>
            </a:r>
            <a:br>
              <a:rPr lang="en-US" sz="2000" i="1" dirty="0">
                <a:solidFill>
                  <a:srgbClr val="7B398D"/>
                </a:solidFill>
              </a:rPr>
            </a:br>
            <a:r>
              <a:rPr lang="en-US" sz="2000" i="1" dirty="0">
                <a:solidFill>
                  <a:srgbClr val="7B398D"/>
                </a:solidFill>
              </a:rPr>
              <a:t>What is your style? </a:t>
            </a:r>
            <a:br>
              <a:rPr lang="en-US" sz="2000" i="1" dirty="0">
                <a:solidFill>
                  <a:srgbClr val="7B398D"/>
                </a:solidFill>
              </a:rPr>
            </a:br>
            <a:r>
              <a:rPr lang="en-US" sz="1600" i="1" dirty="0">
                <a:solidFill>
                  <a:srgbClr val="7B398D"/>
                </a:solidFill>
              </a:rPr>
              <a:t>Serious, artsy, fun, convenient, informative?</a:t>
            </a:r>
            <a:endParaRPr lang="en-GB" sz="2000" i="1" dirty="0">
              <a:solidFill>
                <a:srgbClr val="7B398D"/>
              </a:solidFill>
            </a:endParaRPr>
          </a:p>
        </p:txBody>
      </p:sp>
      <p:sp>
        <p:nvSpPr>
          <p:cNvPr id="46" name="Speech Bubble: Rectangle with Corners Rounded 45">
            <a:extLst>
              <a:ext uri="{FF2B5EF4-FFF2-40B4-BE49-F238E27FC236}">
                <a16:creationId xmlns:a16="http://schemas.microsoft.com/office/drawing/2014/main" id="{E98572BD-9DE0-4D39-B28B-F71E8C0426D2}"/>
              </a:ext>
            </a:extLst>
          </p:cNvPr>
          <p:cNvSpPr/>
          <p:nvPr/>
        </p:nvSpPr>
        <p:spPr>
          <a:xfrm>
            <a:off x="8663940" y="4162783"/>
            <a:ext cx="3412789" cy="1609368"/>
          </a:xfrm>
          <a:prstGeom prst="wedgeRoundRectCallout">
            <a:avLst>
              <a:gd name="adj1" fmla="val -47496"/>
              <a:gd name="adj2" fmla="val 93930"/>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B398D"/>
                </a:solidFill>
              </a:rPr>
              <a:t>People:</a:t>
            </a:r>
          </a:p>
          <a:p>
            <a:pPr algn="ctr"/>
            <a:r>
              <a:rPr lang="en-US" sz="2000" i="1" dirty="0">
                <a:solidFill>
                  <a:srgbClr val="7B398D"/>
                </a:solidFill>
              </a:rPr>
              <a:t>Who is your audience? </a:t>
            </a:r>
            <a:br>
              <a:rPr lang="en-US" sz="2000" i="1" dirty="0">
                <a:solidFill>
                  <a:srgbClr val="7B398D"/>
                </a:solidFill>
              </a:rPr>
            </a:br>
            <a:r>
              <a:rPr lang="en-US" sz="2000" i="1" dirty="0">
                <a:solidFill>
                  <a:srgbClr val="7B398D"/>
                </a:solidFill>
              </a:rPr>
              <a:t>What do they look for?</a:t>
            </a:r>
            <a:endParaRPr lang="en-GB" sz="2000" i="1" dirty="0">
              <a:solidFill>
                <a:srgbClr val="7B398D"/>
              </a:solidFill>
            </a:endParaRPr>
          </a:p>
        </p:txBody>
      </p:sp>
      <p:sp>
        <p:nvSpPr>
          <p:cNvPr id="20" name="Speech Bubble: Rectangle with Corners Rounded 19">
            <a:extLst>
              <a:ext uri="{FF2B5EF4-FFF2-40B4-BE49-F238E27FC236}">
                <a16:creationId xmlns:a16="http://schemas.microsoft.com/office/drawing/2014/main" id="{517309CA-EB31-4070-980E-C7DEAB7B9ADF}"/>
              </a:ext>
            </a:extLst>
          </p:cNvPr>
          <p:cNvSpPr/>
          <p:nvPr/>
        </p:nvSpPr>
        <p:spPr>
          <a:xfrm flipH="1">
            <a:off x="4342640" y="4162781"/>
            <a:ext cx="4195181" cy="1519843"/>
          </a:xfrm>
          <a:prstGeom prst="wedgeRoundRectCallout">
            <a:avLst>
              <a:gd name="adj1" fmla="val 48974"/>
              <a:gd name="adj2" fmla="val 102289"/>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B398D"/>
                </a:solidFill>
              </a:rPr>
              <a:t>Plan:</a:t>
            </a:r>
          </a:p>
          <a:p>
            <a:pPr algn="ctr"/>
            <a:r>
              <a:rPr lang="en-US" sz="2000" i="1" dirty="0">
                <a:solidFill>
                  <a:srgbClr val="7B398D"/>
                </a:solidFill>
              </a:rPr>
              <a:t>What is your aim of your message? Which platform is best to deliver it?</a:t>
            </a:r>
            <a:endParaRPr lang="en-GB" i="1" dirty="0">
              <a:solidFill>
                <a:srgbClr val="7B398D"/>
              </a:solidFill>
            </a:endParaRPr>
          </a:p>
        </p:txBody>
      </p:sp>
      <p:sp>
        <p:nvSpPr>
          <p:cNvPr id="4" name="TextBox 3">
            <a:extLst>
              <a:ext uri="{FF2B5EF4-FFF2-40B4-BE49-F238E27FC236}">
                <a16:creationId xmlns:a16="http://schemas.microsoft.com/office/drawing/2014/main" id="{E66634EA-E3A6-4D84-8304-9D842C5FBE08}"/>
              </a:ext>
            </a:extLst>
          </p:cNvPr>
          <p:cNvSpPr txBox="1"/>
          <p:nvPr/>
        </p:nvSpPr>
        <p:spPr>
          <a:xfrm>
            <a:off x="2883287" y="1386449"/>
            <a:ext cx="8162926" cy="2277547"/>
          </a:xfrm>
          <a:prstGeom prst="rect">
            <a:avLst/>
          </a:prstGeom>
          <a:noFill/>
        </p:spPr>
        <p:txBody>
          <a:bodyPr wrap="square" rtlCol="0">
            <a:spAutoFit/>
          </a:bodyPr>
          <a:lstStyle/>
          <a:p>
            <a:r>
              <a:rPr lang="en-GB" sz="2400" b="1" u="sng" dirty="0">
                <a:solidFill>
                  <a:srgbClr val="EAAB00"/>
                </a:solidFill>
              </a:rPr>
              <a:t>3 ‘P’s Checklist To Think About Before We Start</a:t>
            </a:r>
          </a:p>
          <a:p>
            <a:endParaRPr lang="en-GB" b="1" dirty="0">
              <a:solidFill>
                <a:srgbClr val="EAAB00"/>
              </a:solidFill>
            </a:endParaRPr>
          </a:p>
          <a:p>
            <a:pPr marL="285750" indent="-285750">
              <a:buFont typeface="Wingdings" panose="05000000000000000000" pitchFamily="2" charset="2"/>
              <a:buChar char="ü"/>
            </a:pPr>
            <a:r>
              <a:rPr lang="en-GB" sz="3200" b="1" dirty="0">
                <a:solidFill>
                  <a:srgbClr val="EAAB00"/>
                </a:solidFill>
              </a:rPr>
              <a:t>Presence </a:t>
            </a:r>
          </a:p>
          <a:p>
            <a:pPr marL="285750" indent="-285750">
              <a:buFont typeface="Wingdings" panose="05000000000000000000" pitchFamily="2" charset="2"/>
              <a:buChar char="ü"/>
            </a:pPr>
            <a:r>
              <a:rPr lang="en-GB" sz="3200" b="1" dirty="0">
                <a:solidFill>
                  <a:srgbClr val="EAAB00"/>
                </a:solidFill>
              </a:rPr>
              <a:t>Plan</a:t>
            </a:r>
          </a:p>
          <a:p>
            <a:pPr marL="285750" indent="-285750">
              <a:buFont typeface="Wingdings" panose="05000000000000000000" pitchFamily="2" charset="2"/>
              <a:buChar char="ü"/>
            </a:pPr>
            <a:r>
              <a:rPr lang="en-GB" sz="3200" b="1" dirty="0">
                <a:solidFill>
                  <a:srgbClr val="EAAB00"/>
                </a:solidFill>
              </a:rPr>
              <a:t>People </a:t>
            </a:r>
          </a:p>
        </p:txBody>
      </p:sp>
    </p:spTree>
    <p:extLst>
      <p:ext uri="{BB962C8B-B14F-4D97-AF65-F5344CB8AC3E}">
        <p14:creationId xmlns:p14="http://schemas.microsoft.com/office/powerpoint/2010/main" val="161462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289C-F217-4764-9749-3E1AA80A0024}"/>
              </a:ext>
            </a:extLst>
          </p:cNvPr>
          <p:cNvSpPr>
            <a:spLocks noGrp="1"/>
          </p:cNvSpPr>
          <p:nvPr>
            <p:ph type="title"/>
          </p:nvPr>
        </p:nvSpPr>
        <p:spPr>
          <a:xfrm>
            <a:off x="838200" y="1832996"/>
            <a:ext cx="10515600" cy="2852737"/>
          </a:xfrm>
        </p:spPr>
        <p:txBody>
          <a:bodyPr/>
          <a:lstStyle/>
          <a:p>
            <a:r>
              <a:rPr lang="en-US" b="1" dirty="0">
                <a:solidFill>
                  <a:srgbClr val="EF7E23"/>
                </a:solidFill>
              </a:rPr>
              <a:t>How long do you think it will take me to show you how to set your organization up on Google?</a:t>
            </a:r>
            <a:endParaRPr lang="en-GB" b="1" dirty="0">
              <a:solidFill>
                <a:srgbClr val="EF7E23"/>
              </a:solidFill>
            </a:endParaRPr>
          </a:p>
        </p:txBody>
      </p:sp>
    </p:spTree>
    <p:extLst>
      <p:ext uri="{BB962C8B-B14F-4D97-AF65-F5344CB8AC3E}">
        <p14:creationId xmlns:p14="http://schemas.microsoft.com/office/powerpoint/2010/main" val="139795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grpSp>
        <p:nvGrpSpPr>
          <p:cNvPr id="3" name="Group 2">
            <a:extLst>
              <a:ext uri="{FF2B5EF4-FFF2-40B4-BE49-F238E27FC236}">
                <a16:creationId xmlns:a16="http://schemas.microsoft.com/office/drawing/2014/main" id="{E3AC7A58-A418-4F94-AC96-1C00DAF6626E}"/>
              </a:ext>
            </a:extLst>
          </p:cNvPr>
          <p:cNvGrpSpPr/>
          <p:nvPr/>
        </p:nvGrpSpPr>
        <p:grpSpPr>
          <a:xfrm>
            <a:off x="10697031" y="5470702"/>
            <a:ext cx="1590642" cy="1170911"/>
            <a:chOff x="252565" y="2500625"/>
            <a:chExt cx="1590642" cy="1170911"/>
          </a:xfrm>
        </p:grpSpPr>
        <p:sp>
          <p:nvSpPr>
            <p:cNvPr id="14" name="Rectangle 13">
              <a:extLst>
                <a:ext uri="{FF2B5EF4-FFF2-40B4-BE49-F238E27FC236}">
                  <a16:creationId xmlns:a16="http://schemas.microsoft.com/office/drawing/2014/main" id="{55767835-9078-48D3-B486-C8E2A9D55FAF}"/>
                </a:ext>
              </a:extLst>
            </p:cNvPr>
            <p:cNvSpPr/>
            <p:nvPr/>
          </p:nvSpPr>
          <p:spPr>
            <a:xfrm>
              <a:off x="252565" y="2509044"/>
              <a:ext cx="1151790" cy="116249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B149805-3BFB-47F0-914B-CC548F242FF9}"/>
                </a:ext>
              </a:extLst>
            </p:cNvPr>
            <p:cNvSpPr txBox="1"/>
            <p:nvPr/>
          </p:nvSpPr>
          <p:spPr>
            <a:xfrm>
              <a:off x="282580" y="3292986"/>
              <a:ext cx="1560627" cy="338554"/>
            </a:xfrm>
            <a:prstGeom prst="rect">
              <a:avLst/>
            </a:prstGeom>
            <a:noFill/>
          </p:spPr>
          <p:txBody>
            <a:bodyPr wrap="square" rtlCol="0">
              <a:spAutoFit/>
            </a:bodyPr>
            <a:lstStyle/>
            <a:p>
              <a:r>
                <a:rPr lang="en-US" sz="1600" b="1" dirty="0">
                  <a:solidFill>
                    <a:schemeClr val="bg1"/>
                  </a:solidFill>
                </a:rPr>
                <a:t>Moving Online</a:t>
              </a:r>
              <a:endParaRPr lang="en-GB" b="1" dirty="0">
                <a:solidFill>
                  <a:schemeClr val="bg1"/>
                </a:solidFill>
              </a:endParaRP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80" y="2500625"/>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234" y="2711275"/>
              <a:ext cx="717725" cy="717725"/>
            </a:xfrm>
            <a:prstGeom prst="rect">
              <a:avLst/>
            </a:prstGeom>
          </p:spPr>
        </p:pic>
      </p:grpSp>
      <p:sp>
        <p:nvSpPr>
          <p:cNvPr id="16" name="Rectangle: Rounded Corners 15">
            <a:extLst>
              <a:ext uri="{FF2B5EF4-FFF2-40B4-BE49-F238E27FC236}">
                <a16:creationId xmlns:a16="http://schemas.microsoft.com/office/drawing/2014/main" id="{90D06A02-EB67-46EE-AC7B-75552DE2B302}"/>
              </a:ext>
            </a:extLst>
          </p:cNvPr>
          <p:cNvSpPr/>
          <p:nvPr/>
        </p:nvSpPr>
        <p:spPr>
          <a:xfrm>
            <a:off x="2728210" y="263368"/>
            <a:ext cx="6806457"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372CD860-B809-46B6-BCEE-D0B244D5D347}"/>
              </a:ext>
            </a:extLst>
          </p:cNvPr>
          <p:cNvSpPr txBox="1"/>
          <p:nvPr/>
        </p:nvSpPr>
        <p:spPr>
          <a:xfrm>
            <a:off x="3100516" y="213000"/>
            <a:ext cx="6309126" cy="461665"/>
          </a:xfrm>
          <a:prstGeom prst="rect">
            <a:avLst/>
          </a:prstGeom>
          <a:noFill/>
        </p:spPr>
        <p:txBody>
          <a:bodyPr wrap="square" rtlCol="0">
            <a:spAutoFit/>
          </a:bodyPr>
          <a:lstStyle/>
          <a:p>
            <a:pPr algn="ctr"/>
            <a:r>
              <a:rPr lang="en-US" sz="2400" b="1" dirty="0"/>
              <a:t>Set up my business/charity on Google</a:t>
            </a:r>
            <a:endParaRPr lang="en-GB" sz="2400" b="1" dirty="0"/>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82358" y="362749"/>
            <a:ext cx="354990" cy="354990"/>
          </a:xfrm>
          <a:prstGeom prst="rect">
            <a:avLst/>
          </a:prstGeom>
        </p:spPr>
      </p:pic>
      <p:pic>
        <p:nvPicPr>
          <p:cNvPr id="6" name="Online Media 5" title="How do I get my business listed on Google Search and Maps? | Quick Help">
            <a:hlinkClick r:id="" action="ppaction://media"/>
            <a:extLst>
              <a:ext uri="{FF2B5EF4-FFF2-40B4-BE49-F238E27FC236}">
                <a16:creationId xmlns:a16="http://schemas.microsoft.com/office/drawing/2014/main" id="{5C5A4C7E-C78B-40EB-A483-897C55AABF38}"/>
              </a:ext>
            </a:extLst>
          </p:cNvPr>
          <p:cNvPicPr>
            <a:picLocks noRot="1" noChangeAspect="1"/>
          </p:cNvPicPr>
          <p:nvPr>
            <a:videoFile r:link="rId1"/>
          </p:nvPr>
        </p:nvPicPr>
        <p:blipFill>
          <a:blip r:embed="rId11"/>
          <a:stretch>
            <a:fillRect/>
          </a:stretch>
        </p:blipFill>
        <p:spPr>
          <a:xfrm>
            <a:off x="2730878" y="1676533"/>
            <a:ext cx="6730244" cy="3802588"/>
          </a:xfrm>
          <a:prstGeom prst="rect">
            <a:avLst/>
          </a:prstGeom>
        </p:spPr>
      </p:pic>
    </p:spTree>
    <p:extLst>
      <p:ext uri="{BB962C8B-B14F-4D97-AF65-F5344CB8AC3E}">
        <p14:creationId xmlns:p14="http://schemas.microsoft.com/office/powerpoint/2010/main" val="15216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67835-9078-48D3-B486-C8E2A9D55FAF}"/>
              </a:ext>
            </a:extLst>
          </p:cNvPr>
          <p:cNvSpPr/>
          <p:nvPr/>
        </p:nvSpPr>
        <p:spPr>
          <a:xfrm>
            <a:off x="3407481" y="1741967"/>
            <a:ext cx="3890014" cy="375898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149805-3BFB-47F0-914B-CC548F242FF9}"/>
              </a:ext>
            </a:extLst>
          </p:cNvPr>
          <p:cNvSpPr txBox="1"/>
          <p:nvPr/>
        </p:nvSpPr>
        <p:spPr>
          <a:xfrm>
            <a:off x="3407482" y="5452259"/>
            <a:ext cx="4406318" cy="707886"/>
          </a:xfrm>
          <a:prstGeom prst="rect">
            <a:avLst/>
          </a:prstGeom>
          <a:noFill/>
        </p:spPr>
        <p:txBody>
          <a:bodyPr wrap="square" rtlCol="0">
            <a:spAutoFit/>
          </a:bodyPr>
          <a:lstStyle/>
          <a:p>
            <a:r>
              <a:rPr lang="en-US" sz="4000" b="1" dirty="0">
                <a:solidFill>
                  <a:schemeClr val="bg1"/>
                </a:solidFill>
              </a:rPr>
              <a:t>Video Conferencing</a:t>
            </a:r>
            <a:endParaRPr lang="en-GB" sz="4400" b="1" dirty="0">
              <a:solidFill>
                <a:schemeClr val="bg1"/>
              </a:solidFill>
            </a:endParaRP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394" y="1585374"/>
            <a:ext cx="3981233" cy="3981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8767" y="2847934"/>
            <a:ext cx="3207719" cy="3207719"/>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5304" y="295268"/>
            <a:ext cx="354990" cy="354990"/>
          </a:xfrm>
          <a:prstGeom prst="rect">
            <a:avLst/>
          </a:prstGeom>
        </p:spPr>
      </p:pic>
    </p:spTree>
    <p:extLst>
      <p:ext uri="{BB962C8B-B14F-4D97-AF65-F5344CB8AC3E}">
        <p14:creationId xmlns:p14="http://schemas.microsoft.com/office/powerpoint/2010/main" val="287429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grpSp>
        <p:nvGrpSpPr>
          <p:cNvPr id="4" name="Group 3">
            <a:extLst>
              <a:ext uri="{FF2B5EF4-FFF2-40B4-BE49-F238E27FC236}">
                <a16:creationId xmlns:a16="http://schemas.microsoft.com/office/drawing/2014/main" id="{9A2B68A2-5A32-4246-8102-B5109E7BE673}"/>
              </a:ext>
            </a:extLst>
          </p:cNvPr>
          <p:cNvGrpSpPr/>
          <p:nvPr/>
        </p:nvGrpSpPr>
        <p:grpSpPr>
          <a:xfrm>
            <a:off x="10631373" y="5419690"/>
            <a:ext cx="1560627" cy="1297184"/>
            <a:chOff x="218445" y="4870017"/>
            <a:chExt cx="1560627" cy="1297184"/>
          </a:xfrm>
        </p:grpSpPr>
        <p:pic>
          <p:nvPicPr>
            <p:cNvPr id="15" name="Graphic 14" descr="Cursor with solid fill">
              <a:extLst>
                <a:ext uri="{FF2B5EF4-FFF2-40B4-BE49-F238E27FC236}">
                  <a16:creationId xmlns:a16="http://schemas.microsoft.com/office/drawing/2014/main" id="{0AA3B4BA-3B13-4A55-B74D-7978B1F4BD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0460" y="5311147"/>
              <a:ext cx="584776" cy="584776"/>
            </a:xfrm>
            <a:prstGeom prst="rect">
              <a:avLst/>
            </a:prstGeom>
          </p:spPr>
        </p:pic>
        <p:sp>
          <p:nvSpPr>
            <p:cNvPr id="29" name="Rectangle 28">
              <a:extLst>
                <a:ext uri="{FF2B5EF4-FFF2-40B4-BE49-F238E27FC236}">
                  <a16:creationId xmlns:a16="http://schemas.microsoft.com/office/drawing/2014/main" id="{26A62019-66C4-4011-8E3F-6B9B971A1D3B}"/>
                </a:ext>
              </a:extLst>
            </p:cNvPr>
            <p:cNvSpPr/>
            <p:nvPr/>
          </p:nvSpPr>
          <p:spPr>
            <a:xfrm>
              <a:off x="218445" y="4887658"/>
              <a:ext cx="1362260" cy="127954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2C12BE5D-A3B4-4F94-A84B-65F9199761C0}"/>
                </a:ext>
              </a:extLst>
            </p:cNvPr>
            <p:cNvSpPr txBox="1"/>
            <p:nvPr/>
          </p:nvSpPr>
          <p:spPr>
            <a:xfrm>
              <a:off x="218446" y="5750768"/>
              <a:ext cx="1560626" cy="338554"/>
            </a:xfrm>
            <a:prstGeom prst="rect">
              <a:avLst/>
            </a:prstGeom>
            <a:noFill/>
          </p:spPr>
          <p:txBody>
            <a:bodyPr wrap="square" rtlCol="0">
              <a:spAutoFit/>
            </a:bodyPr>
            <a:lstStyle/>
            <a:p>
              <a:r>
                <a:rPr lang="en-US" sz="1600" b="1" dirty="0">
                  <a:solidFill>
                    <a:schemeClr val="bg1"/>
                  </a:solidFill>
                </a:rPr>
                <a:t>Moving Online</a:t>
              </a:r>
              <a:endParaRPr lang="en-GB" sz="1600" b="1" dirty="0">
                <a:solidFill>
                  <a:schemeClr val="bg1"/>
                </a:solidFill>
              </a:endParaRPr>
            </a:p>
          </p:txBody>
        </p:sp>
        <p:pic>
          <p:nvPicPr>
            <p:cNvPr id="34" name="Picture 4" descr="Change Folder Picture in Windows 10">
              <a:extLst>
                <a:ext uri="{FF2B5EF4-FFF2-40B4-BE49-F238E27FC236}">
                  <a16:creationId xmlns:a16="http://schemas.microsoft.com/office/drawing/2014/main" id="{9CEDCD9F-A176-487D-8FA3-8AB8287437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360" y="4870017"/>
              <a:ext cx="810329" cy="81032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99CE722D-24BB-40C3-B104-3FA636CE57E9}"/>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ZOOM Walkthrough + Q and A</a:t>
            </a:r>
            <a:endParaRPr lang="en-GB" sz="2400" b="1" dirty="0"/>
          </a:p>
        </p:txBody>
      </p:sp>
      <p:pic>
        <p:nvPicPr>
          <p:cNvPr id="3" name="Online Media 2" title="How To Create A Free Zoom Account - Quick &amp; Easy!">
            <a:hlinkClick r:id="" action="ppaction://media"/>
            <a:extLst>
              <a:ext uri="{FF2B5EF4-FFF2-40B4-BE49-F238E27FC236}">
                <a16:creationId xmlns:a16="http://schemas.microsoft.com/office/drawing/2014/main" id="{729D1B31-B769-4605-8892-7152179815D8}"/>
              </a:ext>
            </a:extLst>
          </p:cNvPr>
          <p:cNvPicPr>
            <a:picLocks noRot="1" noChangeAspect="1"/>
          </p:cNvPicPr>
          <p:nvPr>
            <a:videoFile r:link="rId1"/>
          </p:nvPr>
        </p:nvPicPr>
        <p:blipFill>
          <a:blip r:embed="rId11"/>
          <a:stretch>
            <a:fillRect/>
          </a:stretch>
        </p:blipFill>
        <p:spPr>
          <a:xfrm>
            <a:off x="2982685" y="1840139"/>
            <a:ext cx="5624286" cy="3177722"/>
          </a:xfrm>
          <a:prstGeom prst="rect">
            <a:avLst/>
          </a:prstGeom>
        </p:spPr>
      </p:pic>
      <p:pic>
        <p:nvPicPr>
          <p:cNvPr id="14" name="Graphic 13" descr="Monitor outline">
            <a:extLst>
              <a:ext uri="{FF2B5EF4-FFF2-40B4-BE49-F238E27FC236}">
                <a16:creationId xmlns:a16="http://schemas.microsoft.com/office/drawing/2014/main" id="{C8A387CF-7D40-4765-A6FE-D03C49717F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49448" y="245145"/>
            <a:ext cx="9079875" cy="7416548"/>
          </a:xfrm>
          <a:prstGeom prst="rect">
            <a:avLst/>
          </a:prstGeom>
        </p:spPr>
      </p:pic>
    </p:spTree>
    <p:extLst>
      <p:ext uri="{BB962C8B-B14F-4D97-AF65-F5344CB8AC3E}">
        <p14:creationId xmlns:p14="http://schemas.microsoft.com/office/powerpoint/2010/main" val="322461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Video Conferencing</a:t>
            </a:r>
            <a:endParaRPr lang="en-GB" sz="2400" b="1" dirty="0"/>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pSp>
        <p:nvGrpSpPr>
          <p:cNvPr id="23" name="Group 22">
            <a:extLst>
              <a:ext uri="{FF2B5EF4-FFF2-40B4-BE49-F238E27FC236}">
                <a16:creationId xmlns:a16="http://schemas.microsoft.com/office/drawing/2014/main" id="{EFCCFA26-6752-4FB7-8461-D0FF6AF46134}"/>
              </a:ext>
            </a:extLst>
          </p:cNvPr>
          <p:cNvGrpSpPr/>
          <p:nvPr/>
        </p:nvGrpSpPr>
        <p:grpSpPr>
          <a:xfrm>
            <a:off x="10515601" y="5391274"/>
            <a:ext cx="1676400" cy="1466726"/>
            <a:chOff x="218445" y="4870017"/>
            <a:chExt cx="1560627" cy="1297184"/>
          </a:xfrm>
        </p:grpSpPr>
        <p:pic>
          <p:nvPicPr>
            <p:cNvPr id="24" name="Graphic 23" descr="Cursor with solid fill">
              <a:extLst>
                <a:ext uri="{FF2B5EF4-FFF2-40B4-BE49-F238E27FC236}">
                  <a16:creationId xmlns:a16="http://schemas.microsoft.com/office/drawing/2014/main" id="{E62BBE2C-213E-4140-82EA-DC96D02FEA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460" y="5311147"/>
              <a:ext cx="584776" cy="584776"/>
            </a:xfrm>
            <a:prstGeom prst="rect">
              <a:avLst/>
            </a:prstGeom>
          </p:spPr>
        </p:pic>
        <p:sp>
          <p:nvSpPr>
            <p:cNvPr id="25" name="Rectangle 24">
              <a:extLst>
                <a:ext uri="{FF2B5EF4-FFF2-40B4-BE49-F238E27FC236}">
                  <a16:creationId xmlns:a16="http://schemas.microsoft.com/office/drawing/2014/main" id="{52722B17-688B-4F5E-AECE-2E28880F74DC}"/>
                </a:ext>
              </a:extLst>
            </p:cNvPr>
            <p:cNvSpPr/>
            <p:nvPr/>
          </p:nvSpPr>
          <p:spPr>
            <a:xfrm>
              <a:off x="218445" y="4887658"/>
              <a:ext cx="1362260" cy="127954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5A65B878-F463-4CC9-A0F7-BC52E8C919E6}"/>
                </a:ext>
              </a:extLst>
            </p:cNvPr>
            <p:cNvSpPr txBox="1"/>
            <p:nvPr/>
          </p:nvSpPr>
          <p:spPr>
            <a:xfrm>
              <a:off x="218446" y="5750768"/>
              <a:ext cx="1560626" cy="338554"/>
            </a:xfrm>
            <a:prstGeom prst="rect">
              <a:avLst/>
            </a:prstGeom>
            <a:noFill/>
          </p:spPr>
          <p:txBody>
            <a:bodyPr wrap="square" rtlCol="0">
              <a:spAutoFit/>
            </a:bodyPr>
            <a:lstStyle/>
            <a:p>
              <a:r>
                <a:rPr lang="en-US" sz="1600" b="1" dirty="0">
                  <a:solidFill>
                    <a:schemeClr val="bg1"/>
                  </a:solidFill>
                </a:rPr>
                <a:t>Moving Online</a:t>
              </a:r>
              <a:endParaRPr lang="en-GB" sz="1600" b="1" dirty="0">
                <a:solidFill>
                  <a:schemeClr val="bg1"/>
                </a:solidFill>
              </a:endParaRPr>
            </a:p>
          </p:txBody>
        </p:sp>
        <p:pic>
          <p:nvPicPr>
            <p:cNvPr id="27" name="Picture 4" descr="Change Folder Picture in Windows 10">
              <a:extLst>
                <a:ext uri="{FF2B5EF4-FFF2-40B4-BE49-F238E27FC236}">
                  <a16:creationId xmlns:a16="http://schemas.microsoft.com/office/drawing/2014/main" id="{549C2CA4-B385-4F9F-ADDA-F7D47343C3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60" y="4870017"/>
              <a:ext cx="810329" cy="81032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79D3EA3C-94DB-492A-93B7-79F06C86C25E}"/>
              </a:ext>
            </a:extLst>
          </p:cNvPr>
          <p:cNvSpPr txBox="1"/>
          <p:nvPr/>
        </p:nvSpPr>
        <p:spPr>
          <a:xfrm>
            <a:off x="5564774" y="1890835"/>
            <a:ext cx="3600247" cy="461665"/>
          </a:xfrm>
          <a:prstGeom prst="rect">
            <a:avLst/>
          </a:prstGeom>
          <a:solidFill>
            <a:srgbClr val="EF7E23"/>
          </a:solidFill>
          <a:ln w="28575">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400" dirty="0">
                <a:solidFill>
                  <a:schemeClr val="bg1"/>
                </a:solidFill>
                <a:hlinkClick r:id="rId10">
                  <a:extLst>
                    <a:ext uri="{A12FA001-AC4F-418D-AE19-62706E023703}">
                      <ahyp:hlinkClr xmlns:ahyp="http://schemas.microsoft.com/office/drawing/2018/hyperlinkcolor" val="tx"/>
                    </a:ext>
                  </a:extLst>
                </a:hlinkClick>
              </a:rPr>
              <a:t>How to use Zoom</a:t>
            </a:r>
            <a:r>
              <a:rPr lang="en-GB" dirty="0">
                <a:solidFill>
                  <a:schemeClr val="bg1"/>
                </a:solidFill>
                <a:hlinkClick r:id="rId10">
                  <a:extLst>
                    <a:ext uri="{A12FA001-AC4F-418D-AE19-62706E023703}">
                      <ahyp:hlinkClr xmlns:ahyp="http://schemas.microsoft.com/office/drawing/2018/hyperlinkcolor" val="tx"/>
                    </a:ext>
                  </a:extLst>
                </a:hlinkClick>
              </a:rPr>
              <a:t>:</a:t>
            </a:r>
            <a:endParaRPr lang="en-GB" dirty="0">
              <a:solidFill>
                <a:schemeClr val="bg1"/>
              </a:solidFill>
            </a:endParaRPr>
          </a:p>
        </p:txBody>
      </p:sp>
      <p:pic>
        <p:nvPicPr>
          <p:cNvPr id="20" name="Picture 2" descr="Image result for zoom">
            <a:extLst>
              <a:ext uri="{FF2B5EF4-FFF2-40B4-BE49-F238E27FC236}">
                <a16:creationId xmlns:a16="http://schemas.microsoft.com/office/drawing/2014/main" id="{E942D0E0-93DD-4F2E-BCB7-305408F7A4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7966" y="1557137"/>
            <a:ext cx="2089983" cy="127535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CC04D7A-0141-4E11-932B-6914C3DF55AD}"/>
              </a:ext>
            </a:extLst>
          </p:cNvPr>
          <p:cNvSpPr txBox="1"/>
          <p:nvPr/>
        </p:nvSpPr>
        <p:spPr>
          <a:xfrm>
            <a:off x="5564773" y="3211918"/>
            <a:ext cx="3600247" cy="461665"/>
          </a:xfrm>
          <a:prstGeom prst="rect">
            <a:avLst/>
          </a:prstGeom>
          <a:solidFill>
            <a:srgbClr val="EF7E23"/>
          </a:solidFill>
          <a:ln w="28575">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a:solidFill>
                  <a:schemeClr val="bg1"/>
                </a:solidFill>
                <a:hlinkClick r:id="rId12">
                  <a:extLst>
                    <a:ext uri="{A12FA001-AC4F-418D-AE19-62706E023703}">
                      <ahyp:hlinkClr xmlns:ahyp="http://schemas.microsoft.com/office/drawing/2018/hyperlinkcolor" val="tx"/>
                    </a:ext>
                  </a:extLst>
                </a:hlinkClick>
              </a:rPr>
              <a:t>How to use Skype</a:t>
            </a:r>
            <a:endParaRPr lang="en-GB" sz="2400" dirty="0">
              <a:solidFill>
                <a:schemeClr val="bg1"/>
              </a:solidFill>
            </a:endParaRPr>
          </a:p>
        </p:txBody>
      </p:sp>
      <p:pic>
        <p:nvPicPr>
          <p:cNvPr id="29" name="Picture 2" descr="Image result for skype logo">
            <a:extLst>
              <a:ext uri="{FF2B5EF4-FFF2-40B4-BE49-F238E27FC236}">
                <a16:creationId xmlns:a16="http://schemas.microsoft.com/office/drawing/2014/main" id="{80E3A6D6-A675-4487-8956-1E36CFA342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49477" y="3037780"/>
            <a:ext cx="1700938" cy="8099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microsoft teams logo">
            <a:extLst>
              <a:ext uri="{FF2B5EF4-FFF2-40B4-BE49-F238E27FC236}">
                <a16:creationId xmlns:a16="http://schemas.microsoft.com/office/drawing/2014/main" id="{22F72628-55A7-4847-AC25-4C4AA91F6D9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2096" y="4250397"/>
            <a:ext cx="1575699" cy="105046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7B63AD8A-6A97-4F32-B4EC-B1E83C73F745}"/>
              </a:ext>
            </a:extLst>
          </p:cNvPr>
          <p:cNvSpPr txBox="1"/>
          <p:nvPr/>
        </p:nvSpPr>
        <p:spPr>
          <a:xfrm>
            <a:off x="5564772" y="4360755"/>
            <a:ext cx="3736427" cy="461665"/>
          </a:xfrm>
          <a:prstGeom prst="rect">
            <a:avLst/>
          </a:prstGeom>
          <a:solidFill>
            <a:srgbClr val="EF7E23"/>
          </a:solidFill>
          <a:ln w="28575">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a:solidFill>
                  <a:schemeClr val="bg1"/>
                </a:solidFill>
                <a:hlinkClick r:id="rId15">
                  <a:extLst>
                    <a:ext uri="{A12FA001-AC4F-418D-AE19-62706E023703}">
                      <ahyp:hlinkClr xmlns:ahyp="http://schemas.microsoft.com/office/drawing/2018/hyperlinkcolor" val="tx"/>
                    </a:ext>
                  </a:extLst>
                </a:hlinkClick>
              </a:rPr>
              <a:t>How to use Microsoft Teams</a:t>
            </a:r>
            <a:endParaRPr lang="en-GB" sz="2400" dirty="0">
              <a:solidFill>
                <a:schemeClr val="bg1"/>
              </a:solidFill>
            </a:endParaRPr>
          </a:p>
        </p:txBody>
      </p:sp>
    </p:spTree>
    <p:extLst>
      <p:ext uri="{BB962C8B-B14F-4D97-AF65-F5344CB8AC3E}">
        <p14:creationId xmlns:p14="http://schemas.microsoft.com/office/powerpoint/2010/main" val="3442281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Activity: Bad Video Call Behavior </a:t>
            </a:r>
            <a:endParaRPr lang="en-GB" sz="2400" b="1" dirty="0"/>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grpSp>
        <p:nvGrpSpPr>
          <p:cNvPr id="20" name="Group 19">
            <a:extLst>
              <a:ext uri="{FF2B5EF4-FFF2-40B4-BE49-F238E27FC236}">
                <a16:creationId xmlns:a16="http://schemas.microsoft.com/office/drawing/2014/main" id="{4E46670B-5A10-49C4-8F29-BF6327354CC6}"/>
              </a:ext>
            </a:extLst>
          </p:cNvPr>
          <p:cNvGrpSpPr/>
          <p:nvPr/>
        </p:nvGrpSpPr>
        <p:grpSpPr>
          <a:xfrm>
            <a:off x="10515601" y="5391274"/>
            <a:ext cx="1676400" cy="1466726"/>
            <a:chOff x="218445" y="4870017"/>
            <a:chExt cx="1560627" cy="1297184"/>
          </a:xfrm>
        </p:grpSpPr>
        <p:pic>
          <p:nvPicPr>
            <p:cNvPr id="22" name="Graphic 21" descr="Cursor with solid fill">
              <a:extLst>
                <a:ext uri="{FF2B5EF4-FFF2-40B4-BE49-F238E27FC236}">
                  <a16:creationId xmlns:a16="http://schemas.microsoft.com/office/drawing/2014/main" id="{DF05F0AE-DE37-4FAC-A579-A1860C4D8A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0460" y="5311147"/>
              <a:ext cx="584776" cy="584776"/>
            </a:xfrm>
            <a:prstGeom prst="rect">
              <a:avLst/>
            </a:prstGeom>
          </p:spPr>
        </p:pic>
        <p:sp>
          <p:nvSpPr>
            <p:cNvPr id="23" name="Rectangle 22">
              <a:extLst>
                <a:ext uri="{FF2B5EF4-FFF2-40B4-BE49-F238E27FC236}">
                  <a16:creationId xmlns:a16="http://schemas.microsoft.com/office/drawing/2014/main" id="{E9F02136-6A2B-4CC4-99F8-502B2C47DD41}"/>
                </a:ext>
              </a:extLst>
            </p:cNvPr>
            <p:cNvSpPr/>
            <p:nvPr/>
          </p:nvSpPr>
          <p:spPr>
            <a:xfrm>
              <a:off x="218445" y="4887658"/>
              <a:ext cx="1362260" cy="127954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6205E2B3-47D5-4B23-809D-E175A0EC4452}"/>
                </a:ext>
              </a:extLst>
            </p:cNvPr>
            <p:cNvSpPr txBox="1"/>
            <p:nvPr/>
          </p:nvSpPr>
          <p:spPr>
            <a:xfrm>
              <a:off x="218446" y="5750768"/>
              <a:ext cx="1560626" cy="338554"/>
            </a:xfrm>
            <a:prstGeom prst="rect">
              <a:avLst/>
            </a:prstGeom>
            <a:noFill/>
          </p:spPr>
          <p:txBody>
            <a:bodyPr wrap="square" rtlCol="0">
              <a:spAutoFit/>
            </a:bodyPr>
            <a:lstStyle/>
            <a:p>
              <a:r>
                <a:rPr lang="en-US" sz="1600" b="1" dirty="0">
                  <a:solidFill>
                    <a:schemeClr val="bg1"/>
                  </a:solidFill>
                </a:rPr>
                <a:t>Moving Online</a:t>
              </a:r>
              <a:endParaRPr lang="en-GB" sz="1600" b="1" dirty="0">
                <a:solidFill>
                  <a:schemeClr val="bg1"/>
                </a:solidFill>
              </a:endParaRPr>
            </a:p>
          </p:txBody>
        </p:sp>
        <p:pic>
          <p:nvPicPr>
            <p:cNvPr id="25" name="Picture 4" descr="Change Folder Picture in Windows 10">
              <a:extLst>
                <a:ext uri="{FF2B5EF4-FFF2-40B4-BE49-F238E27FC236}">
                  <a16:creationId xmlns:a16="http://schemas.microsoft.com/office/drawing/2014/main" id="{34B5AF21-2ECA-48E7-AF4D-D2F9D231B1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360" y="4870017"/>
              <a:ext cx="810329" cy="81032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D9D6770-E970-4DA0-A6B0-33FB250525B1}"/>
              </a:ext>
            </a:extLst>
          </p:cNvPr>
          <p:cNvSpPr txBox="1"/>
          <p:nvPr/>
        </p:nvSpPr>
        <p:spPr>
          <a:xfrm>
            <a:off x="2522240" y="6033196"/>
            <a:ext cx="6491433" cy="707886"/>
          </a:xfrm>
          <a:prstGeom prst="rect">
            <a:avLst/>
          </a:prstGeom>
          <a:noFill/>
        </p:spPr>
        <p:txBody>
          <a:bodyPr wrap="square" rtlCol="0">
            <a:spAutoFit/>
          </a:bodyPr>
          <a:lstStyle/>
          <a:p>
            <a:r>
              <a:rPr lang="en-GB" sz="2000" b="1" i="1" dirty="0">
                <a:solidFill>
                  <a:schemeClr val="bg1"/>
                </a:solidFill>
              </a:rPr>
              <a:t>What examples of </a:t>
            </a:r>
            <a:r>
              <a:rPr lang="en-GB" sz="2000" b="1" dirty="0">
                <a:solidFill>
                  <a:schemeClr val="bg1"/>
                </a:solidFill>
              </a:rPr>
              <a:t>bad video calling </a:t>
            </a:r>
            <a:r>
              <a:rPr lang="en-GB" sz="2000" b="1" i="1" dirty="0">
                <a:solidFill>
                  <a:schemeClr val="bg1"/>
                </a:solidFill>
              </a:rPr>
              <a:t>behaviour can you see?</a:t>
            </a:r>
          </a:p>
          <a:p>
            <a:r>
              <a:rPr lang="en-GB" sz="2000" b="1" i="1" dirty="0">
                <a:solidFill>
                  <a:schemeClr val="bg1"/>
                </a:solidFill>
              </a:rPr>
              <a:t>(Please feel free to list them in the chat)</a:t>
            </a:r>
          </a:p>
        </p:txBody>
      </p:sp>
      <p:pic>
        <p:nvPicPr>
          <p:cNvPr id="5" name="Online Media 4" title="Diverting 2 Digital - Bad Video Call Behavior">
            <a:hlinkClick r:id="" action="ppaction://media"/>
            <a:extLst>
              <a:ext uri="{FF2B5EF4-FFF2-40B4-BE49-F238E27FC236}">
                <a16:creationId xmlns:a16="http://schemas.microsoft.com/office/drawing/2014/main" id="{0A04C978-CC97-404A-A6A0-0A834DC9CA85}"/>
              </a:ext>
            </a:extLst>
          </p:cNvPr>
          <p:cNvPicPr>
            <a:picLocks noRot="1" noChangeAspect="1"/>
          </p:cNvPicPr>
          <p:nvPr>
            <a:videoFile r:link="rId1"/>
          </p:nvPr>
        </p:nvPicPr>
        <p:blipFill>
          <a:blip r:embed="rId11"/>
          <a:stretch>
            <a:fillRect/>
          </a:stretch>
        </p:blipFill>
        <p:spPr>
          <a:xfrm>
            <a:off x="2481943" y="1023165"/>
            <a:ext cx="6664402" cy="4998301"/>
          </a:xfrm>
          <a:prstGeom prst="rect">
            <a:avLst/>
          </a:prstGeom>
        </p:spPr>
      </p:pic>
    </p:spTree>
    <p:extLst>
      <p:ext uri="{BB962C8B-B14F-4D97-AF65-F5344CB8AC3E}">
        <p14:creationId xmlns:p14="http://schemas.microsoft.com/office/powerpoint/2010/main" val="4171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Tips for Video Calls</a:t>
            </a:r>
            <a:endParaRPr lang="en-GB" sz="2400" b="1" dirty="0"/>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21" name="Graphic 20" descr="Monitor outline">
            <a:extLst>
              <a:ext uri="{FF2B5EF4-FFF2-40B4-BE49-F238E27FC236}">
                <a16:creationId xmlns:a16="http://schemas.microsoft.com/office/drawing/2014/main" id="{E6873E35-53EC-4737-9714-FC05E048F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942" y="295269"/>
            <a:ext cx="9661380" cy="7475942"/>
          </a:xfrm>
          <a:prstGeom prst="rect">
            <a:avLst/>
          </a:prstGeom>
        </p:spPr>
      </p:pic>
      <p:sp>
        <p:nvSpPr>
          <p:cNvPr id="3" name="TextBox 2">
            <a:extLst>
              <a:ext uri="{FF2B5EF4-FFF2-40B4-BE49-F238E27FC236}">
                <a16:creationId xmlns:a16="http://schemas.microsoft.com/office/drawing/2014/main" id="{15D3C8AF-8862-47C7-8C26-64DB7AF6EBF8}"/>
              </a:ext>
            </a:extLst>
          </p:cNvPr>
          <p:cNvSpPr txBox="1"/>
          <p:nvPr/>
        </p:nvSpPr>
        <p:spPr>
          <a:xfrm>
            <a:off x="2813167" y="1892689"/>
            <a:ext cx="6237180" cy="2446824"/>
          </a:xfrm>
          <a:prstGeom prst="rect">
            <a:avLst/>
          </a:prstGeom>
          <a:noFill/>
        </p:spPr>
        <p:txBody>
          <a:bodyPr wrap="square" rtlCol="0">
            <a:spAutoFit/>
          </a:bodyPr>
          <a:lstStyle/>
          <a:p>
            <a:endParaRPr lang="en-US" sz="1400" dirty="0">
              <a:solidFill>
                <a:schemeClr val="bg1"/>
              </a:solidFill>
            </a:endParaRPr>
          </a:p>
          <a:p>
            <a:pPr marL="342900" indent="-342900">
              <a:buAutoNum type="arabicPeriod"/>
            </a:pPr>
            <a:r>
              <a:rPr lang="en-US" b="1" dirty="0">
                <a:solidFill>
                  <a:schemeClr val="bg1"/>
                </a:solidFill>
              </a:rPr>
              <a:t>Mute your microphone unless you are speaking</a:t>
            </a:r>
            <a:br>
              <a:rPr lang="en-US" b="1" dirty="0">
                <a:solidFill>
                  <a:schemeClr val="bg1"/>
                </a:solidFill>
              </a:rPr>
            </a:br>
            <a:endParaRPr lang="en-US" b="1" dirty="0">
              <a:solidFill>
                <a:schemeClr val="bg1"/>
              </a:solidFill>
            </a:endParaRPr>
          </a:p>
          <a:p>
            <a:pPr marL="342900" indent="-342900">
              <a:buAutoNum type="arabicPeriod"/>
            </a:pPr>
            <a:r>
              <a:rPr lang="en-US" b="1" dirty="0">
                <a:solidFill>
                  <a:schemeClr val="bg1"/>
                </a:solidFill>
              </a:rPr>
              <a:t>If your internet connection is poor or lagging, turn off your video so that your audio is clearer or use the chat function</a:t>
            </a:r>
            <a:br>
              <a:rPr lang="en-US" b="1" dirty="0">
                <a:solidFill>
                  <a:schemeClr val="bg1"/>
                </a:solidFill>
              </a:rPr>
            </a:br>
            <a:endParaRPr lang="en-US" b="1" dirty="0">
              <a:solidFill>
                <a:schemeClr val="bg1"/>
              </a:solidFill>
            </a:endParaRPr>
          </a:p>
          <a:p>
            <a:pPr marL="342900" indent="-342900">
              <a:buAutoNum type="arabicPeriod"/>
            </a:pPr>
            <a:r>
              <a:rPr lang="en-US" b="1" dirty="0">
                <a:solidFill>
                  <a:schemeClr val="bg1"/>
                </a:solidFill>
              </a:rPr>
              <a:t>Ensure your devices (laptop, mouse, headphone, mic, etc.) are working before staring your meeting.</a:t>
            </a:r>
          </a:p>
          <a:p>
            <a:pPr marL="342900" indent="-342900">
              <a:buAutoNum type="arabicPeriod"/>
            </a:pPr>
            <a:endParaRPr lang="en-US" sz="1300" dirty="0">
              <a:solidFill>
                <a:schemeClr val="bg1"/>
              </a:solidFill>
            </a:endParaRPr>
          </a:p>
        </p:txBody>
      </p:sp>
      <p:grpSp>
        <p:nvGrpSpPr>
          <p:cNvPr id="20" name="Group 19">
            <a:extLst>
              <a:ext uri="{FF2B5EF4-FFF2-40B4-BE49-F238E27FC236}">
                <a16:creationId xmlns:a16="http://schemas.microsoft.com/office/drawing/2014/main" id="{4E46670B-5A10-49C4-8F29-BF6327354CC6}"/>
              </a:ext>
            </a:extLst>
          </p:cNvPr>
          <p:cNvGrpSpPr/>
          <p:nvPr/>
        </p:nvGrpSpPr>
        <p:grpSpPr>
          <a:xfrm>
            <a:off x="10515601" y="5391274"/>
            <a:ext cx="1676400" cy="1466726"/>
            <a:chOff x="218445" y="4870017"/>
            <a:chExt cx="1560627" cy="1297184"/>
          </a:xfrm>
        </p:grpSpPr>
        <p:pic>
          <p:nvPicPr>
            <p:cNvPr id="22" name="Graphic 21" descr="Cursor with solid fill">
              <a:extLst>
                <a:ext uri="{FF2B5EF4-FFF2-40B4-BE49-F238E27FC236}">
                  <a16:creationId xmlns:a16="http://schemas.microsoft.com/office/drawing/2014/main" id="{DF05F0AE-DE37-4FAC-A579-A1860C4D8A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0460" y="5311147"/>
              <a:ext cx="584776" cy="584776"/>
            </a:xfrm>
            <a:prstGeom prst="rect">
              <a:avLst/>
            </a:prstGeom>
          </p:spPr>
        </p:pic>
        <p:sp>
          <p:nvSpPr>
            <p:cNvPr id="23" name="Rectangle 22">
              <a:extLst>
                <a:ext uri="{FF2B5EF4-FFF2-40B4-BE49-F238E27FC236}">
                  <a16:creationId xmlns:a16="http://schemas.microsoft.com/office/drawing/2014/main" id="{E9F02136-6A2B-4CC4-99F8-502B2C47DD41}"/>
                </a:ext>
              </a:extLst>
            </p:cNvPr>
            <p:cNvSpPr/>
            <p:nvPr/>
          </p:nvSpPr>
          <p:spPr>
            <a:xfrm>
              <a:off x="218445" y="4887658"/>
              <a:ext cx="1362260" cy="127954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6205E2B3-47D5-4B23-809D-E175A0EC4452}"/>
                </a:ext>
              </a:extLst>
            </p:cNvPr>
            <p:cNvSpPr txBox="1"/>
            <p:nvPr/>
          </p:nvSpPr>
          <p:spPr>
            <a:xfrm>
              <a:off x="218446" y="5750768"/>
              <a:ext cx="1560626" cy="338554"/>
            </a:xfrm>
            <a:prstGeom prst="rect">
              <a:avLst/>
            </a:prstGeom>
            <a:noFill/>
          </p:spPr>
          <p:txBody>
            <a:bodyPr wrap="square" rtlCol="0">
              <a:spAutoFit/>
            </a:bodyPr>
            <a:lstStyle/>
            <a:p>
              <a:r>
                <a:rPr lang="en-US" sz="1600" b="1" dirty="0">
                  <a:solidFill>
                    <a:schemeClr val="bg1"/>
                  </a:solidFill>
                </a:rPr>
                <a:t>Moving Online</a:t>
              </a:r>
              <a:endParaRPr lang="en-GB" sz="1600" b="1" dirty="0">
                <a:solidFill>
                  <a:schemeClr val="bg1"/>
                </a:solidFill>
              </a:endParaRPr>
            </a:p>
          </p:txBody>
        </p:sp>
        <p:pic>
          <p:nvPicPr>
            <p:cNvPr id="25" name="Picture 4" descr="Change Folder Picture in Windows 10">
              <a:extLst>
                <a:ext uri="{FF2B5EF4-FFF2-40B4-BE49-F238E27FC236}">
                  <a16:creationId xmlns:a16="http://schemas.microsoft.com/office/drawing/2014/main" id="{34B5AF21-2ECA-48E7-AF4D-D2F9D231B1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360" y="4870017"/>
              <a:ext cx="810329" cy="8103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6174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3" y="282894"/>
            <a:ext cx="5735285" cy="461665"/>
          </a:xfrm>
          <a:prstGeom prst="rect">
            <a:avLst/>
          </a:prstGeom>
          <a:noFill/>
        </p:spPr>
        <p:txBody>
          <a:bodyPr wrap="square" rtlCol="0">
            <a:spAutoFit/>
          </a:bodyPr>
          <a:lstStyle/>
          <a:p>
            <a:pPr algn="ctr"/>
            <a:r>
              <a:rPr lang="en-US" sz="2400" b="1" dirty="0"/>
              <a:t>Responsible Video Conferencing</a:t>
            </a:r>
            <a:endParaRPr lang="en-GB" sz="2400" b="1" dirty="0"/>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304" y="295268"/>
            <a:ext cx="354990" cy="354990"/>
          </a:xfrm>
          <a:prstGeom prst="rect">
            <a:avLst/>
          </a:prstGeom>
        </p:spPr>
      </p:pic>
      <p:pic>
        <p:nvPicPr>
          <p:cNvPr id="21" name="Graphic 20" descr="Monitor outline">
            <a:extLst>
              <a:ext uri="{FF2B5EF4-FFF2-40B4-BE49-F238E27FC236}">
                <a16:creationId xmlns:a16="http://schemas.microsoft.com/office/drawing/2014/main" id="{E6873E35-53EC-4737-9714-FC05E048F7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5598" y="0"/>
            <a:ext cx="9661380" cy="7891528"/>
          </a:xfrm>
          <a:prstGeom prst="rect">
            <a:avLst/>
          </a:prstGeom>
        </p:spPr>
      </p:pic>
      <p:sp>
        <p:nvSpPr>
          <p:cNvPr id="3" name="TextBox 2">
            <a:extLst>
              <a:ext uri="{FF2B5EF4-FFF2-40B4-BE49-F238E27FC236}">
                <a16:creationId xmlns:a16="http://schemas.microsoft.com/office/drawing/2014/main" id="{15D3C8AF-8862-47C7-8C26-64DB7AF6EBF8}"/>
              </a:ext>
            </a:extLst>
          </p:cNvPr>
          <p:cNvSpPr txBox="1"/>
          <p:nvPr/>
        </p:nvSpPr>
        <p:spPr>
          <a:xfrm>
            <a:off x="2723936" y="2250549"/>
            <a:ext cx="6237180" cy="2139047"/>
          </a:xfrm>
          <a:prstGeom prst="rect">
            <a:avLst/>
          </a:prstGeom>
          <a:noFill/>
        </p:spPr>
        <p:txBody>
          <a:bodyPr wrap="square" rtlCol="0">
            <a:spAutoFit/>
          </a:bodyPr>
          <a:lstStyle/>
          <a:p>
            <a:pPr algn="ctr"/>
            <a:r>
              <a:rPr lang="en-US" sz="2400" b="1" dirty="0">
                <a:solidFill>
                  <a:schemeClr val="bg1"/>
                </a:solidFill>
              </a:rPr>
              <a:t>Assess the risks of any online gathering just as you would for an in person gathering! </a:t>
            </a:r>
            <a:br>
              <a:rPr lang="en-US" sz="2400" b="1" dirty="0">
                <a:solidFill>
                  <a:schemeClr val="bg1"/>
                </a:solidFill>
              </a:rPr>
            </a:br>
            <a:br>
              <a:rPr lang="en-US" sz="2400" b="1" dirty="0">
                <a:solidFill>
                  <a:schemeClr val="bg1"/>
                </a:solidFill>
              </a:rPr>
            </a:br>
            <a:r>
              <a:rPr lang="en-US" sz="2400" b="1" dirty="0">
                <a:solidFill>
                  <a:schemeClr val="bg1"/>
                </a:solidFill>
              </a:rPr>
              <a:t>You are still responsible for vulnerable people even if you aren’t sharing a room with them.</a:t>
            </a:r>
            <a:endParaRPr lang="en-US" b="1" dirty="0">
              <a:solidFill>
                <a:schemeClr val="bg1"/>
              </a:solidFill>
            </a:endParaRPr>
          </a:p>
          <a:p>
            <a:pPr marL="342900" indent="-342900">
              <a:buAutoNum type="arabicPeriod"/>
            </a:pPr>
            <a:endParaRPr lang="en-US" sz="1300" dirty="0">
              <a:solidFill>
                <a:schemeClr val="bg1"/>
              </a:solidFill>
            </a:endParaRPr>
          </a:p>
        </p:txBody>
      </p:sp>
      <p:grpSp>
        <p:nvGrpSpPr>
          <p:cNvPr id="20" name="Group 19">
            <a:extLst>
              <a:ext uri="{FF2B5EF4-FFF2-40B4-BE49-F238E27FC236}">
                <a16:creationId xmlns:a16="http://schemas.microsoft.com/office/drawing/2014/main" id="{4E46670B-5A10-49C4-8F29-BF6327354CC6}"/>
              </a:ext>
            </a:extLst>
          </p:cNvPr>
          <p:cNvGrpSpPr/>
          <p:nvPr/>
        </p:nvGrpSpPr>
        <p:grpSpPr>
          <a:xfrm>
            <a:off x="10515601" y="5391274"/>
            <a:ext cx="1676400" cy="1466726"/>
            <a:chOff x="218445" y="4870017"/>
            <a:chExt cx="1560627" cy="1297184"/>
          </a:xfrm>
        </p:grpSpPr>
        <p:pic>
          <p:nvPicPr>
            <p:cNvPr id="22" name="Graphic 21" descr="Cursor with solid fill">
              <a:extLst>
                <a:ext uri="{FF2B5EF4-FFF2-40B4-BE49-F238E27FC236}">
                  <a16:creationId xmlns:a16="http://schemas.microsoft.com/office/drawing/2014/main" id="{DF05F0AE-DE37-4FAC-A579-A1860C4D8A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0460" y="5311147"/>
              <a:ext cx="584776" cy="584776"/>
            </a:xfrm>
            <a:prstGeom prst="rect">
              <a:avLst/>
            </a:prstGeom>
          </p:spPr>
        </p:pic>
        <p:sp>
          <p:nvSpPr>
            <p:cNvPr id="23" name="Rectangle 22">
              <a:extLst>
                <a:ext uri="{FF2B5EF4-FFF2-40B4-BE49-F238E27FC236}">
                  <a16:creationId xmlns:a16="http://schemas.microsoft.com/office/drawing/2014/main" id="{E9F02136-6A2B-4CC4-99F8-502B2C47DD41}"/>
                </a:ext>
              </a:extLst>
            </p:cNvPr>
            <p:cNvSpPr/>
            <p:nvPr/>
          </p:nvSpPr>
          <p:spPr>
            <a:xfrm>
              <a:off x="218445" y="4887658"/>
              <a:ext cx="1362260" cy="127954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6205E2B3-47D5-4B23-809D-E175A0EC4452}"/>
                </a:ext>
              </a:extLst>
            </p:cNvPr>
            <p:cNvSpPr txBox="1"/>
            <p:nvPr/>
          </p:nvSpPr>
          <p:spPr>
            <a:xfrm>
              <a:off x="218446" y="5750768"/>
              <a:ext cx="1560626" cy="338554"/>
            </a:xfrm>
            <a:prstGeom prst="rect">
              <a:avLst/>
            </a:prstGeom>
            <a:noFill/>
          </p:spPr>
          <p:txBody>
            <a:bodyPr wrap="square" rtlCol="0">
              <a:spAutoFit/>
            </a:bodyPr>
            <a:lstStyle/>
            <a:p>
              <a:r>
                <a:rPr lang="en-US" sz="1600" b="1" dirty="0">
                  <a:solidFill>
                    <a:schemeClr val="bg1"/>
                  </a:solidFill>
                </a:rPr>
                <a:t>Moving Online</a:t>
              </a:r>
              <a:endParaRPr lang="en-GB" sz="1600" b="1" dirty="0">
                <a:solidFill>
                  <a:schemeClr val="bg1"/>
                </a:solidFill>
              </a:endParaRPr>
            </a:p>
          </p:txBody>
        </p:sp>
        <p:pic>
          <p:nvPicPr>
            <p:cNvPr id="25" name="Picture 4" descr="Change Folder Picture in Windows 10">
              <a:extLst>
                <a:ext uri="{FF2B5EF4-FFF2-40B4-BE49-F238E27FC236}">
                  <a16:creationId xmlns:a16="http://schemas.microsoft.com/office/drawing/2014/main" id="{34B5AF21-2ECA-48E7-AF4D-D2F9D231B1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360" y="4870017"/>
              <a:ext cx="810329" cy="8103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141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536357"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3" y="282894"/>
            <a:ext cx="5066095" cy="461665"/>
          </a:xfrm>
          <a:prstGeom prst="rect">
            <a:avLst/>
          </a:prstGeom>
          <a:noFill/>
        </p:spPr>
        <p:txBody>
          <a:bodyPr wrap="square" rtlCol="0">
            <a:spAutoFit/>
          </a:bodyPr>
          <a:lstStyle/>
          <a:p>
            <a:pPr algn="ctr"/>
            <a:r>
              <a:rPr lang="en-US" sz="2400" b="1" dirty="0"/>
              <a:t>Sample Risk Assessment</a:t>
            </a:r>
            <a:endParaRPr lang="en-GB" sz="2400" b="1" dirty="0"/>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aphicFrame>
        <p:nvGraphicFramePr>
          <p:cNvPr id="4" name="Table 4">
            <a:extLst>
              <a:ext uri="{FF2B5EF4-FFF2-40B4-BE49-F238E27FC236}">
                <a16:creationId xmlns:a16="http://schemas.microsoft.com/office/drawing/2014/main" id="{6EE96736-FC2A-4A80-8372-41F27097C76B}"/>
              </a:ext>
            </a:extLst>
          </p:cNvPr>
          <p:cNvGraphicFramePr>
            <a:graphicFrameLocks noGrp="1"/>
          </p:cNvGraphicFramePr>
          <p:nvPr>
            <p:extLst>
              <p:ext uri="{D42A27DB-BD31-4B8C-83A1-F6EECF244321}">
                <p14:modId xmlns:p14="http://schemas.microsoft.com/office/powerpoint/2010/main" val="791340094"/>
              </p:ext>
            </p:extLst>
          </p:nvPr>
        </p:nvGraphicFramePr>
        <p:xfrm>
          <a:off x="1180265" y="1625722"/>
          <a:ext cx="9206256" cy="4023360"/>
        </p:xfrm>
        <a:graphic>
          <a:graphicData uri="http://schemas.openxmlformats.org/drawingml/2006/table">
            <a:tbl>
              <a:tblPr firstRow="1" bandRow="1">
                <a:tableStyleId>{5C22544A-7EE6-4342-B048-85BDC9FD1C3A}</a:tableStyleId>
              </a:tblPr>
              <a:tblGrid>
                <a:gridCol w="1315179">
                  <a:extLst>
                    <a:ext uri="{9D8B030D-6E8A-4147-A177-3AD203B41FA5}">
                      <a16:colId xmlns:a16="http://schemas.microsoft.com/office/drawing/2014/main" val="2179769971"/>
                    </a:ext>
                  </a:extLst>
                </a:gridCol>
                <a:gridCol w="1315179">
                  <a:extLst>
                    <a:ext uri="{9D8B030D-6E8A-4147-A177-3AD203B41FA5}">
                      <a16:colId xmlns:a16="http://schemas.microsoft.com/office/drawing/2014/main" val="1133090581"/>
                    </a:ext>
                  </a:extLst>
                </a:gridCol>
                <a:gridCol w="1315179">
                  <a:extLst>
                    <a:ext uri="{9D8B030D-6E8A-4147-A177-3AD203B41FA5}">
                      <a16:colId xmlns:a16="http://schemas.microsoft.com/office/drawing/2014/main" val="3247853596"/>
                    </a:ext>
                  </a:extLst>
                </a:gridCol>
                <a:gridCol w="2109609">
                  <a:extLst>
                    <a:ext uri="{9D8B030D-6E8A-4147-A177-3AD203B41FA5}">
                      <a16:colId xmlns:a16="http://schemas.microsoft.com/office/drawing/2014/main" val="4061614879"/>
                    </a:ext>
                  </a:extLst>
                </a:gridCol>
                <a:gridCol w="983039">
                  <a:extLst>
                    <a:ext uri="{9D8B030D-6E8A-4147-A177-3AD203B41FA5}">
                      <a16:colId xmlns:a16="http://schemas.microsoft.com/office/drawing/2014/main" val="4005846182"/>
                    </a:ext>
                  </a:extLst>
                </a:gridCol>
                <a:gridCol w="1372341">
                  <a:extLst>
                    <a:ext uri="{9D8B030D-6E8A-4147-A177-3AD203B41FA5}">
                      <a16:colId xmlns:a16="http://schemas.microsoft.com/office/drawing/2014/main" val="1148763709"/>
                    </a:ext>
                  </a:extLst>
                </a:gridCol>
                <a:gridCol w="795730">
                  <a:extLst>
                    <a:ext uri="{9D8B030D-6E8A-4147-A177-3AD203B41FA5}">
                      <a16:colId xmlns:a16="http://schemas.microsoft.com/office/drawing/2014/main" val="2192378962"/>
                    </a:ext>
                  </a:extLst>
                </a:gridCol>
              </a:tblGrid>
              <a:tr h="370840">
                <a:tc>
                  <a:txBody>
                    <a:bodyPr/>
                    <a:lstStyle/>
                    <a:p>
                      <a:r>
                        <a:rPr lang="en-US" dirty="0"/>
                        <a:t>What are the hazards?</a:t>
                      </a:r>
                      <a:endParaRPr lang="en-GB" dirty="0"/>
                    </a:p>
                  </a:txBody>
                  <a:tcPr>
                    <a:solidFill>
                      <a:schemeClr val="accent2"/>
                    </a:solidFill>
                  </a:tcPr>
                </a:tc>
                <a:tc>
                  <a:txBody>
                    <a:bodyPr/>
                    <a:lstStyle/>
                    <a:p>
                      <a:r>
                        <a:rPr lang="en-US" dirty="0"/>
                        <a:t>Who might be harmed and how?</a:t>
                      </a:r>
                      <a:endParaRPr lang="en-GB" dirty="0"/>
                    </a:p>
                  </a:txBody>
                  <a:tcPr>
                    <a:solidFill>
                      <a:schemeClr val="accent2"/>
                    </a:solidFill>
                  </a:tcPr>
                </a:tc>
                <a:tc>
                  <a:txBody>
                    <a:bodyPr/>
                    <a:lstStyle/>
                    <a:p>
                      <a:r>
                        <a:rPr lang="en-US" dirty="0"/>
                        <a:t>What are you already doing?</a:t>
                      </a:r>
                      <a:endParaRPr lang="en-GB" dirty="0"/>
                    </a:p>
                  </a:txBody>
                  <a:tcPr>
                    <a:solidFill>
                      <a:schemeClr val="accent2"/>
                    </a:solidFill>
                  </a:tcPr>
                </a:tc>
                <a:tc>
                  <a:txBody>
                    <a:bodyPr/>
                    <a:lstStyle/>
                    <a:p>
                      <a:r>
                        <a:rPr lang="en-US" dirty="0"/>
                        <a:t>Do you need to do anything else to manage this risk?</a:t>
                      </a:r>
                      <a:endParaRPr lang="en-GB" dirty="0"/>
                    </a:p>
                  </a:txBody>
                  <a:tcPr>
                    <a:solidFill>
                      <a:schemeClr val="accent2"/>
                    </a:solidFill>
                  </a:tcPr>
                </a:tc>
                <a:tc>
                  <a:txBody>
                    <a:bodyPr/>
                    <a:lstStyle/>
                    <a:p>
                      <a:r>
                        <a:rPr lang="en-US" dirty="0"/>
                        <a:t>Action by whom?</a:t>
                      </a:r>
                      <a:endParaRPr lang="en-GB" dirty="0"/>
                    </a:p>
                  </a:txBody>
                  <a:tcPr>
                    <a:solidFill>
                      <a:schemeClr val="accent2"/>
                    </a:solidFill>
                  </a:tcPr>
                </a:tc>
                <a:tc>
                  <a:txBody>
                    <a:bodyPr/>
                    <a:lstStyle/>
                    <a:p>
                      <a:r>
                        <a:rPr lang="en-US" dirty="0"/>
                        <a:t>Action When?</a:t>
                      </a:r>
                      <a:endParaRPr lang="en-GB" dirty="0"/>
                    </a:p>
                  </a:txBody>
                  <a:tcPr>
                    <a:solidFill>
                      <a:schemeClr val="accent2"/>
                    </a:solidFill>
                  </a:tcPr>
                </a:tc>
                <a:tc>
                  <a:txBody>
                    <a:bodyPr/>
                    <a:lstStyle/>
                    <a:p>
                      <a:r>
                        <a:rPr lang="en-US" dirty="0"/>
                        <a:t>Done?</a:t>
                      </a:r>
                      <a:endParaRPr lang="en-GB" dirty="0"/>
                    </a:p>
                  </a:txBody>
                  <a:tcPr>
                    <a:solidFill>
                      <a:schemeClr val="accent2"/>
                    </a:solidFill>
                  </a:tcPr>
                </a:tc>
                <a:extLst>
                  <a:ext uri="{0D108BD9-81ED-4DB2-BD59-A6C34878D82A}">
                    <a16:rowId xmlns:a16="http://schemas.microsoft.com/office/drawing/2014/main" val="700505932"/>
                  </a:ext>
                </a:extLst>
              </a:tr>
              <a:tr h="370840">
                <a:tc>
                  <a:txBody>
                    <a:bodyPr/>
                    <a:lstStyle/>
                    <a:p>
                      <a:r>
                        <a:rPr lang="en-US" dirty="0"/>
                        <a:t>Unknown people attending meetings</a:t>
                      </a:r>
                      <a:endParaRPr lang="en-GB" dirty="0"/>
                    </a:p>
                  </a:txBody>
                  <a:tcPr/>
                </a:tc>
                <a:tc>
                  <a:txBody>
                    <a:bodyPr/>
                    <a:lstStyle/>
                    <a:p>
                      <a:r>
                        <a:rPr lang="en-US" dirty="0"/>
                        <a:t>Young people in meetings whose identity may be exposed to unknown people</a:t>
                      </a:r>
                      <a:endParaRPr lang="en-GB" dirty="0"/>
                    </a:p>
                  </a:txBody>
                  <a:tcPr/>
                </a:tc>
                <a:tc>
                  <a:txBody>
                    <a:bodyPr/>
                    <a:lstStyle/>
                    <a:p>
                      <a:r>
                        <a:rPr lang="en-US" dirty="0"/>
                        <a:t>Using passwords for meetings</a:t>
                      </a:r>
                      <a:endParaRPr lang="en-GB" dirty="0"/>
                    </a:p>
                  </a:txBody>
                  <a:tcPr/>
                </a:tc>
                <a:tc>
                  <a:txBody>
                    <a:bodyPr/>
                    <a:lstStyle/>
                    <a:p>
                      <a:r>
                        <a:rPr lang="en-US" dirty="0"/>
                        <a:t>Avoid making passwords publicly available</a:t>
                      </a:r>
                    </a:p>
                    <a:p>
                      <a:r>
                        <a:rPr lang="en-US" dirty="0"/>
                        <a:t>Use Zoom’s waiting room feature </a:t>
                      </a:r>
                    </a:p>
                    <a:p>
                      <a:r>
                        <a:rPr lang="en-US" dirty="0"/>
                        <a:t>Lock meetings when all invitees are in</a:t>
                      </a:r>
                    </a:p>
                    <a:p>
                      <a:r>
                        <a:rPr lang="en-US" dirty="0"/>
                        <a:t>Only allow people in the meetings who are using their cameras</a:t>
                      </a:r>
                      <a:endParaRPr lang="en-GB" dirty="0"/>
                    </a:p>
                  </a:txBody>
                  <a:tcPr/>
                </a:tc>
                <a:tc>
                  <a:txBody>
                    <a:bodyPr/>
                    <a:lstStyle/>
                    <a:p>
                      <a:r>
                        <a:rPr lang="en-US" dirty="0"/>
                        <a:t>Youth leader/ meeting leader</a:t>
                      </a:r>
                      <a:endParaRPr lang="en-GB" dirty="0"/>
                    </a:p>
                  </a:txBody>
                  <a:tcPr/>
                </a:tc>
                <a:tc>
                  <a:txBody>
                    <a:bodyPr/>
                    <a:lstStyle/>
                    <a:p>
                      <a:r>
                        <a:rPr lang="en-US" dirty="0"/>
                        <a:t>Immediately</a:t>
                      </a:r>
                      <a:endParaRPr lang="en-GB" dirty="0"/>
                    </a:p>
                  </a:txBody>
                  <a:tcPr/>
                </a:tc>
                <a:tc>
                  <a:txBody>
                    <a:bodyPr/>
                    <a:lstStyle/>
                    <a:p>
                      <a:endParaRPr lang="en-GB" dirty="0"/>
                    </a:p>
                  </a:txBody>
                  <a:tcPr/>
                </a:tc>
                <a:extLst>
                  <a:ext uri="{0D108BD9-81ED-4DB2-BD59-A6C34878D82A}">
                    <a16:rowId xmlns:a16="http://schemas.microsoft.com/office/drawing/2014/main" val="3853390481"/>
                  </a:ext>
                </a:extLst>
              </a:tr>
            </a:tbl>
          </a:graphicData>
        </a:graphic>
      </p:graphicFrame>
      <p:grpSp>
        <p:nvGrpSpPr>
          <p:cNvPr id="14" name="Group 13">
            <a:extLst>
              <a:ext uri="{FF2B5EF4-FFF2-40B4-BE49-F238E27FC236}">
                <a16:creationId xmlns:a16="http://schemas.microsoft.com/office/drawing/2014/main" id="{6234BD9E-564A-4D8F-979C-C64A6C7A7F5C}"/>
              </a:ext>
            </a:extLst>
          </p:cNvPr>
          <p:cNvGrpSpPr/>
          <p:nvPr/>
        </p:nvGrpSpPr>
        <p:grpSpPr>
          <a:xfrm>
            <a:off x="10503237" y="5215094"/>
            <a:ext cx="1676400" cy="1466726"/>
            <a:chOff x="218445" y="4870017"/>
            <a:chExt cx="1560627" cy="1297184"/>
          </a:xfrm>
        </p:grpSpPr>
        <p:pic>
          <p:nvPicPr>
            <p:cNvPr id="15" name="Graphic 14" descr="Cursor with solid fill">
              <a:extLst>
                <a:ext uri="{FF2B5EF4-FFF2-40B4-BE49-F238E27FC236}">
                  <a16:creationId xmlns:a16="http://schemas.microsoft.com/office/drawing/2014/main" id="{97DF8B0C-D84F-49CD-BAD2-BBC3E5CCAB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460" y="5311147"/>
              <a:ext cx="584776" cy="584776"/>
            </a:xfrm>
            <a:prstGeom prst="rect">
              <a:avLst/>
            </a:prstGeom>
          </p:spPr>
        </p:pic>
        <p:sp>
          <p:nvSpPr>
            <p:cNvPr id="19" name="Rectangle 18">
              <a:extLst>
                <a:ext uri="{FF2B5EF4-FFF2-40B4-BE49-F238E27FC236}">
                  <a16:creationId xmlns:a16="http://schemas.microsoft.com/office/drawing/2014/main" id="{395C9C05-B5A5-454C-A42C-BDABFE3111E6}"/>
                </a:ext>
              </a:extLst>
            </p:cNvPr>
            <p:cNvSpPr/>
            <p:nvPr/>
          </p:nvSpPr>
          <p:spPr>
            <a:xfrm>
              <a:off x="218445" y="4887658"/>
              <a:ext cx="1362260" cy="127954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F2695BA5-9A23-40D1-A6A5-DE73EEC4461F}"/>
                </a:ext>
              </a:extLst>
            </p:cNvPr>
            <p:cNvSpPr txBox="1"/>
            <p:nvPr/>
          </p:nvSpPr>
          <p:spPr>
            <a:xfrm>
              <a:off x="218446" y="5750768"/>
              <a:ext cx="1560626" cy="338554"/>
            </a:xfrm>
            <a:prstGeom prst="rect">
              <a:avLst/>
            </a:prstGeom>
            <a:noFill/>
          </p:spPr>
          <p:txBody>
            <a:bodyPr wrap="square" rtlCol="0">
              <a:spAutoFit/>
            </a:bodyPr>
            <a:lstStyle/>
            <a:p>
              <a:r>
                <a:rPr lang="en-US" sz="1600" b="1" dirty="0">
                  <a:solidFill>
                    <a:schemeClr val="bg1"/>
                  </a:solidFill>
                </a:rPr>
                <a:t>Moving Online</a:t>
              </a:r>
              <a:endParaRPr lang="en-GB" sz="1600" b="1" dirty="0">
                <a:solidFill>
                  <a:schemeClr val="bg1"/>
                </a:solidFill>
              </a:endParaRPr>
            </a:p>
          </p:txBody>
        </p:sp>
        <p:pic>
          <p:nvPicPr>
            <p:cNvPr id="21" name="Picture 4" descr="Change Folder Picture in Windows 10">
              <a:extLst>
                <a:ext uri="{FF2B5EF4-FFF2-40B4-BE49-F238E27FC236}">
                  <a16:creationId xmlns:a16="http://schemas.microsoft.com/office/drawing/2014/main" id="{9E903C31-8D6A-475F-B978-523CCFC69F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60" y="4870017"/>
              <a:ext cx="810329" cy="8103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738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37679" y="263368"/>
            <a:ext cx="5423437"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13" name="Content Placeholder 2">
            <a:extLst>
              <a:ext uri="{FF2B5EF4-FFF2-40B4-BE49-F238E27FC236}">
                <a16:creationId xmlns:a16="http://schemas.microsoft.com/office/drawing/2014/main" id="{5684D009-5EE6-48AA-90BC-B683903D8023}"/>
              </a:ext>
            </a:extLst>
          </p:cNvPr>
          <p:cNvSpPr txBox="1">
            <a:spLocks/>
          </p:cNvSpPr>
          <p:nvPr/>
        </p:nvSpPr>
        <p:spPr>
          <a:xfrm>
            <a:off x="3273685" y="1975756"/>
            <a:ext cx="6968561" cy="4188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solidFill>
                  <a:schemeClr val="bg1"/>
                </a:solidFill>
                <a:ea typeface="Tahoma" panose="020B0604030504040204" pitchFamily="34" charset="0"/>
                <a:cs typeface="Tahoma" panose="020B0604030504040204" pitchFamily="34" charset="0"/>
              </a:rPr>
              <a:t>Technical Difficulties Check</a:t>
            </a:r>
          </a:p>
          <a:p>
            <a:endParaRPr lang="en-GB" sz="2600" dirty="0">
              <a:solidFill>
                <a:schemeClr val="bg1"/>
              </a:solidFill>
              <a:ea typeface="Tahoma" panose="020B0604030504040204" pitchFamily="34" charset="0"/>
              <a:cs typeface="Tahoma" panose="020B0604030504040204" pitchFamily="34" charset="0"/>
            </a:endParaRPr>
          </a:p>
          <a:p>
            <a:r>
              <a:rPr lang="en-GB" sz="2600" dirty="0">
                <a:solidFill>
                  <a:schemeClr val="bg1"/>
                </a:solidFill>
                <a:ea typeface="Tahoma" panose="020B0604030504040204" pitchFamily="34" charset="0"/>
                <a:cs typeface="Tahoma" panose="020B0604030504040204" pitchFamily="34" charset="0"/>
              </a:rPr>
              <a:t>Muting Rules</a:t>
            </a:r>
          </a:p>
          <a:p>
            <a:pPr marL="0" indent="0">
              <a:buNone/>
            </a:pPr>
            <a:endParaRPr lang="en-GB" sz="2600" i="1" dirty="0">
              <a:solidFill>
                <a:schemeClr val="bg1"/>
              </a:solidFill>
              <a:ea typeface="Tahoma" panose="020B0604030504040204" pitchFamily="34" charset="0"/>
              <a:cs typeface="Tahoma" panose="020B0604030504040204" pitchFamily="34" charset="0"/>
            </a:endParaRPr>
          </a:p>
          <a:p>
            <a:r>
              <a:rPr lang="en-GB" sz="2600" dirty="0">
                <a:solidFill>
                  <a:schemeClr val="bg1"/>
                </a:solidFill>
                <a:ea typeface="Tahoma" panose="020B0604030504040204" pitchFamily="34" charset="0"/>
                <a:cs typeface="Tahoma" panose="020B0604030504040204" pitchFamily="34" charset="0"/>
              </a:rPr>
              <a:t>Please put any questions into the chat</a:t>
            </a:r>
          </a:p>
          <a:p>
            <a:endParaRPr lang="en-GB" sz="2600" dirty="0">
              <a:solidFill>
                <a:schemeClr val="bg1"/>
              </a:solidFill>
              <a:ea typeface="Tahoma" panose="020B0604030504040204" pitchFamily="34" charset="0"/>
              <a:cs typeface="Tahoma" panose="020B0604030504040204" pitchFamily="34" charset="0"/>
            </a:endParaRPr>
          </a:p>
          <a:p>
            <a:r>
              <a:rPr lang="en-GB" sz="2600" i="1" dirty="0">
                <a:solidFill>
                  <a:schemeClr val="bg1"/>
                </a:solidFill>
                <a:ea typeface="Tahoma" panose="020B0604030504040204" pitchFamily="34" charset="0"/>
                <a:cs typeface="Tahoma" panose="020B0604030504040204" pitchFamily="34" charset="0"/>
              </a:rPr>
              <a:t>We will stop for questions regularly!</a:t>
            </a:r>
          </a:p>
          <a:p>
            <a:pPr marL="514350" indent="-514350">
              <a:buFont typeface="+mj-lt"/>
              <a:buAutoNum type="arabicPeriod"/>
            </a:pPr>
            <a:endParaRPr lang="en-GB" dirty="0"/>
          </a:p>
        </p:txBody>
      </p:sp>
    </p:spTree>
    <p:extLst>
      <p:ext uri="{BB962C8B-B14F-4D97-AF65-F5344CB8AC3E}">
        <p14:creationId xmlns:p14="http://schemas.microsoft.com/office/powerpoint/2010/main" val="405767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536357"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3" y="282894"/>
            <a:ext cx="5066095" cy="461665"/>
          </a:xfrm>
          <a:prstGeom prst="rect">
            <a:avLst/>
          </a:prstGeom>
          <a:noFill/>
        </p:spPr>
        <p:txBody>
          <a:bodyPr wrap="square" rtlCol="0">
            <a:spAutoFit/>
          </a:bodyPr>
          <a:lstStyle/>
          <a:p>
            <a:pPr algn="ctr"/>
            <a:r>
              <a:rPr lang="en-US" sz="2400" b="1" dirty="0"/>
              <a:t>Safeguarding Video Conferences</a:t>
            </a:r>
            <a:endParaRPr lang="en-GB" sz="2400" b="1" dirty="0"/>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3" name="TextBox 2">
            <a:extLst>
              <a:ext uri="{FF2B5EF4-FFF2-40B4-BE49-F238E27FC236}">
                <a16:creationId xmlns:a16="http://schemas.microsoft.com/office/drawing/2014/main" id="{15D3C8AF-8862-47C7-8C26-64DB7AF6EBF8}"/>
              </a:ext>
            </a:extLst>
          </p:cNvPr>
          <p:cNvSpPr txBox="1"/>
          <p:nvPr/>
        </p:nvSpPr>
        <p:spPr>
          <a:xfrm>
            <a:off x="986352" y="1112449"/>
            <a:ext cx="9823003" cy="5693866"/>
          </a:xfrm>
          <a:prstGeom prst="rect">
            <a:avLst/>
          </a:prstGeom>
          <a:noFill/>
        </p:spPr>
        <p:txBody>
          <a:bodyPr wrap="square" rtlCol="0">
            <a:spAutoFit/>
          </a:bodyPr>
          <a:lstStyle/>
          <a:p>
            <a:r>
              <a:rPr lang="en-US" sz="2800" b="1" dirty="0">
                <a:solidFill>
                  <a:srgbClr val="EF7E23"/>
                </a:solidFill>
              </a:rPr>
              <a:t>Why might these suggestions be important? </a:t>
            </a:r>
          </a:p>
          <a:p>
            <a:endParaRPr lang="en-US" sz="1600" b="1" dirty="0">
              <a:solidFill>
                <a:schemeClr val="bg2"/>
              </a:solidFill>
            </a:endParaRPr>
          </a:p>
          <a:p>
            <a:pPr marL="457200" indent="-457200">
              <a:buFont typeface="+mj-lt"/>
              <a:buAutoNum type="arabicPeriod"/>
            </a:pPr>
            <a:r>
              <a:rPr lang="en-US" sz="2000" b="1" dirty="0">
                <a:solidFill>
                  <a:schemeClr val="bg1"/>
                </a:solidFill>
              </a:rPr>
              <a:t>Avoid, limit, or prohibit 1:1 video conferencing with vulnerable people</a:t>
            </a:r>
          </a:p>
          <a:p>
            <a:pPr marL="457200" indent="-457200">
              <a:buFont typeface="+mj-lt"/>
              <a:buAutoNum type="arabicPeriod"/>
            </a:pPr>
            <a:endParaRPr lang="en-US" sz="2000" b="1" dirty="0">
              <a:solidFill>
                <a:schemeClr val="bg1"/>
              </a:solidFill>
            </a:endParaRPr>
          </a:p>
          <a:p>
            <a:pPr marL="457200" indent="-457200">
              <a:buFont typeface="+mj-lt"/>
              <a:buAutoNum type="arabicPeriod"/>
            </a:pPr>
            <a:r>
              <a:rPr lang="en-US" sz="2000" b="1" dirty="0">
                <a:solidFill>
                  <a:srgbClr val="EF7E23"/>
                </a:solidFill>
              </a:rPr>
              <a:t>End the call if you hear/witness something concerning, follow safeguarding procedure</a:t>
            </a:r>
          </a:p>
          <a:p>
            <a:pPr marL="457200" indent="-457200">
              <a:buFont typeface="+mj-lt"/>
              <a:buAutoNum type="arabicPeriod"/>
            </a:pPr>
            <a:endParaRPr lang="en-US" sz="2000" b="1" dirty="0">
              <a:solidFill>
                <a:schemeClr val="bg1"/>
              </a:solidFill>
            </a:endParaRPr>
          </a:p>
          <a:p>
            <a:pPr marL="457200" indent="-457200">
              <a:buFont typeface="+mj-lt"/>
              <a:buAutoNum type="arabicPeriod"/>
            </a:pPr>
            <a:r>
              <a:rPr lang="en-US" sz="2000" b="1" dirty="0">
                <a:solidFill>
                  <a:schemeClr val="bg1"/>
                </a:solidFill>
              </a:rPr>
              <a:t>Have a specific dress, language, and </a:t>
            </a:r>
            <a:r>
              <a:rPr lang="en-US" sz="2000" b="1" dirty="0" err="1">
                <a:solidFill>
                  <a:schemeClr val="bg1"/>
                </a:solidFill>
              </a:rPr>
              <a:t>behaviour</a:t>
            </a:r>
            <a:r>
              <a:rPr lang="en-US" sz="2000" b="1" dirty="0">
                <a:solidFill>
                  <a:schemeClr val="bg1"/>
                </a:solidFill>
              </a:rPr>
              <a:t> code to match normal work standards</a:t>
            </a:r>
          </a:p>
          <a:p>
            <a:pPr marL="457200" indent="-457200">
              <a:buFont typeface="+mj-lt"/>
              <a:buAutoNum type="arabicPeriod"/>
            </a:pPr>
            <a:endParaRPr lang="en-US" sz="2000" b="1" dirty="0">
              <a:solidFill>
                <a:schemeClr val="bg1"/>
              </a:solidFill>
            </a:endParaRPr>
          </a:p>
          <a:p>
            <a:pPr marL="457200" indent="-457200">
              <a:buFont typeface="+mj-lt"/>
              <a:buAutoNum type="arabicPeriod"/>
            </a:pPr>
            <a:r>
              <a:rPr lang="en-US" sz="2000" b="1" dirty="0">
                <a:solidFill>
                  <a:srgbClr val="EF7E23"/>
                </a:solidFill>
              </a:rPr>
              <a:t>Avoid recording calls as they require full consent, which can be withdrawn at any time</a:t>
            </a:r>
          </a:p>
          <a:p>
            <a:pPr marL="457200" indent="-457200">
              <a:buFont typeface="+mj-lt"/>
              <a:buAutoNum type="arabicPeriod"/>
            </a:pPr>
            <a:endParaRPr lang="en-US" sz="2000" b="1" dirty="0">
              <a:solidFill>
                <a:schemeClr val="bg1"/>
              </a:solidFill>
            </a:endParaRPr>
          </a:p>
          <a:p>
            <a:pPr marL="457200" indent="-457200">
              <a:buFont typeface="+mj-lt"/>
              <a:buAutoNum type="arabicPeriod"/>
            </a:pPr>
            <a:r>
              <a:rPr lang="en-US" sz="2000" b="1" dirty="0">
                <a:solidFill>
                  <a:schemeClr val="bg1"/>
                </a:solidFill>
              </a:rPr>
              <a:t>Removing any participants who are not following these guidelines</a:t>
            </a:r>
          </a:p>
          <a:p>
            <a:pPr marL="457200" indent="-457200">
              <a:buFont typeface="+mj-lt"/>
              <a:buAutoNum type="arabicPeriod"/>
            </a:pPr>
            <a:endParaRPr lang="en-US" sz="2000" b="1" dirty="0">
              <a:solidFill>
                <a:schemeClr val="bg1"/>
              </a:solidFill>
            </a:endParaRPr>
          </a:p>
          <a:p>
            <a:pPr marL="457200" indent="-457200">
              <a:buFont typeface="+mj-lt"/>
              <a:buAutoNum type="arabicPeriod"/>
            </a:pPr>
            <a:r>
              <a:rPr lang="en-US" sz="2000" b="1" dirty="0">
                <a:solidFill>
                  <a:srgbClr val="EF7E23"/>
                </a:solidFill>
              </a:rPr>
              <a:t>Using the waiting room option to control who enters the meeting</a:t>
            </a:r>
          </a:p>
          <a:p>
            <a:pPr marL="457200" indent="-457200">
              <a:buFont typeface="+mj-lt"/>
              <a:buAutoNum type="arabicPeriod"/>
            </a:pPr>
            <a:endParaRPr lang="en-US" sz="2000" b="1" dirty="0">
              <a:solidFill>
                <a:schemeClr val="bg1"/>
              </a:solidFill>
            </a:endParaRPr>
          </a:p>
          <a:p>
            <a:pPr marL="457200" indent="-457200">
              <a:buFont typeface="+mj-lt"/>
              <a:buAutoNum type="arabicPeriod"/>
            </a:pPr>
            <a:r>
              <a:rPr lang="en-US" sz="2000" b="1" dirty="0">
                <a:solidFill>
                  <a:schemeClr val="bg1"/>
                </a:solidFill>
              </a:rPr>
              <a:t>Not advertising the meeting ID or password</a:t>
            </a:r>
          </a:p>
          <a:p>
            <a:pPr marL="457200" indent="-457200">
              <a:buFont typeface="+mj-lt"/>
              <a:buAutoNum type="arabicPeriod"/>
            </a:pPr>
            <a:endParaRPr lang="en-US" sz="2000" b="1" dirty="0">
              <a:solidFill>
                <a:schemeClr val="bg1"/>
              </a:solidFill>
            </a:endParaRPr>
          </a:p>
          <a:p>
            <a:pPr marL="457200" indent="-457200">
              <a:buFont typeface="+mj-lt"/>
              <a:buAutoNum type="arabicPeriod"/>
            </a:pPr>
            <a:r>
              <a:rPr lang="en-US" sz="2000" b="1" dirty="0">
                <a:solidFill>
                  <a:srgbClr val="EF7E23"/>
                </a:solidFill>
              </a:rPr>
              <a:t>Agreeing when and where meetings will happen in staff homes</a:t>
            </a:r>
          </a:p>
          <a:p>
            <a:pPr marL="457200" indent="-457200">
              <a:buFont typeface="+mj-lt"/>
              <a:buAutoNum type="arabicPeriod"/>
            </a:pPr>
            <a:endParaRPr lang="en-US" sz="2000" b="1" dirty="0">
              <a:solidFill>
                <a:schemeClr val="bg1"/>
              </a:solidFill>
            </a:endParaRPr>
          </a:p>
        </p:txBody>
      </p:sp>
      <p:grpSp>
        <p:nvGrpSpPr>
          <p:cNvPr id="19" name="Group 18">
            <a:extLst>
              <a:ext uri="{FF2B5EF4-FFF2-40B4-BE49-F238E27FC236}">
                <a16:creationId xmlns:a16="http://schemas.microsoft.com/office/drawing/2014/main" id="{BC2371C7-C8D5-44AB-B0B7-0A546C564440}"/>
              </a:ext>
            </a:extLst>
          </p:cNvPr>
          <p:cNvGrpSpPr/>
          <p:nvPr/>
        </p:nvGrpSpPr>
        <p:grpSpPr>
          <a:xfrm>
            <a:off x="10515600" y="5182810"/>
            <a:ext cx="1676400" cy="1466726"/>
            <a:chOff x="218445" y="4870017"/>
            <a:chExt cx="1560627" cy="1297184"/>
          </a:xfrm>
        </p:grpSpPr>
        <p:pic>
          <p:nvPicPr>
            <p:cNvPr id="20" name="Graphic 19" descr="Cursor with solid fill">
              <a:extLst>
                <a:ext uri="{FF2B5EF4-FFF2-40B4-BE49-F238E27FC236}">
                  <a16:creationId xmlns:a16="http://schemas.microsoft.com/office/drawing/2014/main" id="{2CB8A431-1C68-44C9-A2F0-ECCA9625B9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460" y="5311147"/>
              <a:ext cx="584776" cy="584776"/>
            </a:xfrm>
            <a:prstGeom prst="rect">
              <a:avLst/>
            </a:prstGeom>
          </p:spPr>
        </p:pic>
        <p:sp>
          <p:nvSpPr>
            <p:cNvPr id="21" name="Rectangle 20">
              <a:extLst>
                <a:ext uri="{FF2B5EF4-FFF2-40B4-BE49-F238E27FC236}">
                  <a16:creationId xmlns:a16="http://schemas.microsoft.com/office/drawing/2014/main" id="{17A610F4-DA51-4A7F-A4F8-F8D086EDC0CE}"/>
                </a:ext>
              </a:extLst>
            </p:cNvPr>
            <p:cNvSpPr/>
            <p:nvPr/>
          </p:nvSpPr>
          <p:spPr>
            <a:xfrm>
              <a:off x="218445" y="4887658"/>
              <a:ext cx="1362260" cy="127954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268DAA76-1076-4DE9-A4DD-78D6069E6B2A}"/>
                </a:ext>
              </a:extLst>
            </p:cNvPr>
            <p:cNvSpPr txBox="1"/>
            <p:nvPr/>
          </p:nvSpPr>
          <p:spPr>
            <a:xfrm>
              <a:off x="218446" y="5750768"/>
              <a:ext cx="1560626" cy="338554"/>
            </a:xfrm>
            <a:prstGeom prst="rect">
              <a:avLst/>
            </a:prstGeom>
            <a:noFill/>
          </p:spPr>
          <p:txBody>
            <a:bodyPr wrap="square" rtlCol="0">
              <a:spAutoFit/>
            </a:bodyPr>
            <a:lstStyle/>
            <a:p>
              <a:r>
                <a:rPr lang="en-US" sz="1600" b="1" dirty="0">
                  <a:solidFill>
                    <a:schemeClr val="bg1"/>
                  </a:solidFill>
                </a:rPr>
                <a:t>Moving Online</a:t>
              </a:r>
              <a:endParaRPr lang="en-GB" sz="1600" b="1" dirty="0">
                <a:solidFill>
                  <a:schemeClr val="bg1"/>
                </a:solidFill>
              </a:endParaRPr>
            </a:p>
          </p:txBody>
        </p:sp>
        <p:pic>
          <p:nvPicPr>
            <p:cNvPr id="23" name="Picture 4" descr="Change Folder Picture in Windows 10">
              <a:extLst>
                <a:ext uri="{FF2B5EF4-FFF2-40B4-BE49-F238E27FC236}">
                  <a16:creationId xmlns:a16="http://schemas.microsoft.com/office/drawing/2014/main" id="{18CC5911-35EE-417D-91EB-13BC6DF37A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60" y="4870017"/>
              <a:ext cx="810329" cy="8103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343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67835-9078-48D3-B486-C8E2A9D55FAF}"/>
              </a:ext>
            </a:extLst>
          </p:cNvPr>
          <p:cNvSpPr/>
          <p:nvPr/>
        </p:nvSpPr>
        <p:spPr>
          <a:xfrm>
            <a:off x="3407481" y="1741967"/>
            <a:ext cx="3890014" cy="375898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149805-3BFB-47F0-914B-CC548F242FF9}"/>
              </a:ext>
            </a:extLst>
          </p:cNvPr>
          <p:cNvSpPr txBox="1"/>
          <p:nvPr/>
        </p:nvSpPr>
        <p:spPr>
          <a:xfrm>
            <a:off x="4066219" y="5434100"/>
            <a:ext cx="3373708" cy="707886"/>
          </a:xfrm>
          <a:prstGeom prst="rect">
            <a:avLst/>
          </a:prstGeom>
          <a:noFill/>
        </p:spPr>
        <p:txBody>
          <a:bodyPr wrap="square" rtlCol="0">
            <a:spAutoFit/>
          </a:bodyPr>
          <a:lstStyle/>
          <a:p>
            <a:r>
              <a:rPr lang="en-US" sz="4000" b="1" dirty="0">
                <a:solidFill>
                  <a:schemeClr val="bg1"/>
                </a:solidFill>
              </a:rPr>
              <a:t>Social Media</a:t>
            </a:r>
            <a:endParaRPr lang="en-GB" sz="4400" b="1" dirty="0">
              <a:solidFill>
                <a:schemeClr val="bg1"/>
              </a:solidFill>
            </a:endParaRP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394" y="1585374"/>
            <a:ext cx="3981233" cy="3981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8767" y="2847934"/>
            <a:ext cx="3207719" cy="3207719"/>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304" y="295268"/>
            <a:ext cx="354990" cy="354990"/>
          </a:xfrm>
          <a:prstGeom prst="rect">
            <a:avLst/>
          </a:prstGeom>
        </p:spPr>
      </p:pic>
      <p:sp>
        <p:nvSpPr>
          <p:cNvPr id="13" name="TextBox 12">
            <a:extLst>
              <a:ext uri="{FF2B5EF4-FFF2-40B4-BE49-F238E27FC236}">
                <a16:creationId xmlns:a16="http://schemas.microsoft.com/office/drawing/2014/main" id="{D1C7BD22-5A9C-4A80-B5D5-E14E553E5638}"/>
              </a:ext>
            </a:extLst>
          </p:cNvPr>
          <p:cNvSpPr txBox="1"/>
          <p:nvPr/>
        </p:nvSpPr>
        <p:spPr>
          <a:xfrm>
            <a:off x="0" y="6026243"/>
            <a:ext cx="12076729" cy="400110"/>
          </a:xfrm>
          <a:prstGeom prst="rect">
            <a:avLst/>
          </a:prstGeom>
          <a:noFill/>
        </p:spPr>
        <p:txBody>
          <a:bodyPr wrap="square">
            <a:spAutoFit/>
          </a:bodyPr>
          <a:lstStyle/>
          <a:p>
            <a:pPr algn="ctr"/>
            <a:r>
              <a:rPr lang="en-GB" sz="2000" dirty="0">
                <a:solidFill>
                  <a:schemeClr val="bg1"/>
                </a:solidFill>
                <a:cs typeface="Calibri"/>
              </a:rPr>
              <a:t>How and when to use tools like video conferencing and social media to engage with the your audience</a:t>
            </a:r>
            <a:r>
              <a:rPr lang="en-GB" sz="1400" dirty="0">
                <a:solidFill>
                  <a:schemeClr val="bg1"/>
                </a:solidFill>
                <a:cs typeface="Calibri"/>
              </a:rPr>
              <a:t>.</a:t>
            </a:r>
            <a:endParaRPr lang="en-GB" sz="1200" dirty="0">
              <a:solidFill>
                <a:schemeClr val="bg1"/>
              </a:solidFill>
              <a:cs typeface="Calibri"/>
            </a:endParaRPr>
          </a:p>
        </p:txBody>
      </p:sp>
    </p:spTree>
    <p:extLst>
      <p:ext uri="{BB962C8B-B14F-4D97-AF65-F5344CB8AC3E}">
        <p14:creationId xmlns:p14="http://schemas.microsoft.com/office/powerpoint/2010/main" val="408963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8" name="Rectangle: Rounded Corners 17">
            <a:extLst>
              <a:ext uri="{FF2B5EF4-FFF2-40B4-BE49-F238E27FC236}">
                <a16:creationId xmlns:a16="http://schemas.microsoft.com/office/drawing/2014/main" id="{A3BDE6C7-C28B-49DA-A469-ACFBFAB69179}"/>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4B77351-AA15-4614-9023-2A3D4B80D57F}"/>
              </a:ext>
            </a:extLst>
          </p:cNvPr>
          <p:cNvSpPr txBox="1"/>
          <p:nvPr/>
        </p:nvSpPr>
        <p:spPr>
          <a:xfrm>
            <a:off x="4010294" y="282894"/>
            <a:ext cx="4950822" cy="461665"/>
          </a:xfrm>
          <a:prstGeom prst="rect">
            <a:avLst/>
          </a:prstGeom>
          <a:noFill/>
        </p:spPr>
        <p:txBody>
          <a:bodyPr wrap="square" rtlCol="0">
            <a:spAutoFit/>
          </a:bodyPr>
          <a:lstStyle/>
          <a:p>
            <a:pPr algn="ctr"/>
            <a:r>
              <a:rPr lang="en-US" sz="2400" b="1" dirty="0"/>
              <a:t>Why did we select these platforms?</a:t>
            </a:r>
            <a:endParaRPr lang="en-GB" sz="2400" b="1" dirty="0"/>
          </a:p>
        </p:txBody>
      </p:sp>
      <p:pic>
        <p:nvPicPr>
          <p:cNvPr id="20" name="Graphic 19" descr="Magnifying glass with solid fill">
            <a:extLst>
              <a:ext uri="{FF2B5EF4-FFF2-40B4-BE49-F238E27FC236}">
                <a16:creationId xmlns:a16="http://schemas.microsoft.com/office/drawing/2014/main" id="{B4F89B23-EC59-414B-BD1B-74F3F11CE3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304" y="295268"/>
            <a:ext cx="354990" cy="354990"/>
          </a:xfrm>
          <a:prstGeom prst="rect">
            <a:avLst/>
          </a:prstGeom>
        </p:spPr>
      </p:pic>
      <p:sp>
        <p:nvSpPr>
          <p:cNvPr id="24" name="Speech Bubble: Rectangle with Corners Rounded 23">
            <a:extLst>
              <a:ext uri="{FF2B5EF4-FFF2-40B4-BE49-F238E27FC236}">
                <a16:creationId xmlns:a16="http://schemas.microsoft.com/office/drawing/2014/main" id="{D8BAD247-0B3F-4D9F-ACB3-E2F08E087417}"/>
              </a:ext>
            </a:extLst>
          </p:cNvPr>
          <p:cNvSpPr/>
          <p:nvPr/>
        </p:nvSpPr>
        <p:spPr>
          <a:xfrm flipH="1">
            <a:off x="1595522" y="1151034"/>
            <a:ext cx="3139686" cy="1823418"/>
          </a:xfrm>
          <a:prstGeom prst="wedgeRoundRectCallout">
            <a:avLst>
              <a:gd name="adj1" fmla="val 42163"/>
              <a:gd name="adj2" fmla="val 74463"/>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359F37BF-EA4B-451E-8134-7FA3FA8C4155}"/>
              </a:ext>
            </a:extLst>
          </p:cNvPr>
          <p:cNvSpPr/>
          <p:nvPr/>
        </p:nvSpPr>
        <p:spPr>
          <a:xfrm>
            <a:off x="6424968" y="4174942"/>
            <a:ext cx="3139686" cy="1823418"/>
          </a:xfrm>
          <a:prstGeom prst="wedgeRoundRectCallout">
            <a:avLst>
              <a:gd name="adj1" fmla="val 42163"/>
              <a:gd name="adj2" fmla="val 74463"/>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10" descr="Twitter Png Icon #25508 - Free Icons Library">
            <a:extLst>
              <a:ext uri="{FF2B5EF4-FFF2-40B4-BE49-F238E27FC236}">
                <a16:creationId xmlns:a16="http://schemas.microsoft.com/office/drawing/2014/main" id="{825D3CE1-9B9D-40F4-9FFD-4943BC097E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809" y="1349594"/>
            <a:ext cx="1398344" cy="1398344"/>
          </a:xfrm>
          <a:prstGeom prst="rect">
            <a:avLst/>
          </a:prstGeom>
          <a:noFill/>
          <a:extLst>
            <a:ext uri="{909E8E84-426E-40DD-AFC4-6F175D3DCCD1}">
              <a14:hiddenFill xmlns:a14="http://schemas.microsoft.com/office/drawing/2010/main">
                <a:solidFill>
                  <a:srgbClr val="FFFFFF"/>
                </a:solidFill>
              </a14:hiddenFill>
            </a:ext>
          </a:extLst>
        </p:spPr>
      </p:pic>
      <p:sp>
        <p:nvSpPr>
          <p:cNvPr id="35" name="Speech Bubble: Rectangle with Corners Rounded 34">
            <a:extLst>
              <a:ext uri="{FF2B5EF4-FFF2-40B4-BE49-F238E27FC236}">
                <a16:creationId xmlns:a16="http://schemas.microsoft.com/office/drawing/2014/main" id="{BD1A2CF1-ACCA-46F5-8BDB-4CF922970D1C}"/>
              </a:ext>
            </a:extLst>
          </p:cNvPr>
          <p:cNvSpPr/>
          <p:nvPr/>
        </p:nvSpPr>
        <p:spPr>
          <a:xfrm>
            <a:off x="6191567" y="1151034"/>
            <a:ext cx="3139686" cy="1819095"/>
          </a:xfrm>
          <a:prstGeom prst="wedgeRoundRectCallout">
            <a:avLst>
              <a:gd name="adj1" fmla="val 42163"/>
              <a:gd name="adj2" fmla="val 74463"/>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12" descr="Download Facebook Icon vector (.EPS + .AI) - Seeklogo.net | Facebook icon  vector, Facebook icons, Logo facebook">
            <a:extLst>
              <a:ext uri="{FF2B5EF4-FFF2-40B4-BE49-F238E27FC236}">
                <a16:creationId xmlns:a16="http://schemas.microsoft.com/office/drawing/2014/main" id="{0AEDB9D5-F6AB-4F7B-B237-1F427D3F2A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918" t="20317" r="23920" b="19439"/>
          <a:stretch/>
        </p:blipFill>
        <p:spPr bwMode="auto">
          <a:xfrm>
            <a:off x="7195737" y="1415054"/>
            <a:ext cx="1136852" cy="1288285"/>
          </a:xfrm>
          <a:prstGeom prst="rect">
            <a:avLst/>
          </a:prstGeom>
          <a:solidFill>
            <a:schemeClr val="bg1"/>
          </a:solidFill>
        </p:spPr>
      </p:pic>
      <p:grpSp>
        <p:nvGrpSpPr>
          <p:cNvPr id="34" name="Group 33">
            <a:extLst>
              <a:ext uri="{FF2B5EF4-FFF2-40B4-BE49-F238E27FC236}">
                <a16:creationId xmlns:a16="http://schemas.microsoft.com/office/drawing/2014/main" id="{D9287B1E-8C97-4E71-AC0C-9522058E2DD0}"/>
              </a:ext>
            </a:extLst>
          </p:cNvPr>
          <p:cNvGrpSpPr/>
          <p:nvPr/>
        </p:nvGrpSpPr>
        <p:grpSpPr>
          <a:xfrm>
            <a:off x="10892618" y="5542886"/>
            <a:ext cx="1439917" cy="1235734"/>
            <a:chOff x="218446" y="3409838"/>
            <a:chExt cx="1560626" cy="1427187"/>
          </a:xfrm>
        </p:grpSpPr>
        <p:sp>
          <p:nvSpPr>
            <p:cNvPr id="36" name="Rectangle 35">
              <a:extLst>
                <a:ext uri="{FF2B5EF4-FFF2-40B4-BE49-F238E27FC236}">
                  <a16:creationId xmlns:a16="http://schemas.microsoft.com/office/drawing/2014/main" id="{618DD698-0A27-41B1-9588-65B7237DF822}"/>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918CC14-23B6-4256-B318-774DBA80FEE9}"/>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8" name="Picture 4" descr="Change Folder Picture in Windows 10">
              <a:extLst>
                <a:ext uri="{FF2B5EF4-FFF2-40B4-BE49-F238E27FC236}">
                  <a16:creationId xmlns:a16="http://schemas.microsoft.com/office/drawing/2014/main" id="{2ED39ECC-AE58-4A62-9D8F-A8FC15B6D2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9" name="Graphic 38" descr="Cursor with solid fill">
              <a:extLst>
                <a:ext uri="{FF2B5EF4-FFF2-40B4-BE49-F238E27FC236}">
                  <a16:creationId xmlns:a16="http://schemas.microsoft.com/office/drawing/2014/main" id="{A08605B5-7A66-42AB-ADD6-8C2D7FE53F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2757" y="3765074"/>
              <a:ext cx="671307" cy="671307"/>
            </a:xfrm>
            <a:prstGeom prst="rect">
              <a:avLst/>
            </a:prstGeom>
          </p:spPr>
        </p:pic>
      </p:grpSp>
      <p:sp>
        <p:nvSpPr>
          <p:cNvPr id="22" name="Speech Bubble: Rectangle with Corners Rounded 21">
            <a:extLst>
              <a:ext uri="{FF2B5EF4-FFF2-40B4-BE49-F238E27FC236}">
                <a16:creationId xmlns:a16="http://schemas.microsoft.com/office/drawing/2014/main" id="{CA955E2F-9D57-4649-997C-F1DA2F9C3EFD}"/>
              </a:ext>
            </a:extLst>
          </p:cNvPr>
          <p:cNvSpPr/>
          <p:nvPr/>
        </p:nvSpPr>
        <p:spPr>
          <a:xfrm flipH="1">
            <a:off x="1667866" y="4174942"/>
            <a:ext cx="3139686" cy="1823418"/>
          </a:xfrm>
          <a:prstGeom prst="wedgeRoundRectCallout">
            <a:avLst>
              <a:gd name="adj1" fmla="val 42163"/>
              <a:gd name="adj2" fmla="val 74463"/>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descr="Free Icon Download | Instagram">
            <a:extLst>
              <a:ext uri="{FF2B5EF4-FFF2-40B4-BE49-F238E27FC236}">
                <a16:creationId xmlns:a16="http://schemas.microsoft.com/office/drawing/2014/main" id="{5A05EED5-2D37-4278-B5BA-29DACF181E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6555" y="4570114"/>
            <a:ext cx="1136852" cy="1136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8C1734A6-9BDE-4757-B39E-ABEC133F5043}"/>
              </a:ext>
            </a:extLst>
          </p:cNvPr>
          <p:cNvPicPr>
            <a:picLocks noChangeAspect="1"/>
          </p:cNvPicPr>
          <p:nvPr/>
        </p:nvPicPr>
        <p:blipFill rotWithShape="1">
          <a:blip r:embed="rId12">
            <a:extLst>
              <a:ext uri="{28A0092B-C50C-407E-A947-70E740481C1C}">
                <a14:useLocalDpi xmlns:a14="http://schemas.microsoft.com/office/drawing/2010/main" val="0"/>
              </a:ext>
            </a:extLst>
          </a:blip>
          <a:srcRect l="26320" r="24383"/>
          <a:stretch/>
        </p:blipFill>
        <p:spPr>
          <a:xfrm>
            <a:off x="7352933" y="4354237"/>
            <a:ext cx="1283755" cy="1464828"/>
          </a:xfrm>
          <a:prstGeom prst="rect">
            <a:avLst/>
          </a:prstGeom>
        </p:spPr>
      </p:pic>
    </p:spTree>
    <p:extLst>
      <p:ext uri="{BB962C8B-B14F-4D97-AF65-F5344CB8AC3E}">
        <p14:creationId xmlns:p14="http://schemas.microsoft.com/office/powerpoint/2010/main" val="25517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8BB086D-6564-404C-AFB6-05ED4DB29B9C}"/>
              </a:ext>
            </a:extLst>
          </p:cNvPr>
          <p:cNvSpPr/>
          <p:nvPr/>
        </p:nvSpPr>
        <p:spPr>
          <a:xfrm>
            <a:off x="774359" y="1299315"/>
            <a:ext cx="1261831" cy="122653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2A58282E-467D-4925-8E92-CA8B7BBC34CC}"/>
              </a:ext>
            </a:extLst>
          </p:cNvPr>
          <p:cNvSpPr/>
          <p:nvPr/>
        </p:nvSpPr>
        <p:spPr>
          <a:xfrm>
            <a:off x="774358" y="3995709"/>
            <a:ext cx="1261831" cy="122653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3E21C5C-8728-4946-AAC4-F1CDD6025D3E}"/>
              </a:ext>
            </a:extLst>
          </p:cNvPr>
          <p:cNvSpPr/>
          <p:nvPr/>
        </p:nvSpPr>
        <p:spPr>
          <a:xfrm>
            <a:off x="774358" y="2638517"/>
            <a:ext cx="1261831" cy="12265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8" name="Rectangle: Rounded Corners 17">
            <a:extLst>
              <a:ext uri="{FF2B5EF4-FFF2-40B4-BE49-F238E27FC236}">
                <a16:creationId xmlns:a16="http://schemas.microsoft.com/office/drawing/2014/main" id="{A3BDE6C7-C28B-49DA-A469-ACFBFAB69179}"/>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4B77351-AA15-4614-9023-2A3D4B80D57F}"/>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Who is reached by each platform?</a:t>
            </a:r>
            <a:endParaRPr lang="en-GB" sz="2400" b="1" dirty="0"/>
          </a:p>
        </p:txBody>
      </p:sp>
      <p:pic>
        <p:nvPicPr>
          <p:cNvPr id="20" name="Graphic 19" descr="Magnifying glass with solid fill">
            <a:extLst>
              <a:ext uri="{FF2B5EF4-FFF2-40B4-BE49-F238E27FC236}">
                <a16:creationId xmlns:a16="http://schemas.microsoft.com/office/drawing/2014/main" id="{B4F89B23-EC59-414B-BD1B-74F3F11CE3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304" y="295268"/>
            <a:ext cx="354990" cy="354990"/>
          </a:xfrm>
          <a:prstGeom prst="rect">
            <a:avLst/>
          </a:prstGeom>
        </p:spPr>
      </p:pic>
      <p:pic>
        <p:nvPicPr>
          <p:cNvPr id="31" name="Picture 8" descr="Free Icon Download | Instagram">
            <a:extLst>
              <a:ext uri="{FF2B5EF4-FFF2-40B4-BE49-F238E27FC236}">
                <a16:creationId xmlns:a16="http://schemas.microsoft.com/office/drawing/2014/main" id="{B3F36CDF-EAAD-41CC-863B-49A1D2288B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105" y="4165144"/>
            <a:ext cx="887666" cy="8876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Twitter Png Icon #25508 - Free Icons Library">
            <a:extLst>
              <a:ext uri="{FF2B5EF4-FFF2-40B4-BE49-F238E27FC236}">
                <a16:creationId xmlns:a16="http://schemas.microsoft.com/office/drawing/2014/main" id="{5EA88F60-6829-4D9A-9B8C-DCFE3F0464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537" y="2638517"/>
            <a:ext cx="1226536" cy="122653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Download Facebook Icon vector (.EPS + .AI) - Seeklogo.net | Facebook icon  vector, Facebook icons, Logo facebook">
            <a:extLst>
              <a:ext uri="{FF2B5EF4-FFF2-40B4-BE49-F238E27FC236}">
                <a16:creationId xmlns:a16="http://schemas.microsoft.com/office/drawing/2014/main" id="{330C0425-E68C-4163-AB19-137492A5581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918" t="20317" r="23920" b="19439"/>
          <a:stretch/>
        </p:blipFill>
        <p:spPr bwMode="auto">
          <a:xfrm>
            <a:off x="961105" y="1440615"/>
            <a:ext cx="883400" cy="1001072"/>
          </a:xfrm>
          <a:prstGeom prst="rect">
            <a:avLst/>
          </a:prstGeom>
          <a:solidFill>
            <a:schemeClr val="bg1"/>
          </a:solidFill>
        </p:spPr>
      </p:pic>
      <p:grpSp>
        <p:nvGrpSpPr>
          <p:cNvPr id="26" name="Group 25">
            <a:extLst>
              <a:ext uri="{FF2B5EF4-FFF2-40B4-BE49-F238E27FC236}">
                <a16:creationId xmlns:a16="http://schemas.microsoft.com/office/drawing/2014/main" id="{10ACC5F8-5DB6-4ACB-9853-E1D3E0DA6059}"/>
              </a:ext>
            </a:extLst>
          </p:cNvPr>
          <p:cNvGrpSpPr/>
          <p:nvPr/>
        </p:nvGrpSpPr>
        <p:grpSpPr>
          <a:xfrm>
            <a:off x="10892618" y="5542886"/>
            <a:ext cx="1439917" cy="1235734"/>
            <a:chOff x="218446" y="3409838"/>
            <a:chExt cx="1560626" cy="1427187"/>
          </a:xfrm>
        </p:grpSpPr>
        <p:sp>
          <p:nvSpPr>
            <p:cNvPr id="34" name="Rectangle 33">
              <a:extLst>
                <a:ext uri="{FF2B5EF4-FFF2-40B4-BE49-F238E27FC236}">
                  <a16:creationId xmlns:a16="http://schemas.microsoft.com/office/drawing/2014/main" id="{895A3C91-AFA3-4C16-8DE5-48635427A69D}"/>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2985946F-4293-446D-B991-475312C57460}"/>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9" name="Picture 4" descr="Change Folder Picture in Windows 10">
              <a:extLst>
                <a:ext uri="{FF2B5EF4-FFF2-40B4-BE49-F238E27FC236}">
                  <a16:creationId xmlns:a16="http://schemas.microsoft.com/office/drawing/2014/main" id="{96D3460C-4342-4B8A-95C7-DC0BCEF706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40" name="Graphic 39" descr="Cursor with solid fill">
              <a:extLst>
                <a:ext uri="{FF2B5EF4-FFF2-40B4-BE49-F238E27FC236}">
                  <a16:creationId xmlns:a16="http://schemas.microsoft.com/office/drawing/2014/main" id="{472E0CA9-85F4-41B0-9456-AF4A3629A3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2757" y="3765074"/>
              <a:ext cx="671307" cy="671307"/>
            </a:xfrm>
            <a:prstGeom prst="rect">
              <a:avLst/>
            </a:prstGeom>
          </p:spPr>
        </p:pic>
      </p:grpSp>
      <p:sp>
        <p:nvSpPr>
          <p:cNvPr id="22" name="Rectangle 21">
            <a:extLst>
              <a:ext uri="{FF2B5EF4-FFF2-40B4-BE49-F238E27FC236}">
                <a16:creationId xmlns:a16="http://schemas.microsoft.com/office/drawing/2014/main" id="{BA200B44-45D4-4F8C-BA4A-BC1C0D6FD221}"/>
              </a:ext>
            </a:extLst>
          </p:cNvPr>
          <p:cNvSpPr/>
          <p:nvPr/>
        </p:nvSpPr>
        <p:spPr>
          <a:xfrm>
            <a:off x="774358" y="5375289"/>
            <a:ext cx="1256895" cy="123573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10;&#10;Description automatically generated">
            <a:extLst>
              <a:ext uri="{FF2B5EF4-FFF2-40B4-BE49-F238E27FC236}">
                <a16:creationId xmlns:a16="http://schemas.microsoft.com/office/drawing/2014/main" id="{6598466B-0921-4ABE-9442-AB5903DE92B4}"/>
              </a:ext>
            </a:extLst>
          </p:cNvPr>
          <p:cNvPicPr>
            <a:picLocks noChangeAspect="1"/>
          </p:cNvPicPr>
          <p:nvPr/>
        </p:nvPicPr>
        <p:blipFill rotWithShape="1">
          <a:blip r:embed="rId12">
            <a:extLst>
              <a:ext uri="{28A0092B-C50C-407E-A947-70E740481C1C}">
                <a14:useLocalDpi xmlns:a14="http://schemas.microsoft.com/office/drawing/2010/main" val="0"/>
              </a:ext>
            </a:extLst>
          </a:blip>
          <a:srcRect l="29036" r="29330" b="19176"/>
          <a:stretch/>
        </p:blipFill>
        <p:spPr>
          <a:xfrm>
            <a:off x="961105" y="5466762"/>
            <a:ext cx="933938" cy="1019827"/>
          </a:xfrm>
          <a:prstGeom prst="rect">
            <a:avLst/>
          </a:prstGeom>
        </p:spPr>
      </p:pic>
      <p:graphicFrame>
        <p:nvGraphicFramePr>
          <p:cNvPr id="27" name="Chart 26">
            <a:extLst>
              <a:ext uri="{FF2B5EF4-FFF2-40B4-BE49-F238E27FC236}">
                <a16:creationId xmlns:a16="http://schemas.microsoft.com/office/drawing/2014/main" id="{9021E785-7427-4E1A-94F9-89D7B291E778}"/>
              </a:ext>
            </a:extLst>
          </p:cNvPr>
          <p:cNvGraphicFramePr>
            <a:graphicFrameLocks/>
          </p:cNvGraphicFramePr>
          <p:nvPr/>
        </p:nvGraphicFramePr>
        <p:xfrm>
          <a:off x="2614151" y="1559667"/>
          <a:ext cx="7813434" cy="4581427"/>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295210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8" name="Rectangle: Rounded Corners 17">
            <a:extLst>
              <a:ext uri="{FF2B5EF4-FFF2-40B4-BE49-F238E27FC236}">
                <a16:creationId xmlns:a16="http://schemas.microsoft.com/office/drawing/2014/main" id="{A3BDE6C7-C28B-49DA-A469-ACFBFAB69179}"/>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4B77351-AA15-4614-9023-2A3D4B80D57F}"/>
              </a:ext>
            </a:extLst>
          </p:cNvPr>
          <p:cNvSpPr txBox="1"/>
          <p:nvPr/>
        </p:nvSpPr>
        <p:spPr>
          <a:xfrm>
            <a:off x="2598821" y="282894"/>
            <a:ext cx="7243011" cy="461665"/>
          </a:xfrm>
          <a:prstGeom prst="rect">
            <a:avLst/>
          </a:prstGeom>
          <a:noFill/>
        </p:spPr>
        <p:txBody>
          <a:bodyPr wrap="square" rtlCol="0">
            <a:spAutoFit/>
          </a:bodyPr>
          <a:lstStyle/>
          <a:p>
            <a:pPr algn="ctr"/>
            <a:r>
              <a:rPr lang="en-US" sz="2400" b="1" dirty="0"/>
              <a:t>Make it clear the 4 platforms reach different people</a:t>
            </a:r>
            <a:endParaRPr lang="en-GB" sz="2400" b="1" dirty="0"/>
          </a:p>
        </p:txBody>
      </p:sp>
      <p:pic>
        <p:nvPicPr>
          <p:cNvPr id="20" name="Graphic 19" descr="Magnifying glass with solid fill">
            <a:extLst>
              <a:ext uri="{FF2B5EF4-FFF2-40B4-BE49-F238E27FC236}">
                <a16:creationId xmlns:a16="http://schemas.microsoft.com/office/drawing/2014/main" id="{B4F89B23-EC59-414B-BD1B-74F3F11CE3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304" y="295268"/>
            <a:ext cx="354990" cy="354990"/>
          </a:xfrm>
          <a:prstGeom prst="rect">
            <a:avLst/>
          </a:prstGeom>
        </p:spPr>
      </p:pic>
      <p:pic>
        <p:nvPicPr>
          <p:cNvPr id="31" name="Picture 8" descr="Free Icon Download | Instagram">
            <a:extLst>
              <a:ext uri="{FF2B5EF4-FFF2-40B4-BE49-F238E27FC236}">
                <a16:creationId xmlns:a16="http://schemas.microsoft.com/office/drawing/2014/main" id="{B3F36CDF-EAAD-41CC-863B-49A1D2288B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813" y="4198107"/>
            <a:ext cx="993423" cy="9934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Twitter Png Icon #25508 - Free Icons Library">
            <a:extLst>
              <a:ext uri="{FF2B5EF4-FFF2-40B4-BE49-F238E27FC236}">
                <a16:creationId xmlns:a16="http://schemas.microsoft.com/office/drawing/2014/main" id="{5EA88F60-6829-4D9A-9B8C-DCFE3F0464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133" y="2630986"/>
            <a:ext cx="1344784" cy="13447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Download Facebook Icon vector (.EPS + .AI) - Seeklogo.net | Facebook icon  vector, Facebook icons, Logo facebook">
            <a:extLst>
              <a:ext uri="{FF2B5EF4-FFF2-40B4-BE49-F238E27FC236}">
                <a16:creationId xmlns:a16="http://schemas.microsoft.com/office/drawing/2014/main" id="{330C0425-E68C-4163-AB19-137492A5581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918" t="20317" r="23920" b="19439"/>
          <a:stretch/>
        </p:blipFill>
        <p:spPr bwMode="auto">
          <a:xfrm>
            <a:off x="779049" y="1300879"/>
            <a:ext cx="977556" cy="1107770"/>
          </a:xfrm>
          <a:prstGeom prst="rect">
            <a:avLst/>
          </a:prstGeom>
          <a:solidFill>
            <a:schemeClr val="bg1"/>
          </a:solidFill>
        </p:spPr>
      </p:pic>
      <p:sp>
        <p:nvSpPr>
          <p:cNvPr id="26" name="Rectangle 2">
            <a:extLst>
              <a:ext uri="{FF2B5EF4-FFF2-40B4-BE49-F238E27FC236}">
                <a16:creationId xmlns:a16="http://schemas.microsoft.com/office/drawing/2014/main" id="{FB035BAD-FEAE-4FFA-88CC-F2CEA44BC9CC}"/>
              </a:ext>
            </a:extLst>
          </p:cNvPr>
          <p:cNvSpPr txBox="1">
            <a:spLocks noChangeArrowheads="1"/>
          </p:cNvSpPr>
          <p:nvPr/>
        </p:nvSpPr>
        <p:spPr bwMode="auto">
          <a:xfrm>
            <a:off x="2525077" y="2921671"/>
            <a:ext cx="5481302" cy="879019"/>
          </a:xfrm>
          <a:prstGeom prst="rect">
            <a:avLst/>
          </a:prstGeom>
          <a:noFill/>
          <a:ln>
            <a:noFill/>
          </a:ln>
          <a:effectLst/>
        </p:spPr>
        <p:txBody>
          <a:bodyPr lIns="0" tIns="28080" rIns="0" bIns="0"/>
          <a:lstStyle>
            <a:lvl1pPr marL="342900" indent="-342900" algn="l" defTabSz="449263" rtl="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r>
              <a:rPr lang="it-IT" altLang="en-US" sz="2400" dirty="0">
                <a:solidFill>
                  <a:schemeClr val="bg1"/>
                </a:solidFill>
              </a:rPr>
              <a:t>Great for engaging with people far and wide </a:t>
            </a:r>
          </a:p>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r>
              <a:rPr lang="it-IT" altLang="en-US" sz="2400" dirty="0">
                <a:solidFill>
                  <a:schemeClr val="bg1"/>
                </a:solidFill>
              </a:rPr>
              <a:t>Good place for consistent posting </a:t>
            </a:r>
            <a:endParaRPr lang="it-IT" altLang="en-US" dirty="0">
              <a:solidFill>
                <a:schemeClr val="bg1"/>
              </a:solidFill>
            </a:endParaRPr>
          </a:p>
        </p:txBody>
      </p:sp>
      <p:sp>
        <p:nvSpPr>
          <p:cNvPr id="34" name="Rectangle 2">
            <a:extLst>
              <a:ext uri="{FF2B5EF4-FFF2-40B4-BE49-F238E27FC236}">
                <a16:creationId xmlns:a16="http://schemas.microsoft.com/office/drawing/2014/main" id="{49BEF57C-A983-442C-832B-D5AE6ED699B6}"/>
              </a:ext>
            </a:extLst>
          </p:cNvPr>
          <p:cNvSpPr txBox="1">
            <a:spLocks noChangeArrowheads="1"/>
          </p:cNvSpPr>
          <p:nvPr/>
        </p:nvSpPr>
        <p:spPr bwMode="auto">
          <a:xfrm>
            <a:off x="2525077" y="4287066"/>
            <a:ext cx="9281750" cy="879019"/>
          </a:xfrm>
          <a:prstGeom prst="rect">
            <a:avLst/>
          </a:prstGeom>
          <a:noFill/>
          <a:ln>
            <a:noFill/>
          </a:ln>
          <a:effectLst/>
        </p:spPr>
        <p:txBody>
          <a:bodyPr lIns="0" tIns="28080" rIns="0" bIns="0"/>
          <a:lstStyle>
            <a:lvl1pPr marL="342900" indent="-342900" algn="l" defTabSz="449263" rtl="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r>
              <a:rPr lang="en-GB" altLang="en-US" sz="2400" dirty="0">
                <a:solidFill>
                  <a:schemeClr val="bg1"/>
                </a:solidFill>
              </a:rPr>
              <a:t>Very visual (picture based) – great for advertising products or services</a:t>
            </a:r>
          </a:p>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r>
              <a:rPr lang="en-GB" altLang="en-US" sz="2400" dirty="0">
                <a:solidFill>
                  <a:schemeClr val="bg1"/>
                </a:solidFill>
              </a:rPr>
              <a:t>Great for targeting younger groups </a:t>
            </a:r>
            <a:endParaRPr lang="en-US" altLang="en-US" sz="2400" dirty="0">
              <a:solidFill>
                <a:schemeClr val="bg1"/>
              </a:solidFill>
            </a:endParaRPr>
          </a:p>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endParaRPr lang="it-IT" altLang="en-US" dirty="0">
              <a:solidFill>
                <a:schemeClr val="bg1"/>
              </a:solidFill>
            </a:endParaRPr>
          </a:p>
        </p:txBody>
      </p:sp>
      <p:sp>
        <p:nvSpPr>
          <p:cNvPr id="35" name="Rectangle 2">
            <a:extLst>
              <a:ext uri="{FF2B5EF4-FFF2-40B4-BE49-F238E27FC236}">
                <a16:creationId xmlns:a16="http://schemas.microsoft.com/office/drawing/2014/main" id="{FDBBA216-5547-4C24-9735-03D763177F03}"/>
              </a:ext>
            </a:extLst>
          </p:cNvPr>
          <p:cNvSpPr txBox="1">
            <a:spLocks noChangeArrowheads="1"/>
          </p:cNvSpPr>
          <p:nvPr/>
        </p:nvSpPr>
        <p:spPr bwMode="auto">
          <a:xfrm>
            <a:off x="2525077" y="1312515"/>
            <a:ext cx="9355494" cy="1107770"/>
          </a:xfrm>
          <a:prstGeom prst="rect">
            <a:avLst/>
          </a:prstGeom>
          <a:noFill/>
          <a:ln>
            <a:noFill/>
          </a:ln>
          <a:effectLst/>
        </p:spPr>
        <p:txBody>
          <a:bodyPr lIns="0" tIns="28080" rIns="0" bIns="0"/>
          <a:lstStyle>
            <a:lvl1pPr marL="342900" indent="-342900" algn="l" defTabSz="449263" rtl="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r>
              <a:rPr lang="en-GB" altLang="en-US" sz="2400" dirty="0">
                <a:solidFill>
                  <a:schemeClr val="bg1"/>
                </a:solidFill>
              </a:rPr>
              <a:t>Great for targeting older groups</a:t>
            </a:r>
          </a:p>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r>
              <a:rPr lang="en-GB" altLang="en-US" sz="2400" dirty="0">
                <a:solidFill>
                  <a:schemeClr val="bg1"/>
                </a:solidFill>
              </a:rPr>
              <a:t>Great for holding and advertising events </a:t>
            </a:r>
          </a:p>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r>
              <a:rPr lang="en-GB" altLang="en-US" sz="2400" dirty="0">
                <a:solidFill>
                  <a:schemeClr val="bg1"/>
                </a:solidFill>
              </a:rPr>
              <a:t>Great for keeping in touch with small groups, charities and organisations </a:t>
            </a:r>
            <a:endParaRPr lang="en-US" altLang="en-US" sz="2400" dirty="0">
              <a:solidFill>
                <a:schemeClr val="bg1"/>
              </a:solidFill>
            </a:endParaRPr>
          </a:p>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br>
              <a:rPr lang="it-IT" altLang="en-US" dirty="0">
                <a:solidFill>
                  <a:schemeClr val="bg1"/>
                </a:solidFill>
              </a:rPr>
            </a:br>
            <a:endParaRPr lang="it-IT" altLang="en-US" dirty="0">
              <a:solidFill>
                <a:schemeClr val="bg1"/>
              </a:solidFill>
            </a:endParaRPr>
          </a:p>
        </p:txBody>
      </p:sp>
      <p:grpSp>
        <p:nvGrpSpPr>
          <p:cNvPr id="24" name="Group 23">
            <a:extLst>
              <a:ext uri="{FF2B5EF4-FFF2-40B4-BE49-F238E27FC236}">
                <a16:creationId xmlns:a16="http://schemas.microsoft.com/office/drawing/2014/main" id="{EC6BB8D2-D15F-4AC2-B4CE-401F4F93847C}"/>
              </a:ext>
            </a:extLst>
          </p:cNvPr>
          <p:cNvGrpSpPr/>
          <p:nvPr/>
        </p:nvGrpSpPr>
        <p:grpSpPr>
          <a:xfrm>
            <a:off x="10892618" y="5542886"/>
            <a:ext cx="1439917" cy="1235734"/>
            <a:chOff x="218446" y="3409838"/>
            <a:chExt cx="1560626" cy="1427187"/>
          </a:xfrm>
        </p:grpSpPr>
        <p:sp>
          <p:nvSpPr>
            <p:cNvPr id="36" name="Rectangle 35">
              <a:extLst>
                <a:ext uri="{FF2B5EF4-FFF2-40B4-BE49-F238E27FC236}">
                  <a16:creationId xmlns:a16="http://schemas.microsoft.com/office/drawing/2014/main" id="{E93B0D2A-186D-451C-9146-5CF5F86F73D6}"/>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6B392D56-3D0F-4BE3-9809-5F83EB7158F5}"/>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8" name="Picture 4" descr="Change Folder Picture in Windows 10">
              <a:extLst>
                <a:ext uri="{FF2B5EF4-FFF2-40B4-BE49-F238E27FC236}">
                  <a16:creationId xmlns:a16="http://schemas.microsoft.com/office/drawing/2014/main" id="{9937A889-E764-492C-A90F-C75CFF8E68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9" name="Graphic 38" descr="Cursor with solid fill">
              <a:extLst>
                <a:ext uri="{FF2B5EF4-FFF2-40B4-BE49-F238E27FC236}">
                  <a16:creationId xmlns:a16="http://schemas.microsoft.com/office/drawing/2014/main" id="{22F6A19A-6303-497B-AA98-1953A98EBF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2757" y="3765074"/>
              <a:ext cx="671307" cy="671307"/>
            </a:xfrm>
            <a:prstGeom prst="rect">
              <a:avLst/>
            </a:prstGeom>
          </p:spPr>
        </p:pic>
      </p:grpSp>
      <p:sp>
        <p:nvSpPr>
          <p:cNvPr id="21" name="Rectangle 2">
            <a:extLst>
              <a:ext uri="{FF2B5EF4-FFF2-40B4-BE49-F238E27FC236}">
                <a16:creationId xmlns:a16="http://schemas.microsoft.com/office/drawing/2014/main" id="{663B4F5C-1C28-44EE-8DC7-A33E94D194D9}"/>
              </a:ext>
            </a:extLst>
          </p:cNvPr>
          <p:cNvSpPr txBox="1">
            <a:spLocks noChangeArrowheads="1"/>
          </p:cNvSpPr>
          <p:nvPr/>
        </p:nvSpPr>
        <p:spPr bwMode="auto">
          <a:xfrm>
            <a:off x="2525077" y="5528946"/>
            <a:ext cx="8213788" cy="879019"/>
          </a:xfrm>
          <a:prstGeom prst="rect">
            <a:avLst/>
          </a:prstGeom>
          <a:noFill/>
          <a:ln>
            <a:noFill/>
          </a:ln>
          <a:effectLst/>
        </p:spPr>
        <p:txBody>
          <a:bodyPr lIns="0" tIns="28080" rIns="0" bIns="0"/>
          <a:lstStyle>
            <a:lvl1pPr marL="342900" indent="-342900" algn="l" defTabSz="449263" rtl="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r>
              <a:rPr lang="en-GB" altLang="en-US" sz="2400" dirty="0">
                <a:solidFill>
                  <a:schemeClr val="bg1"/>
                </a:solidFill>
              </a:rPr>
              <a:t>Also, very visual (video based) </a:t>
            </a:r>
          </a:p>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r>
              <a:rPr lang="en-GB" altLang="en-US" sz="2400" dirty="0">
                <a:solidFill>
                  <a:schemeClr val="bg1"/>
                </a:solidFill>
              </a:rPr>
              <a:t>Great for targeting younger groups and learning about new trends</a:t>
            </a:r>
            <a:endParaRPr lang="en-US" altLang="en-US" sz="2400" dirty="0">
              <a:solidFill>
                <a:schemeClr val="bg1"/>
              </a:solidFill>
            </a:endParaRPr>
          </a:p>
          <a:p>
            <a:pPr marL="1588" indent="0" eaLnBrk="1">
              <a:spcAft>
                <a:spcPct val="0"/>
              </a:spcAft>
              <a:buSzPct val="45000"/>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defRPr/>
            </a:pPr>
            <a:endParaRPr lang="it-IT" altLang="en-US" dirty="0">
              <a:solidFill>
                <a:schemeClr val="bg1"/>
              </a:solidFill>
            </a:endParaRPr>
          </a:p>
        </p:txBody>
      </p:sp>
      <p:pic>
        <p:nvPicPr>
          <p:cNvPr id="4" name="Picture 3" descr="Logo&#10;&#10;Description automatically generated">
            <a:extLst>
              <a:ext uri="{FF2B5EF4-FFF2-40B4-BE49-F238E27FC236}">
                <a16:creationId xmlns:a16="http://schemas.microsoft.com/office/drawing/2014/main" id="{45A82AC7-12A6-444B-BE15-A18CC0738EDF}"/>
              </a:ext>
            </a:extLst>
          </p:cNvPr>
          <p:cNvPicPr>
            <a:picLocks noChangeAspect="1"/>
          </p:cNvPicPr>
          <p:nvPr/>
        </p:nvPicPr>
        <p:blipFill rotWithShape="1">
          <a:blip r:embed="rId12">
            <a:extLst>
              <a:ext uri="{28A0092B-C50C-407E-A947-70E740481C1C}">
                <a14:useLocalDpi xmlns:a14="http://schemas.microsoft.com/office/drawing/2010/main" val="0"/>
              </a:ext>
            </a:extLst>
          </a:blip>
          <a:srcRect l="29035" r="29098" b="18005"/>
          <a:stretch/>
        </p:blipFill>
        <p:spPr>
          <a:xfrm>
            <a:off x="811813" y="5476589"/>
            <a:ext cx="997779" cy="1099208"/>
          </a:xfrm>
          <a:prstGeom prst="rect">
            <a:avLst/>
          </a:prstGeom>
        </p:spPr>
      </p:pic>
    </p:spTree>
    <p:extLst>
      <p:ext uri="{BB962C8B-B14F-4D97-AF65-F5344CB8AC3E}">
        <p14:creationId xmlns:p14="http://schemas.microsoft.com/office/powerpoint/2010/main" val="6414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grpSp>
        <p:nvGrpSpPr>
          <p:cNvPr id="2" name="Group 1">
            <a:extLst>
              <a:ext uri="{FF2B5EF4-FFF2-40B4-BE49-F238E27FC236}">
                <a16:creationId xmlns:a16="http://schemas.microsoft.com/office/drawing/2014/main" id="{A143C3D6-E3D4-477D-8992-AD011E11A9FF}"/>
              </a:ext>
            </a:extLst>
          </p:cNvPr>
          <p:cNvGrpSpPr/>
          <p:nvPr/>
        </p:nvGrpSpPr>
        <p:grpSpPr>
          <a:xfrm>
            <a:off x="10892618" y="5542886"/>
            <a:ext cx="1439917" cy="1235734"/>
            <a:chOff x="218446" y="3409838"/>
            <a:chExt cx="1560626" cy="1427187"/>
          </a:xfrm>
        </p:grpSpPr>
        <p:sp>
          <p:nvSpPr>
            <p:cNvPr id="14" name="Rectangle 13">
              <a:extLst>
                <a:ext uri="{FF2B5EF4-FFF2-40B4-BE49-F238E27FC236}">
                  <a16:creationId xmlns:a16="http://schemas.microsoft.com/office/drawing/2014/main" id="{3678C792-DE5E-44FB-A545-3D43728701BC}"/>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762D445A-F8DB-4F5E-9E0E-1AE1C338588A}"/>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25" name="Picture 4" descr="Change Folder Picture in Windows 10">
              <a:extLst>
                <a:ext uri="{FF2B5EF4-FFF2-40B4-BE49-F238E27FC236}">
                  <a16:creationId xmlns:a16="http://schemas.microsoft.com/office/drawing/2014/main" id="{89092332-F681-45FD-A0F0-45AF19C94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0" name="Graphic 29" descr="Cursor with solid fill">
              <a:extLst>
                <a:ext uri="{FF2B5EF4-FFF2-40B4-BE49-F238E27FC236}">
                  <a16:creationId xmlns:a16="http://schemas.microsoft.com/office/drawing/2014/main" id="{50EF53A0-2D95-4B31-9667-9543276808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2757" y="3765074"/>
              <a:ext cx="671307" cy="671307"/>
            </a:xfrm>
            <a:prstGeom prst="rect">
              <a:avLst/>
            </a:prstGeom>
          </p:spPr>
        </p:pic>
      </p:grpSp>
      <p:sp>
        <p:nvSpPr>
          <p:cNvPr id="18" name="Rectangle: Rounded Corners 17">
            <a:extLst>
              <a:ext uri="{FF2B5EF4-FFF2-40B4-BE49-F238E27FC236}">
                <a16:creationId xmlns:a16="http://schemas.microsoft.com/office/drawing/2014/main" id="{A3BDE6C7-C28B-49DA-A469-ACFBFAB69179}"/>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4B77351-AA15-4614-9023-2A3D4B80D57F}"/>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Vocabulary for Social Media</a:t>
            </a:r>
            <a:endParaRPr lang="en-GB" sz="2400" b="1" dirty="0"/>
          </a:p>
        </p:txBody>
      </p:sp>
      <p:pic>
        <p:nvPicPr>
          <p:cNvPr id="20" name="Graphic 19" descr="Magnifying glass with solid fill">
            <a:extLst>
              <a:ext uri="{FF2B5EF4-FFF2-40B4-BE49-F238E27FC236}">
                <a16:creationId xmlns:a16="http://schemas.microsoft.com/office/drawing/2014/main" id="{B4F89B23-EC59-414B-BD1B-74F3F11CE3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304" y="295268"/>
            <a:ext cx="354990" cy="354990"/>
          </a:xfrm>
          <a:prstGeom prst="rect">
            <a:avLst/>
          </a:prstGeom>
        </p:spPr>
      </p:pic>
      <p:sp>
        <p:nvSpPr>
          <p:cNvPr id="31" name="TextBox 30">
            <a:extLst>
              <a:ext uri="{FF2B5EF4-FFF2-40B4-BE49-F238E27FC236}">
                <a16:creationId xmlns:a16="http://schemas.microsoft.com/office/drawing/2014/main" id="{071B83D1-752F-4C27-A7B4-CF2DC5E267AB}"/>
              </a:ext>
            </a:extLst>
          </p:cNvPr>
          <p:cNvSpPr txBox="1"/>
          <p:nvPr/>
        </p:nvSpPr>
        <p:spPr>
          <a:xfrm>
            <a:off x="1276181" y="1493411"/>
            <a:ext cx="9151404" cy="5139997"/>
          </a:xfrm>
          <a:prstGeom prst="rect">
            <a:avLst/>
          </a:prstGeom>
          <a:noFill/>
        </p:spPr>
        <p:txBody>
          <a:bodyPr wrap="square">
            <a:spAutoFit/>
          </a:bodyPr>
          <a:lstStyle/>
          <a:p>
            <a:pPr>
              <a:lnSpc>
                <a:spcPct val="107000"/>
              </a:lnSpc>
              <a:spcAft>
                <a:spcPts val="800"/>
              </a:spcAft>
            </a:pPr>
            <a:r>
              <a:rPr lang="en-GB" sz="2000" b="1"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URL</a:t>
            </a:r>
            <a:r>
              <a:rPr lang="en-GB" sz="20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URL is a website link such as www.near-neighbours.org.uk. 			</a:t>
            </a:r>
            <a:r>
              <a:rPr lang="en-GB" sz="20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r>
              <a:rPr lang="en-GB"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horten via websites such as </a:t>
            </a:r>
            <a:r>
              <a:rPr lang="en-GB"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10" action="ppaction://hlinkfile"/>
              </a:rPr>
              <a:t>bitly.com </a:t>
            </a:r>
            <a:endParaRPr lang="en-GB"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Audience</a:t>
            </a:r>
            <a:r>
              <a:rPr lang="en-GB" sz="20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Those you’re already engaging with AND those you want to 			engage with. </a:t>
            </a:r>
          </a:p>
          <a:p>
            <a:pPr>
              <a:lnSpc>
                <a:spcPct val="107000"/>
              </a:lnSpc>
              <a:spcAft>
                <a:spcPts val="800"/>
              </a:spcAft>
            </a:pP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Blog</a:t>
            </a:r>
            <a:r>
              <a:rPr lang="en-GB" sz="20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R</a:t>
            </a:r>
            <a:r>
              <a:rPr lang="en-GB"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egularly updated web page, typically run by an individual or </a:t>
            </a:r>
            <a:r>
              <a:rPr lang="en-GB" sz="20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small group that is written in an informal or conversational style.</a:t>
            </a:r>
          </a:p>
          <a:p>
            <a:pPr>
              <a:lnSpc>
                <a:spcPct val="107000"/>
              </a:lnSpc>
              <a:spcAft>
                <a:spcPts val="800"/>
              </a:spcAft>
            </a:pPr>
            <a:endParaRPr lang="en-GB" sz="20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Newsfeed</a:t>
            </a:r>
            <a:r>
              <a:rPr lang="en-GB" sz="20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Physical webpage where you view posts from other people and 		where most social media engagement takes place. Sometimes 		referred to as a “feed”.</a:t>
            </a:r>
          </a:p>
          <a:p>
            <a:pPr>
              <a:lnSpc>
                <a:spcPct val="107000"/>
              </a:lnSpc>
              <a:spcAft>
                <a:spcPts val="800"/>
              </a:spcAft>
            </a:pPr>
            <a:endParaRPr lang="en-GB"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255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rtet Bulletin Board, Cork Board, 2' x 3', Oak Wood Finish Frame  (MWDB2436-ECR): Amazon.co.uk: Office Products">
            <a:extLst>
              <a:ext uri="{FF2B5EF4-FFF2-40B4-BE49-F238E27FC236}">
                <a16:creationId xmlns:a16="http://schemas.microsoft.com/office/drawing/2014/main" id="{6615A782-53FF-481F-9023-5CCA0D6AD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778" y="1220866"/>
            <a:ext cx="8759491" cy="58672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9" name="Picture 12" descr="Download Facebook Icon vector (.EPS + .AI) - Seeklogo.net | Facebook icon  vector, Facebook icons, Logo facebook">
            <a:extLst>
              <a:ext uri="{FF2B5EF4-FFF2-40B4-BE49-F238E27FC236}">
                <a16:creationId xmlns:a16="http://schemas.microsoft.com/office/drawing/2014/main" id="{44A36827-6A1D-415B-AC32-592C1E80DB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18" t="20317" r="23920" b="19439"/>
          <a:stretch/>
        </p:blipFill>
        <p:spPr bwMode="auto">
          <a:xfrm>
            <a:off x="1878329" y="1335113"/>
            <a:ext cx="1344619" cy="1523728"/>
          </a:xfrm>
          <a:prstGeom prst="rect">
            <a:avLst/>
          </a:prstGeom>
          <a:solidFill>
            <a:schemeClr val="bg1"/>
          </a:solidFill>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Facebook</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5304" y="295268"/>
            <a:ext cx="354990" cy="354990"/>
          </a:xfrm>
          <a:prstGeom prst="rect">
            <a:avLst/>
          </a:prstGeom>
        </p:spPr>
      </p:pic>
      <p:sp>
        <p:nvSpPr>
          <p:cNvPr id="31" name="TextBox 30">
            <a:extLst>
              <a:ext uri="{FF2B5EF4-FFF2-40B4-BE49-F238E27FC236}">
                <a16:creationId xmlns:a16="http://schemas.microsoft.com/office/drawing/2014/main" id="{40D39F53-6D4A-42FE-B1F0-B7DBBBF7473F}"/>
              </a:ext>
            </a:extLst>
          </p:cNvPr>
          <p:cNvSpPr txBox="1"/>
          <p:nvPr/>
        </p:nvSpPr>
        <p:spPr>
          <a:xfrm rot="20248242">
            <a:off x="2071305" y="2463181"/>
            <a:ext cx="3955643" cy="3781292"/>
          </a:xfrm>
          <a:prstGeom prst="rect">
            <a:avLst/>
          </a:prstGeom>
          <a:solidFill>
            <a:schemeClr val="bg1"/>
          </a:solidFill>
        </p:spPr>
        <p:txBody>
          <a:bodyPr wrap="square">
            <a:spAutoFit/>
          </a:bodyPr>
          <a:lstStyle/>
          <a:p>
            <a:pPr>
              <a:lnSpc>
                <a:spcPct val="107000"/>
              </a:lnSpc>
              <a:spcAft>
                <a:spcPts val="800"/>
              </a:spcAft>
            </a:pPr>
            <a:r>
              <a:rPr lang="en-GB" sz="2000" b="1"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Who</a:t>
            </a:r>
            <a:r>
              <a:rPr lang="en-GB" sz="2000"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	30 million UK mobile users each day</a:t>
            </a:r>
          </a:p>
          <a:p>
            <a:pPr>
              <a:lnSpc>
                <a:spcPct val="107000"/>
              </a:lnSpc>
              <a:spcAft>
                <a:spcPts val="800"/>
              </a:spcAft>
            </a:pPr>
            <a:r>
              <a:rPr lang="en-GB" sz="2000" b="1"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What</a:t>
            </a:r>
            <a:r>
              <a:rPr lang="en-GB" sz="2000"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	quick and easy to engage with content, more about absorbing than interacting</a:t>
            </a:r>
          </a:p>
          <a:p>
            <a:pPr>
              <a:lnSpc>
                <a:spcPct val="107000"/>
              </a:lnSpc>
              <a:spcAft>
                <a:spcPts val="800"/>
              </a:spcAft>
            </a:pPr>
            <a:r>
              <a:rPr lang="en-GB" sz="2000" b="1"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Where</a:t>
            </a:r>
            <a:r>
              <a:rPr lang="en-GB" sz="2000"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	worldwide, heavy UK use</a:t>
            </a:r>
          </a:p>
          <a:p>
            <a:pPr>
              <a:lnSpc>
                <a:spcPct val="107000"/>
              </a:lnSpc>
              <a:spcAft>
                <a:spcPts val="800"/>
              </a:spcAft>
            </a:pPr>
            <a:r>
              <a:rPr lang="en-GB" sz="2000" b="1"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When</a:t>
            </a:r>
            <a:r>
              <a:rPr lang="en-GB" sz="2000"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rgbClr val="7B398D"/>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Post once a day to start</a:t>
            </a:r>
          </a:p>
          <a:p>
            <a:pPr>
              <a:lnSpc>
                <a:spcPct val="107000"/>
              </a:lnSpc>
              <a:spcAft>
                <a:spcPts val="800"/>
              </a:spcAft>
            </a:pPr>
            <a:r>
              <a:rPr lang="en-GB" sz="2000" b="1"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How:</a:t>
            </a:r>
            <a:r>
              <a:rPr lang="en-GB" sz="2000"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	Set up a page, invite people, use insights, allow others access to control page</a:t>
            </a:r>
          </a:p>
        </p:txBody>
      </p:sp>
      <p:grpSp>
        <p:nvGrpSpPr>
          <p:cNvPr id="26" name="Group 25">
            <a:extLst>
              <a:ext uri="{FF2B5EF4-FFF2-40B4-BE49-F238E27FC236}">
                <a16:creationId xmlns:a16="http://schemas.microsoft.com/office/drawing/2014/main" id="{AE281413-8580-4012-B8FB-2C501C5A924C}"/>
              </a:ext>
            </a:extLst>
          </p:cNvPr>
          <p:cNvGrpSpPr/>
          <p:nvPr/>
        </p:nvGrpSpPr>
        <p:grpSpPr>
          <a:xfrm>
            <a:off x="10892618" y="5542886"/>
            <a:ext cx="1439917" cy="1235734"/>
            <a:chOff x="218446" y="3409838"/>
            <a:chExt cx="1560626" cy="1427187"/>
          </a:xfrm>
        </p:grpSpPr>
        <p:sp>
          <p:nvSpPr>
            <p:cNvPr id="30" name="Rectangle 29">
              <a:extLst>
                <a:ext uri="{FF2B5EF4-FFF2-40B4-BE49-F238E27FC236}">
                  <a16:creationId xmlns:a16="http://schemas.microsoft.com/office/drawing/2014/main" id="{FDF9551F-A600-4B0A-8D57-8D76BBCF5DE1}"/>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015875E8-A3A0-45DD-9728-A6A728F8C689}"/>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7" name="Picture 4" descr="Change Folder Picture in Windows 10">
              <a:extLst>
                <a:ext uri="{FF2B5EF4-FFF2-40B4-BE49-F238E27FC236}">
                  <a16:creationId xmlns:a16="http://schemas.microsoft.com/office/drawing/2014/main" id="{AFB2F073-0B7F-49A0-9DAE-03A17AB291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58D137C4-9788-465A-969D-AE84574892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2757" y="3765074"/>
              <a:ext cx="671307" cy="671307"/>
            </a:xfrm>
            <a:prstGeom prst="rect">
              <a:avLst/>
            </a:prstGeom>
          </p:spPr>
        </p:pic>
      </p:grpSp>
      <p:sp>
        <p:nvSpPr>
          <p:cNvPr id="21" name="TextBox 20">
            <a:extLst>
              <a:ext uri="{FF2B5EF4-FFF2-40B4-BE49-F238E27FC236}">
                <a16:creationId xmlns:a16="http://schemas.microsoft.com/office/drawing/2014/main" id="{53E5704A-2496-4C29-AF75-8512D1C08639}"/>
              </a:ext>
            </a:extLst>
          </p:cNvPr>
          <p:cNvSpPr txBox="1"/>
          <p:nvPr/>
        </p:nvSpPr>
        <p:spPr>
          <a:xfrm rot="409682">
            <a:off x="5586516" y="1884412"/>
            <a:ext cx="6076324" cy="2370329"/>
          </a:xfrm>
          <a:prstGeom prst="rect">
            <a:avLst/>
          </a:prstGeom>
          <a:solidFill>
            <a:schemeClr val="bg1"/>
          </a:solidFill>
        </p:spPr>
        <p:txBody>
          <a:bodyPr wrap="square">
            <a:spAutoFit/>
          </a:bodyPr>
          <a:lstStyle/>
          <a:p>
            <a:pPr>
              <a:lnSpc>
                <a:spcPct val="107000"/>
              </a:lnSpc>
              <a:spcAft>
                <a:spcPts val="800"/>
              </a:spcAft>
            </a:pPr>
            <a:r>
              <a:rPr lang="en-GB" sz="1800" b="1" dirty="0">
                <a:solidFill>
                  <a:srgbClr val="7B398D"/>
                </a:solidFill>
                <a:latin typeface="Calibri" panose="020F0502020204030204" pitchFamily="34" charset="0"/>
                <a:ea typeface="Calibri" panose="020F0502020204030204" pitchFamily="34" charset="0"/>
                <a:cs typeface="Times New Roman" panose="02020603050405020304" pitchFamily="18" charset="0"/>
              </a:rPr>
              <a:t>Facebook is like a cork board</a:t>
            </a:r>
          </a:p>
          <a:p>
            <a:pPr>
              <a:lnSpc>
                <a:spcPct val="107000"/>
              </a:lnSpc>
              <a:spcAft>
                <a:spcPts val="800"/>
              </a:spcAft>
            </a:pPr>
            <a:r>
              <a:rPr lang="en-GB" sz="1800"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	Share information </a:t>
            </a:r>
            <a:r>
              <a:rPr lang="en-GB" sz="1800" dirty="0">
                <a:solidFill>
                  <a:srgbClr val="7B398D"/>
                </a:solidFill>
                <a:latin typeface="Calibri" panose="020F0502020204030204" pitchFamily="34" charset="0"/>
                <a:ea typeface="Calibri" panose="020F0502020204030204" pitchFamily="34" charset="0"/>
                <a:cs typeface="Times New Roman" panose="02020603050405020304" pitchFamily="18" charset="0"/>
              </a:rPr>
              <a:t>that audience will read passively</a:t>
            </a:r>
          </a:p>
          <a:p>
            <a:pPr>
              <a:lnSpc>
                <a:spcPct val="107000"/>
              </a:lnSpc>
              <a:spcAft>
                <a:spcPts val="800"/>
              </a:spcAft>
            </a:pPr>
            <a:r>
              <a:rPr lang="en-GB" sz="1800"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	Great to share flyers and information about events</a:t>
            </a:r>
          </a:p>
          <a:p>
            <a:pPr>
              <a:lnSpc>
                <a:spcPct val="107000"/>
              </a:lnSpc>
              <a:spcAft>
                <a:spcPts val="800"/>
              </a:spcAft>
            </a:pPr>
            <a:r>
              <a:rPr lang="en-GB" sz="1800" dirty="0">
                <a:solidFill>
                  <a:srgbClr val="7B398D"/>
                </a:solidFill>
                <a:latin typeface="Calibri" panose="020F0502020204030204" pitchFamily="34" charset="0"/>
                <a:ea typeface="Calibri" panose="020F0502020204030204" pitchFamily="34" charset="0"/>
                <a:cs typeface="Times New Roman" panose="02020603050405020304" pitchFamily="18" charset="0"/>
              </a:rPr>
              <a:t>	Equally used for text and images</a:t>
            </a:r>
          </a:p>
          <a:p>
            <a:pPr>
              <a:lnSpc>
                <a:spcPct val="107000"/>
              </a:lnSpc>
              <a:spcAft>
                <a:spcPts val="800"/>
              </a:spcAft>
            </a:pPr>
            <a:r>
              <a:rPr lang="en-GB" sz="1800"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rPr>
              <a:t>	Longer form entries are fine – there’s no wordcount!</a:t>
            </a:r>
          </a:p>
          <a:p>
            <a:pPr>
              <a:lnSpc>
                <a:spcPct val="107000"/>
              </a:lnSpc>
              <a:spcAft>
                <a:spcPts val="800"/>
              </a:spcAft>
            </a:pPr>
            <a:r>
              <a:rPr lang="en-GB" sz="1800" dirty="0">
                <a:solidFill>
                  <a:srgbClr val="7B398D"/>
                </a:solidFill>
                <a:latin typeface="Calibri" panose="020F0502020204030204" pitchFamily="34" charset="0"/>
                <a:ea typeface="Calibri" panose="020F0502020204030204" pitchFamily="34" charset="0"/>
                <a:cs typeface="Times New Roman" panose="02020603050405020304" pitchFamily="18" charset="0"/>
              </a:rPr>
              <a:t>	There is a HUGE audience base!</a:t>
            </a:r>
            <a:endParaRPr lang="en-GB" sz="1800" dirty="0">
              <a:solidFill>
                <a:srgbClr val="7B398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jQuery Pin">
            <a:extLst>
              <a:ext uri="{FF2B5EF4-FFF2-40B4-BE49-F238E27FC236}">
                <a16:creationId xmlns:a16="http://schemas.microsoft.com/office/drawing/2014/main" id="{9EA4513F-81A1-4BBE-91B7-2B63A59F18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3374" y="1027845"/>
            <a:ext cx="1259415" cy="10075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jQuery Pin">
            <a:extLst>
              <a:ext uri="{FF2B5EF4-FFF2-40B4-BE49-F238E27FC236}">
                <a16:creationId xmlns:a16="http://schemas.microsoft.com/office/drawing/2014/main" id="{FB59A986-975E-4A43-BEF5-65B065E1FB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1617" y="1817754"/>
            <a:ext cx="1259415" cy="10075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jQuery Pin">
            <a:extLst>
              <a:ext uri="{FF2B5EF4-FFF2-40B4-BE49-F238E27FC236}">
                <a16:creationId xmlns:a16="http://schemas.microsoft.com/office/drawing/2014/main" id="{BC9EA8F0-8D58-4635-9798-7DB4A69F3F3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90523" y="1330408"/>
            <a:ext cx="1259415" cy="100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8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9" name="Picture 12" descr="Download Facebook Icon vector (.EPS + .AI) - Seeklogo.net | Facebook icon  vector, Facebook icons, Logo facebook">
            <a:extLst>
              <a:ext uri="{FF2B5EF4-FFF2-40B4-BE49-F238E27FC236}">
                <a16:creationId xmlns:a16="http://schemas.microsoft.com/office/drawing/2014/main" id="{44A36827-6A1D-415B-AC32-592C1E80DB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18" t="20317" r="23920" b="19439"/>
          <a:stretch/>
        </p:blipFill>
        <p:spPr bwMode="auto">
          <a:xfrm>
            <a:off x="252565" y="2241638"/>
            <a:ext cx="2095584" cy="2374724"/>
          </a:xfrm>
          <a:prstGeom prst="rect">
            <a:avLst/>
          </a:prstGeom>
          <a:solidFill>
            <a:schemeClr val="bg1"/>
          </a:solidFill>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Facebook</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31" name="TextBox 30">
            <a:extLst>
              <a:ext uri="{FF2B5EF4-FFF2-40B4-BE49-F238E27FC236}">
                <a16:creationId xmlns:a16="http://schemas.microsoft.com/office/drawing/2014/main" id="{40D39F53-6D4A-42FE-B1F0-B7DBBBF7473F}"/>
              </a:ext>
            </a:extLst>
          </p:cNvPr>
          <p:cNvSpPr txBox="1"/>
          <p:nvPr/>
        </p:nvSpPr>
        <p:spPr>
          <a:xfrm>
            <a:off x="2686865" y="3225482"/>
            <a:ext cx="9389864" cy="532903"/>
          </a:xfrm>
          <a:prstGeom prst="rect">
            <a:avLst/>
          </a:prstGeom>
          <a:noFill/>
        </p:spPr>
        <p:txBody>
          <a:bodyPr wrap="square">
            <a:spAutoFit/>
          </a:bodyPr>
          <a:lstStyle/>
          <a:p>
            <a:pPr>
              <a:lnSpc>
                <a:spcPct val="107000"/>
              </a:lnSpc>
              <a:spcAft>
                <a:spcPts val="800"/>
              </a:spcAft>
            </a:pPr>
            <a:r>
              <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https://www.facebook.com/nearneighbours/</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AE281413-8580-4012-B8FB-2C501C5A924C}"/>
              </a:ext>
            </a:extLst>
          </p:cNvPr>
          <p:cNvGrpSpPr/>
          <p:nvPr/>
        </p:nvGrpSpPr>
        <p:grpSpPr>
          <a:xfrm>
            <a:off x="10892618" y="5542886"/>
            <a:ext cx="1439917" cy="1235734"/>
            <a:chOff x="218446" y="3409838"/>
            <a:chExt cx="1560626" cy="1427187"/>
          </a:xfrm>
        </p:grpSpPr>
        <p:sp>
          <p:nvSpPr>
            <p:cNvPr id="30" name="Rectangle 29">
              <a:extLst>
                <a:ext uri="{FF2B5EF4-FFF2-40B4-BE49-F238E27FC236}">
                  <a16:creationId xmlns:a16="http://schemas.microsoft.com/office/drawing/2014/main" id="{FDF9551F-A600-4B0A-8D57-8D76BBCF5DE1}"/>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015875E8-A3A0-45DD-9728-A6A728F8C689}"/>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7" name="Picture 4" descr="Change Folder Picture in Windows 10">
              <a:extLst>
                <a:ext uri="{FF2B5EF4-FFF2-40B4-BE49-F238E27FC236}">
                  <a16:creationId xmlns:a16="http://schemas.microsoft.com/office/drawing/2014/main" id="{AFB2F073-0B7F-49A0-9DAE-03A17AB291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58D137C4-9788-465A-969D-AE84574892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2757" y="3765074"/>
              <a:ext cx="671307" cy="671307"/>
            </a:xfrm>
            <a:prstGeom prst="rect">
              <a:avLst/>
            </a:prstGeom>
          </p:spPr>
        </p:pic>
      </p:grpSp>
    </p:spTree>
    <p:extLst>
      <p:ext uri="{BB962C8B-B14F-4D97-AF65-F5344CB8AC3E}">
        <p14:creationId xmlns:p14="http://schemas.microsoft.com/office/powerpoint/2010/main" val="375527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Facebook Vocabulary Checklist</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31" name="TextBox 30">
            <a:extLst>
              <a:ext uri="{FF2B5EF4-FFF2-40B4-BE49-F238E27FC236}">
                <a16:creationId xmlns:a16="http://schemas.microsoft.com/office/drawing/2014/main" id="{40D39F53-6D4A-42FE-B1F0-B7DBBBF7473F}"/>
              </a:ext>
            </a:extLst>
          </p:cNvPr>
          <p:cNvSpPr txBox="1"/>
          <p:nvPr/>
        </p:nvSpPr>
        <p:spPr>
          <a:xfrm>
            <a:off x="347613" y="984580"/>
            <a:ext cx="9302325" cy="5940857"/>
          </a:xfrm>
          <a:prstGeom prst="rect">
            <a:avLst/>
          </a:prstGeom>
          <a:noFill/>
        </p:spPr>
        <p:txBody>
          <a:bodyPr wrap="square">
            <a:spAutoFit/>
          </a:bodyPr>
          <a:lstStyle/>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Facebook Page</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What organisations use to represent themselves on Facebook.</a:t>
            </a:r>
            <a:b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Different from a ‘profile’. </a:t>
            </a:r>
          </a:p>
          <a:p>
            <a:pPr>
              <a:lnSpc>
                <a:spcPct val="107000"/>
              </a:lnSpc>
              <a:spcAft>
                <a:spcPts val="800"/>
              </a:spcAft>
            </a:pP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Tag</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social media</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name preceded by the @symbol. T</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turns 			the name into a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7" action="ppaction://hlinkfile"/>
              </a:rPr>
              <a:t>link</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Others can click to their page/profile 			through your post.</a:t>
            </a:r>
          </a:p>
          <a:p>
            <a:pPr>
              <a:lnSpc>
                <a:spcPct val="107000"/>
              </a:lnSpc>
              <a:spcAft>
                <a:spcPts val="800"/>
              </a:spcAft>
            </a:pPr>
            <a:endPar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Share</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 take a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post from a Facebook page that is not your own and 			post it on your own page so your followers can also see it. The 		original poster is given credit in the sharing process.</a:t>
            </a:r>
          </a:p>
          <a:p>
            <a:pPr>
              <a:lnSpc>
                <a:spcPct val="107000"/>
              </a:lnSpc>
              <a:spcAft>
                <a:spcPts val="800"/>
              </a:spcAft>
            </a:pP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Like</a:t>
            </a:r>
            <a:r>
              <a:rPr lang="en-US"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Showing someone you like their post with a specific button</a:t>
            </a:r>
          </a:p>
          <a:p>
            <a:pPr>
              <a:lnSpc>
                <a:spcPct val="107000"/>
              </a:lnSpc>
              <a:spcAft>
                <a:spcPts val="800"/>
              </a:spcAft>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Message:</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 private message that is only visible to the sender and the recipient.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Posts that are not messages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on Facebook are public!</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1884393A-BA11-4270-A917-5690E3410395}"/>
              </a:ext>
            </a:extLst>
          </p:cNvPr>
          <p:cNvGrpSpPr/>
          <p:nvPr/>
        </p:nvGrpSpPr>
        <p:grpSpPr>
          <a:xfrm>
            <a:off x="10892618" y="5542886"/>
            <a:ext cx="1439917" cy="1235734"/>
            <a:chOff x="218446" y="3409838"/>
            <a:chExt cx="1560626" cy="1427187"/>
          </a:xfrm>
        </p:grpSpPr>
        <p:sp>
          <p:nvSpPr>
            <p:cNvPr id="30" name="Rectangle 29">
              <a:extLst>
                <a:ext uri="{FF2B5EF4-FFF2-40B4-BE49-F238E27FC236}">
                  <a16:creationId xmlns:a16="http://schemas.microsoft.com/office/drawing/2014/main" id="{A686C5F5-8CC6-4B65-94CC-5F9825D3F65A}"/>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CF54A7-7211-466B-A550-F4167A2BD6CF}"/>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7" name="Picture 4" descr="Change Folder Picture in Windows 10">
              <a:extLst>
                <a:ext uri="{FF2B5EF4-FFF2-40B4-BE49-F238E27FC236}">
                  <a16:creationId xmlns:a16="http://schemas.microsoft.com/office/drawing/2014/main" id="{9CE2E431-FA0D-4D04-83C9-4BC1EC7CFA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F2BD25D9-8087-4C86-9DB4-FCACF2EFA8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2757" y="3765074"/>
              <a:ext cx="671307" cy="671307"/>
            </a:xfrm>
            <a:prstGeom prst="rect">
              <a:avLst/>
            </a:prstGeom>
          </p:spPr>
        </p:pic>
      </p:grpSp>
      <p:pic>
        <p:nvPicPr>
          <p:cNvPr id="14" name="Picture 12" descr="Download Facebook Icon vector (.EPS + .AI) - Seeklogo.net | Facebook icon  vector, Facebook icons, Logo facebook">
            <a:extLst>
              <a:ext uri="{FF2B5EF4-FFF2-40B4-BE49-F238E27FC236}">
                <a16:creationId xmlns:a16="http://schemas.microsoft.com/office/drawing/2014/main" id="{4DEAC639-5BC8-4F7E-84A7-AF36B240CCC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2918" t="20317" r="23920" b="19439"/>
          <a:stretch/>
        </p:blipFill>
        <p:spPr bwMode="auto">
          <a:xfrm>
            <a:off x="9649938" y="1530727"/>
            <a:ext cx="2095584" cy="2374724"/>
          </a:xfrm>
          <a:prstGeom prst="rect">
            <a:avLst/>
          </a:prstGeom>
          <a:solidFill>
            <a:schemeClr val="bg1"/>
          </a:solidFill>
        </p:spPr>
      </p:pic>
    </p:spTree>
    <p:extLst>
      <p:ext uri="{BB962C8B-B14F-4D97-AF65-F5344CB8AC3E}">
        <p14:creationId xmlns:p14="http://schemas.microsoft.com/office/powerpoint/2010/main" val="1070208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8" name="Picture 10" descr="Twitter Png Icon #25508 - Free Icons Library">
            <a:extLst>
              <a:ext uri="{FF2B5EF4-FFF2-40B4-BE49-F238E27FC236}">
                <a16:creationId xmlns:a16="http://schemas.microsoft.com/office/drawing/2014/main" id="{4493ADC1-96AF-4DD3-8594-BD7C0E295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66" y="2277915"/>
            <a:ext cx="2302170" cy="230217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Twitter</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sp>
        <p:nvSpPr>
          <p:cNvPr id="30" name="TextBox 29">
            <a:extLst>
              <a:ext uri="{FF2B5EF4-FFF2-40B4-BE49-F238E27FC236}">
                <a16:creationId xmlns:a16="http://schemas.microsoft.com/office/drawing/2014/main" id="{416C90E4-F25E-4609-8648-9CFD57F7C352}"/>
              </a:ext>
            </a:extLst>
          </p:cNvPr>
          <p:cNvSpPr txBox="1"/>
          <p:nvPr/>
        </p:nvSpPr>
        <p:spPr>
          <a:xfrm>
            <a:off x="2665905" y="2718313"/>
            <a:ext cx="8508373" cy="993926"/>
          </a:xfrm>
          <a:prstGeom prst="rect">
            <a:avLst/>
          </a:prstGeom>
          <a:noFill/>
        </p:spPr>
        <p:txBody>
          <a:bodyPr wrap="square">
            <a:spAutoFit/>
          </a:bodyPr>
          <a:lstStyle/>
          <a:p>
            <a:pPr>
              <a:lnSpc>
                <a:spcPct val="107000"/>
              </a:lnSpc>
              <a:spcAft>
                <a:spcPts val="800"/>
              </a:spcAft>
            </a:pPr>
            <a:r>
              <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8"/>
              </a:rPr>
              <a:t>https://twitter.com/nearneighbours?ref_src=twsrc%5Egoogle%7Ctwcamp%5Eserp%7Ctwgr%5Eauthor</a:t>
            </a: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1" name="Group 30">
            <a:extLst>
              <a:ext uri="{FF2B5EF4-FFF2-40B4-BE49-F238E27FC236}">
                <a16:creationId xmlns:a16="http://schemas.microsoft.com/office/drawing/2014/main" id="{C7CB857C-14D0-4D17-85DF-6A3A0379AD25}"/>
              </a:ext>
            </a:extLst>
          </p:cNvPr>
          <p:cNvGrpSpPr/>
          <p:nvPr/>
        </p:nvGrpSpPr>
        <p:grpSpPr>
          <a:xfrm>
            <a:off x="10892618" y="5542886"/>
            <a:ext cx="1439917" cy="1235734"/>
            <a:chOff x="218446" y="3409838"/>
            <a:chExt cx="1560626" cy="1427187"/>
          </a:xfrm>
        </p:grpSpPr>
        <p:sp>
          <p:nvSpPr>
            <p:cNvPr id="32" name="Rectangle 31">
              <a:extLst>
                <a:ext uri="{FF2B5EF4-FFF2-40B4-BE49-F238E27FC236}">
                  <a16:creationId xmlns:a16="http://schemas.microsoft.com/office/drawing/2014/main" id="{9BBF1E5B-2FF0-4BEF-9657-2AB94BE490B8}"/>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D626276-E79C-45C6-B30C-4C16F6D96A28}"/>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8" name="Picture 4" descr="Change Folder Picture in Windows 10">
              <a:extLst>
                <a:ext uri="{FF2B5EF4-FFF2-40B4-BE49-F238E27FC236}">
                  <a16:creationId xmlns:a16="http://schemas.microsoft.com/office/drawing/2014/main" id="{D1F9D454-08A5-4C32-B3C0-51486D2676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40" name="Graphic 39" descr="Cursor with solid fill">
              <a:extLst>
                <a:ext uri="{FF2B5EF4-FFF2-40B4-BE49-F238E27FC236}">
                  <a16:creationId xmlns:a16="http://schemas.microsoft.com/office/drawing/2014/main" id="{1C1E645E-FB80-44EA-B8D3-AAB732A378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2757" y="3765074"/>
              <a:ext cx="671307" cy="671307"/>
            </a:xfrm>
            <a:prstGeom prst="rect">
              <a:avLst/>
            </a:prstGeom>
          </p:spPr>
        </p:pic>
      </p:grpSp>
      <p:sp>
        <p:nvSpPr>
          <p:cNvPr id="15" name="Speech Bubble: Rectangle with Corners Rounded 14">
            <a:extLst>
              <a:ext uri="{FF2B5EF4-FFF2-40B4-BE49-F238E27FC236}">
                <a16:creationId xmlns:a16="http://schemas.microsoft.com/office/drawing/2014/main" id="{85A4E873-E2D5-4080-A749-63CC4CA0EB55}"/>
              </a:ext>
            </a:extLst>
          </p:cNvPr>
          <p:cNvSpPr/>
          <p:nvPr/>
        </p:nvSpPr>
        <p:spPr>
          <a:xfrm>
            <a:off x="5127731" y="4436210"/>
            <a:ext cx="5143892" cy="1724543"/>
          </a:xfrm>
          <a:prstGeom prst="wedgeRoundRectCallout">
            <a:avLst>
              <a:gd name="adj1" fmla="val 42163"/>
              <a:gd name="adj2" fmla="val 74463"/>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To ‘tag’ in a tweet, don’t start with just a handle </a:t>
            </a:r>
          </a:p>
          <a:p>
            <a:pPr algn="ctr"/>
            <a:r>
              <a:rPr lang="en-US" sz="1600" dirty="0">
                <a:solidFill>
                  <a:schemeClr val="tx1"/>
                </a:solidFill>
              </a:rPr>
              <a:t>Only people follow both of you will see it. </a:t>
            </a:r>
          </a:p>
          <a:p>
            <a:pPr algn="ctr"/>
            <a:endParaRPr lang="en-US" sz="1600" dirty="0">
              <a:solidFill>
                <a:schemeClr val="tx1"/>
              </a:solidFill>
            </a:endParaRPr>
          </a:p>
          <a:p>
            <a:pPr algn="ctr"/>
            <a:r>
              <a:rPr lang="en-US" sz="1600" dirty="0">
                <a:solidFill>
                  <a:schemeClr val="tx1"/>
                </a:solidFill>
              </a:rPr>
              <a:t>Try starting with a dot, like this: </a:t>
            </a:r>
            <a:r>
              <a:rPr lang="en-US" sz="1600" dirty="0">
                <a:solidFill>
                  <a:schemeClr val="tx1"/>
                </a:solidFill>
                <a:hlinkClick r:id="rId12"/>
              </a:rPr>
              <a:t>.@</a:t>
            </a:r>
            <a:r>
              <a:rPr lang="en-US" sz="1600" dirty="0" err="1">
                <a:solidFill>
                  <a:schemeClr val="tx1"/>
                </a:solidFill>
                <a:hlinkClick r:id="rId12"/>
              </a:rPr>
              <a:t>nearneighbours</a:t>
            </a:r>
            <a:endParaRPr lang="en-US" sz="1600" dirty="0">
              <a:solidFill>
                <a:schemeClr val="tx1"/>
              </a:solidFill>
            </a:endParaRPr>
          </a:p>
          <a:p>
            <a:pPr algn="ctr"/>
            <a:endParaRPr lang="en-US" sz="1600" dirty="0">
              <a:solidFill>
                <a:schemeClr val="tx1"/>
              </a:solidFill>
            </a:endParaRPr>
          </a:p>
          <a:p>
            <a:pPr algn="ctr"/>
            <a:r>
              <a:rPr lang="en-US" sz="1600" dirty="0">
                <a:solidFill>
                  <a:schemeClr val="tx1"/>
                </a:solidFill>
              </a:rPr>
              <a:t>All followers of both accounts see the tweet.</a:t>
            </a:r>
            <a:endParaRPr lang="en-GB" sz="1600" dirty="0">
              <a:solidFill>
                <a:schemeClr val="tx1"/>
              </a:solidFill>
            </a:endParaRPr>
          </a:p>
        </p:txBody>
      </p:sp>
    </p:spTree>
    <p:extLst>
      <p:ext uri="{BB962C8B-B14F-4D97-AF65-F5344CB8AC3E}">
        <p14:creationId xmlns:p14="http://schemas.microsoft.com/office/powerpoint/2010/main" val="216044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83350"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8F9F9B5-934D-4FD3-9198-E0773C987EC3}"/>
              </a:ext>
            </a:extLst>
          </p:cNvPr>
          <p:cNvSpPr txBox="1"/>
          <p:nvPr/>
        </p:nvSpPr>
        <p:spPr>
          <a:xfrm>
            <a:off x="3896139" y="282894"/>
            <a:ext cx="5127242" cy="461665"/>
          </a:xfrm>
          <a:prstGeom prst="rect">
            <a:avLst/>
          </a:prstGeom>
          <a:noFill/>
        </p:spPr>
        <p:txBody>
          <a:bodyPr wrap="square" rtlCol="0">
            <a:spAutoFit/>
          </a:bodyPr>
          <a:lstStyle/>
          <a:p>
            <a:pPr algn="ctr"/>
            <a:r>
              <a:rPr lang="en-US" sz="2400" b="1" dirty="0"/>
              <a:t>Course Objectives</a:t>
            </a:r>
            <a:endParaRPr lang="en-GB" sz="2400" b="1" dirty="0"/>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2296" y="321772"/>
            <a:ext cx="354990" cy="354990"/>
          </a:xfrm>
          <a:prstGeom prst="rect">
            <a:avLst/>
          </a:prstGeom>
        </p:spPr>
      </p:pic>
      <p:graphicFrame>
        <p:nvGraphicFramePr>
          <p:cNvPr id="5" name="Diagram 4">
            <a:extLst>
              <a:ext uri="{FF2B5EF4-FFF2-40B4-BE49-F238E27FC236}">
                <a16:creationId xmlns:a16="http://schemas.microsoft.com/office/drawing/2014/main" id="{149A2352-3041-47D7-AB5C-34C4DE9D5296}"/>
              </a:ext>
            </a:extLst>
          </p:cNvPr>
          <p:cNvGraphicFramePr/>
          <p:nvPr>
            <p:extLst>
              <p:ext uri="{D42A27DB-BD31-4B8C-83A1-F6EECF244321}">
                <p14:modId xmlns:p14="http://schemas.microsoft.com/office/powerpoint/2010/main" val="2206956579"/>
              </p:ext>
            </p:extLst>
          </p:nvPr>
        </p:nvGraphicFramePr>
        <p:xfrm>
          <a:off x="389860" y="1878259"/>
          <a:ext cx="11686869" cy="45339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E3A4BA53-B8A4-478C-B365-025C91D8A852}"/>
              </a:ext>
            </a:extLst>
          </p:cNvPr>
          <p:cNvSpPr txBox="1"/>
          <p:nvPr/>
        </p:nvSpPr>
        <p:spPr>
          <a:xfrm>
            <a:off x="1271705" y="1672752"/>
            <a:ext cx="651510" cy="646331"/>
          </a:xfrm>
          <a:prstGeom prst="rect">
            <a:avLst/>
          </a:prstGeom>
          <a:noFill/>
        </p:spPr>
        <p:txBody>
          <a:bodyPr wrap="square" rtlCol="0">
            <a:spAutoFit/>
          </a:bodyPr>
          <a:lstStyle/>
          <a:p>
            <a:r>
              <a:rPr lang="en-GB" sz="3600" b="1" dirty="0">
                <a:solidFill>
                  <a:schemeClr val="bg1"/>
                </a:solidFill>
              </a:rPr>
              <a:t>1</a:t>
            </a:r>
          </a:p>
        </p:txBody>
      </p:sp>
      <p:sp>
        <p:nvSpPr>
          <p:cNvPr id="20" name="TextBox 19">
            <a:extLst>
              <a:ext uri="{FF2B5EF4-FFF2-40B4-BE49-F238E27FC236}">
                <a16:creationId xmlns:a16="http://schemas.microsoft.com/office/drawing/2014/main" id="{FED31EA2-808B-42A6-B7D7-C667BC3A7C77}"/>
              </a:ext>
            </a:extLst>
          </p:cNvPr>
          <p:cNvSpPr txBox="1"/>
          <p:nvPr/>
        </p:nvSpPr>
        <p:spPr>
          <a:xfrm>
            <a:off x="4384475" y="1672751"/>
            <a:ext cx="651510" cy="646331"/>
          </a:xfrm>
          <a:prstGeom prst="rect">
            <a:avLst/>
          </a:prstGeom>
          <a:noFill/>
        </p:spPr>
        <p:txBody>
          <a:bodyPr wrap="square" rtlCol="0">
            <a:spAutoFit/>
          </a:bodyPr>
          <a:lstStyle/>
          <a:p>
            <a:r>
              <a:rPr lang="en-GB" sz="3600" b="1" dirty="0">
                <a:solidFill>
                  <a:schemeClr val="bg1"/>
                </a:solidFill>
              </a:rPr>
              <a:t>2</a:t>
            </a:r>
          </a:p>
        </p:txBody>
      </p:sp>
      <p:sp>
        <p:nvSpPr>
          <p:cNvPr id="21" name="TextBox 20">
            <a:extLst>
              <a:ext uri="{FF2B5EF4-FFF2-40B4-BE49-F238E27FC236}">
                <a16:creationId xmlns:a16="http://schemas.microsoft.com/office/drawing/2014/main" id="{846A5F26-CD2F-40D0-AE5F-BFFE1A82CC11}"/>
              </a:ext>
            </a:extLst>
          </p:cNvPr>
          <p:cNvSpPr txBox="1"/>
          <p:nvPr/>
        </p:nvSpPr>
        <p:spPr>
          <a:xfrm>
            <a:off x="7497245" y="1672750"/>
            <a:ext cx="651510" cy="646331"/>
          </a:xfrm>
          <a:prstGeom prst="rect">
            <a:avLst/>
          </a:prstGeom>
          <a:noFill/>
        </p:spPr>
        <p:txBody>
          <a:bodyPr wrap="square" rtlCol="0">
            <a:spAutoFit/>
          </a:bodyPr>
          <a:lstStyle/>
          <a:p>
            <a:r>
              <a:rPr lang="en-GB" sz="3600" b="1" dirty="0">
                <a:solidFill>
                  <a:schemeClr val="bg1"/>
                </a:solidFill>
              </a:rPr>
              <a:t>3</a:t>
            </a:r>
          </a:p>
        </p:txBody>
      </p:sp>
      <p:sp>
        <p:nvSpPr>
          <p:cNvPr id="22" name="TextBox 21">
            <a:extLst>
              <a:ext uri="{FF2B5EF4-FFF2-40B4-BE49-F238E27FC236}">
                <a16:creationId xmlns:a16="http://schemas.microsoft.com/office/drawing/2014/main" id="{44B0BDD7-88D7-4424-B843-C472AA450F09}"/>
              </a:ext>
            </a:extLst>
          </p:cNvPr>
          <p:cNvSpPr txBox="1"/>
          <p:nvPr/>
        </p:nvSpPr>
        <p:spPr>
          <a:xfrm>
            <a:off x="10863333" y="1672749"/>
            <a:ext cx="651510" cy="646331"/>
          </a:xfrm>
          <a:prstGeom prst="rect">
            <a:avLst/>
          </a:prstGeom>
          <a:noFill/>
        </p:spPr>
        <p:txBody>
          <a:bodyPr wrap="square" rtlCol="0">
            <a:spAutoFit/>
          </a:bodyPr>
          <a:lstStyle/>
          <a:p>
            <a:r>
              <a:rPr lang="en-GB" sz="3600" b="1" dirty="0">
                <a:solidFill>
                  <a:schemeClr val="bg1"/>
                </a:solidFill>
              </a:rPr>
              <a:t>4</a:t>
            </a:r>
          </a:p>
        </p:txBody>
      </p:sp>
    </p:spTree>
    <p:extLst>
      <p:ext uri="{BB962C8B-B14F-4D97-AF65-F5344CB8AC3E}">
        <p14:creationId xmlns:p14="http://schemas.microsoft.com/office/powerpoint/2010/main" val="143036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8" name="Picture 10" descr="Twitter Png Icon #25508 - Free Icons Library">
            <a:extLst>
              <a:ext uri="{FF2B5EF4-FFF2-40B4-BE49-F238E27FC236}">
                <a16:creationId xmlns:a16="http://schemas.microsoft.com/office/drawing/2014/main" id="{4493ADC1-96AF-4DD3-8594-BD7C0E295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04" y="1291717"/>
            <a:ext cx="2302170" cy="230217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Twitter</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sp>
        <p:nvSpPr>
          <p:cNvPr id="30" name="TextBox 29">
            <a:extLst>
              <a:ext uri="{FF2B5EF4-FFF2-40B4-BE49-F238E27FC236}">
                <a16:creationId xmlns:a16="http://schemas.microsoft.com/office/drawing/2014/main" id="{416C90E4-F25E-4609-8648-9CFD57F7C352}"/>
              </a:ext>
            </a:extLst>
          </p:cNvPr>
          <p:cNvSpPr txBox="1"/>
          <p:nvPr/>
        </p:nvSpPr>
        <p:spPr>
          <a:xfrm>
            <a:off x="2053645" y="1380458"/>
            <a:ext cx="10138355" cy="4726166"/>
          </a:xfrm>
          <a:prstGeom prst="rect">
            <a:avLst/>
          </a:prstGeom>
          <a:noFill/>
        </p:spPr>
        <p:txBody>
          <a:bodyPr wrap="square">
            <a:spAutoFit/>
          </a:bodyPr>
          <a:lstStyle/>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Who</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12.6 million UK users: politicians, faith leaders, academics, businesses, local activists</a:t>
            </a:r>
          </a:p>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What:</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slightly more serious hub for interactions and conversations</a:t>
            </a:r>
          </a:p>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Where</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national and international</a:t>
            </a:r>
          </a:p>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When</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tweet multiple times a day</a:t>
            </a:r>
          </a:p>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How</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follow others, use ‘hook’ or picture, max 280 characters, #hashtag, like, retweet, reply</a:t>
            </a:r>
          </a:p>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Why</a:t>
            </a:r>
            <a:r>
              <a:rPr lang="en-GB" sz="2000" b="1" dirty="0">
                <a:solidFill>
                  <a:schemeClr val="bg1"/>
                </a:solidFill>
                <a:highlight>
                  <a:srgbClr val="C55599"/>
                </a:highlight>
                <a:latin typeface="Calibri" panose="020F0502020204030204" pitchFamily="34" charset="0"/>
                <a:ea typeface="Calibri" panose="020F0502020204030204" pitchFamily="34" charset="0"/>
                <a:cs typeface="Times New Roman" panose="02020603050405020304" pitchFamily="18" charset="0"/>
              </a:rPr>
              <a:t> Choose Twitter:</a:t>
            </a:r>
          </a:p>
          <a:p>
            <a:pPr>
              <a:lnSpc>
                <a:spcPct val="107000"/>
              </a:lnSpc>
              <a:spcAft>
                <a:spcPts val="800"/>
              </a:spcAft>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Share your views or ideas: twitter responds to clear opinions (be careful if it’s a work account!)</a:t>
            </a:r>
          </a:p>
          <a:p>
            <a:pPr>
              <a:lnSpc>
                <a:spcPct val="107000"/>
              </a:lnSpc>
              <a:spcAft>
                <a:spcPts val="800"/>
              </a:spcAft>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Generally text based – limited use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of images</a:t>
            </a:r>
          </a:p>
          <a:p>
            <a:pPr>
              <a:lnSpc>
                <a:spcPct val="107000"/>
              </a:lnSpc>
              <a:spcAft>
                <a:spcPts val="800"/>
              </a:spcAf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Great for customer service or interacting with audiences</a:t>
            </a:r>
          </a:p>
          <a:p>
            <a:pPr>
              <a:lnSpc>
                <a:spcPct val="107000"/>
              </a:lnSpc>
              <a:spcAft>
                <a:spcPts val="800"/>
              </a:spcAft>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Use hashtags to discover opinions and views of others</a:t>
            </a:r>
          </a:p>
          <a:p>
            <a:pPr>
              <a:lnSpc>
                <a:spcPct val="107000"/>
              </a:lnSpc>
              <a:spcAft>
                <a:spcPts val="800"/>
              </a:spcAft>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Follow influential members of your community to hear their thoughts</a:t>
            </a:r>
          </a:p>
        </p:txBody>
      </p:sp>
      <p:grpSp>
        <p:nvGrpSpPr>
          <p:cNvPr id="31" name="Group 30">
            <a:extLst>
              <a:ext uri="{FF2B5EF4-FFF2-40B4-BE49-F238E27FC236}">
                <a16:creationId xmlns:a16="http://schemas.microsoft.com/office/drawing/2014/main" id="{C7CB857C-14D0-4D17-85DF-6A3A0379AD25}"/>
              </a:ext>
            </a:extLst>
          </p:cNvPr>
          <p:cNvGrpSpPr/>
          <p:nvPr/>
        </p:nvGrpSpPr>
        <p:grpSpPr>
          <a:xfrm>
            <a:off x="10892618" y="5542886"/>
            <a:ext cx="1439917" cy="1235734"/>
            <a:chOff x="218446" y="3409838"/>
            <a:chExt cx="1560626" cy="1427187"/>
          </a:xfrm>
        </p:grpSpPr>
        <p:sp>
          <p:nvSpPr>
            <p:cNvPr id="32" name="Rectangle 31">
              <a:extLst>
                <a:ext uri="{FF2B5EF4-FFF2-40B4-BE49-F238E27FC236}">
                  <a16:creationId xmlns:a16="http://schemas.microsoft.com/office/drawing/2014/main" id="{9BBF1E5B-2FF0-4BEF-9657-2AB94BE490B8}"/>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D626276-E79C-45C6-B30C-4C16F6D96A28}"/>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8" name="Picture 4" descr="Change Folder Picture in Windows 10">
              <a:extLst>
                <a:ext uri="{FF2B5EF4-FFF2-40B4-BE49-F238E27FC236}">
                  <a16:creationId xmlns:a16="http://schemas.microsoft.com/office/drawing/2014/main" id="{D1F9D454-08A5-4C32-B3C0-51486D2676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40" name="Graphic 39" descr="Cursor with solid fill">
              <a:extLst>
                <a:ext uri="{FF2B5EF4-FFF2-40B4-BE49-F238E27FC236}">
                  <a16:creationId xmlns:a16="http://schemas.microsoft.com/office/drawing/2014/main" id="{1C1E645E-FB80-44EA-B8D3-AAB732A378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2757" y="3765074"/>
              <a:ext cx="671307" cy="671307"/>
            </a:xfrm>
            <a:prstGeom prst="rect">
              <a:avLst/>
            </a:prstGeom>
          </p:spPr>
        </p:pic>
      </p:grpSp>
    </p:spTree>
    <p:extLst>
      <p:ext uri="{BB962C8B-B14F-4D97-AF65-F5344CB8AC3E}">
        <p14:creationId xmlns:p14="http://schemas.microsoft.com/office/powerpoint/2010/main" val="1980616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Twitter</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30" name="TextBox 29">
            <a:extLst>
              <a:ext uri="{FF2B5EF4-FFF2-40B4-BE49-F238E27FC236}">
                <a16:creationId xmlns:a16="http://schemas.microsoft.com/office/drawing/2014/main" id="{416C90E4-F25E-4609-8648-9CFD57F7C352}"/>
              </a:ext>
            </a:extLst>
          </p:cNvPr>
          <p:cNvSpPr txBox="1"/>
          <p:nvPr/>
        </p:nvSpPr>
        <p:spPr>
          <a:xfrm>
            <a:off x="443621" y="1233916"/>
            <a:ext cx="9670616" cy="5148141"/>
          </a:xfrm>
          <a:prstGeom prst="rect">
            <a:avLst/>
          </a:prstGeom>
          <a:noFill/>
        </p:spPr>
        <p:txBody>
          <a:bodyPr wrap="square">
            <a:spAutoFit/>
          </a:bodyPr>
          <a:lstStyle/>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Tweet</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 Twitter post, no more than 280 characters allowed. </a:t>
            </a:r>
          </a:p>
          <a:p>
            <a:pPr>
              <a:lnSpc>
                <a:spcPct val="107000"/>
              </a:lnSpc>
              <a:spcAft>
                <a:spcPts val="800"/>
              </a:spcAft>
            </a:pP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Handle</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The name by which you are known on Social Media, including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the 		start. Use handles to</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tag people or	groups in to your social media posts. </a:t>
            </a:r>
          </a:p>
          <a:p>
            <a:pPr>
              <a:lnSpc>
                <a:spcPct val="107000"/>
              </a:lnSpc>
              <a:spcAft>
                <a:spcPts val="800"/>
              </a:spcAft>
            </a:pP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Retweet</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Similar to Facebook “share”, allows you to tweet somebody else’s tweet to 		your followers. Be careful not to retweet things you don’t agree with. 			Sometimes shortened to ‘RT’. </a:t>
            </a:r>
          </a:p>
          <a:p>
            <a:pPr>
              <a:lnSpc>
                <a:spcPct val="107000"/>
              </a:lnSpc>
              <a:spcAft>
                <a:spcPts val="800"/>
              </a:spcAft>
            </a:pP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Hashtag</a:t>
            </a:r>
            <a:r>
              <a:rPr lang="en-GB" sz="2000" dirty="0">
                <a:solidFill>
                  <a:schemeClr val="bg1"/>
                </a:solidFill>
                <a:effectLst/>
                <a:highlight>
                  <a:srgbClr val="C55599"/>
                </a:highlight>
                <a:latin typeface="Calibri" panose="020F0502020204030204" pitchFamily="34" charset="0"/>
                <a:ea typeface="Calibri" panose="020F0502020204030204" pitchFamily="34" charset="0"/>
                <a:cs typeface="Times New Roman" panose="02020603050405020304" pitchFamily="18" charset="0"/>
              </a:rPr>
              <a:t>:</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Tool that allows you to tap in to a </a:t>
            </a:r>
            <a:b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conversation that is happening.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U</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 </a:t>
            </a:r>
          </a:p>
          <a:p>
            <a:pPr>
              <a:lnSpc>
                <a:spcPct val="107000"/>
              </a:lnSpc>
              <a:spcAft>
                <a:spcPts val="800"/>
              </a:spcAf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a:t>
            </a:r>
            <a:r>
              <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the start of a word or phrase.</a:t>
            </a:r>
          </a:p>
          <a:p>
            <a:pPr>
              <a:lnSpc>
                <a:spcPct val="107000"/>
              </a:lnSpc>
              <a:spcAft>
                <a:spcPts val="800"/>
              </a:spcAft>
            </a:pP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Speech Bubble: Rectangle with Corners Rounded 25">
            <a:extLst>
              <a:ext uri="{FF2B5EF4-FFF2-40B4-BE49-F238E27FC236}">
                <a16:creationId xmlns:a16="http://schemas.microsoft.com/office/drawing/2014/main" id="{08589A54-6E57-45D0-B90F-5B39672E63B9}"/>
              </a:ext>
            </a:extLst>
          </p:cNvPr>
          <p:cNvSpPr/>
          <p:nvPr/>
        </p:nvSpPr>
        <p:spPr>
          <a:xfrm>
            <a:off x="6348065" y="4333373"/>
            <a:ext cx="3857684" cy="1697871"/>
          </a:xfrm>
          <a:prstGeom prst="wedgeRoundRectCallout">
            <a:avLst>
              <a:gd name="adj1" fmla="val 42163"/>
              <a:gd name="adj2" fmla="val 74463"/>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Near Neighbours wants people to talk about Inter Faith, so we asked people to tweet using </a:t>
            </a: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#lnterFaithMeans</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It is then possible to search </a:t>
            </a: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#lnterFaithMeans </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see what people are tweeting. </a:t>
            </a:r>
          </a:p>
        </p:txBody>
      </p:sp>
      <p:grpSp>
        <p:nvGrpSpPr>
          <p:cNvPr id="31" name="Group 30">
            <a:extLst>
              <a:ext uri="{FF2B5EF4-FFF2-40B4-BE49-F238E27FC236}">
                <a16:creationId xmlns:a16="http://schemas.microsoft.com/office/drawing/2014/main" id="{66976EFA-63AE-4BDE-9C78-0264DDD6AEC5}"/>
              </a:ext>
            </a:extLst>
          </p:cNvPr>
          <p:cNvGrpSpPr/>
          <p:nvPr/>
        </p:nvGrpSpPr>
        <p:grpSpPr>
          <a:xfrm>
            <a:off x="10892618" y="5542886"/>
            <a:ext cx="1439917" cy="1235734"/>
            <a:chOff x="218446" y="3409838"/>
            <a:chExt cx="1560626" cy="1427187"/>
          </a:xfrm>
        </p:grpSpPr>
        <p:sp>
          <p:nvSpPr>
            <p:cNvPr id="32" name="Rectangle 31">
              <a:extLst>
                <a:ext uri="{FF2B5EF4-FFF2-40B4-BE49-F238E27FC236}">
                  <a16:creationId xmlns:a16="http://schemas.microsoft.com/office/drawing/2014/main" id="{98353710-6137-4305-8852-17D887E54D8C}"/>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3C1ACF1-777D-4C95-AD50-D86417613513}"/>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8" name="Picture 4" descr="Change Folder Picture in Windows 10">
              <a:extLst>
                <a:ext uri="{FF2B5EF4-FFF2-40B4-BE49-F238E27FC236}">
                  <a16:creationId xmlns:a16="http://schemas.microsoft.com/office/drawing/2014/main" id="{26B5D31C-47BB-49AB-A1CB-0D1CB59B83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40" name="Graphic 39" descr="Cursor with solid fill">
              <a:extLst>
                <a:ext uri="{FF2B5EF4-FFF2-40B4-BE49-F238E27FC236}">
                  <a16:creationId xmlns:a16="http://schemas.microsoft.com/office/drawing/2014/main" id="{D3A9E5EC-13E1-4936-B4D5-E391A49A49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2757" y="3765074"/>
              <a:ext cx="671307" cy="671307"/>
            </a:xfrm>
            <a:prstGeom prst="rect">
              <a:avLst/>
            </a:prstGeom>
          </p:spPr>
        </p:pic>
      </p:grpSp>
      <p:pic>
        <p:nvPicPr>
          <p:cNvPr id="15" name="Picture 10" descr="Twitter Png Icon #25508 - Free Icons Library">
            <a:extLst>
              <a:ext uri="{FF2B5EF4-FFF2-40B4-BE49-F238E27FC236}">
                <a16:creationId xmlns:a16="http://schemas.microsoft.com/office/drawing/2014/main" id="{8B3872C6-B0EA-4CE2-85CF-C811E4250A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35586" y="892155"/>
            <a:ext cx="2302170" cy="230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68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7" name="Picture 8" descr="Free Icon Download | Instagram">
            <a:extLst>
              <a:ext uri="{FF2B5EF4-FFF2-40B4-BE49-F238E27FC236}">
                <a16:creationId xmlns:a16="http://schemas.microsoft.com/office/drawing/2014/main" id="{2E14A64D-5751-4C19-8080-E0AE3FDB2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503" y="2634110"/>
            <a:ext cx="2062478" cy="206247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Instagram</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sp>
        <p:nvSpPr>
          <p:cNvPr id="30" name="TextBox 29">
            <a:extLst>
              <a:ext uri="{FF2B5EF4-FFF2-40B4-BE49-F238E27FC236}">
                <a16:creationId xmlns:a16="http://schemas.microsoft.com/office/drawing/2014/main" id="{D7E61BD1-8F05-400F-8977-BCD2394976A5}"/>
              </a:ext>
            </a:extLst>
          </p:cNvPr>
          <p:cNvSpPr txBox="1"/>
          <p:nvPr/>
        </p:nvSpPr>
        <p:spPr>
          <a:xfrm>
            <a:off x="2604981" y="3327048"/>
            <a:ext cx="9258002" cy="523220"/>
          </a:xfrm>
          <a:prstGeom prst="rect">
            <a:avLst/>
          </a:prstGeom>
          <a:noFill/>
        </p:spPr>
        <p:txBody>
          <a:bodyPr wrap="square">
            <a:spAutoFit/>
          </a:bodyPr>
          <a:lstStyle/>
          <a:p>
            <a:r>
              <a:rPr lang="en-US" sz="2800" dirty="0">
                <a:solidFill>
                  <a:schemeClr val="bg1"/>
                </a:solidFill>
                <a:hlinkClick r:id="rId8"/>
              </a:rPr>
              <a:t>https://www.instagram.com/nearneighbours/?hl=en</a:t>
            </a:r>
            <a:endParaRPr lang="en-US" sz="2800" dirty="0">
              <a:solidFill>
                <a:schemeClr val="bg1"/>
              </a:solidFill>
            </a:endParaRPr>
          </a:p>
        </p:txBody>
      </p:sp>
      <p:grpSp>
        <p:nvGrpSpPr>
          <p:cNvPr id="26" name="Group 25">
            <a:extLst>
              <a:ext uri="{FF2B5EF4-FFF2-40B4-BE49-F238E27FC236}">
                <a16:creationId xmlns:a16="http://schemas.microsoft.com/office/drawing/2014/main" id="{7577E3A0-DF06-4D3F-8674-82F4ACC5AD5B}"/>
              </a:ext>
            </a:extLst>
          </p:cNvPr>
          <p:cNvGrpSpPr/>
          <p:nvPr/>
        </p:nvGrpSpPr>
        <p:grpSpPr>
          <a:xfrm>
            <a:off x="10892618" y="5542886"/>
            <a:ext cx="1439917" cy="1235734"/>
            <a:chOff x="218446" y="3409838"/>
            <a:chExt cx="1560626" cy="1427187"/>
          </a:xfrm>
        </p:grpSpPr>
        <p:sp>
          <p:nvSpPr>
            <p:cNvPr id="31" name="Rectangle 30">
              <a:extLst>
                <a:ext uri="{FF2B5EF4-FFF2-40B4-BE49-F238E27FC236}">
                  <a16:creationId xmlns:a16="http://schemas.microsoft.com/office/drawing/2014/main" id="{5BC77B9F-570A-4C40-B86F-2F9B6D2D0BB1}"/>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D289C81-AB6C-43FA-A420-BF45A5304E84}"/>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7" name="Picture 4" descr="Change Folder Picture in Windows 10">
              <a:extLst>
                <a:ext uri="{FF2B5EF4-FFF2-40B4-BE49-F238E27FC236}">
                  <a16:creationId xmlns:a16="http://schemas.microsoft.com/office/drawing/2014/main" id="{2109D95D-43FE-4B17-823B-B1B8780124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ACDDBA20-D99D-405C-B275-F384D27A2E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2757" y="3765074"/>
              <a:ext cx="671307" cy="671307"/>
            </a:xfrm>
            <a:prstGeom prst="rect">
              <a:avLst/>
            </a:prstGeom>
          </p:spPr>
        </p:pic>
      </p:grpSp>
    </p:spTree>
    <p:extLst>
      <p:ext uri="{BB962C8B-B14F-4D97-AF65-F5344CB8AC3E}">
        <p14:creationId xmlns:p14="http://schemas.microsoft.com/office/powerpoint/2010/main" val="3497149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7" name="Picture 8" descr="Free Icon Download | Instagram">
            <a:extLst>
              <a:ext uri="{FF2B5EF4-FFF2-40B4-BE49-F238E27FC236}">
                <a16:creationId xmlns:a16="http://schemas.microsoft.com/office/drawing/2014/main" id="{2E14A64D-5751-4C19-8080-E0AE3FDB2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2" y="2557419"/>
            <a:ext cx="2062478" cy="206247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Instagram</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sp>
        <p:nvSpPr>
          <p:cNvPr id="30" name="TextBox 29">
            <a:extLst>
              <a:ext uri="{FF2B5EF4-FFF2-40B4-BE49-F238E27FC236}">
                <a16:creationId xmlns:a16="http://schemas.microsoft.com/office/drawing/2014/main" id="{D7E61BD1-8F05-400F-8977-BCD2394976A5}"/>
              </a:ext>
            </a:extLst>
          </p:cNvPr>
          <p:cNvSpPr txBox="1"/>
          <p:nvPr/>
        </p:nvSpPr>
        <p:spPr>
          <a:xfrm>
            <a:off x="2500050" y="2574962"/>
            <a:ext cx="9258002" cy="2585323"/>
          </a:xfrm>
          <a:prstGeom prst="rect">
            <a:avLst/>
          </a:prstGeom>
          <a:noFill/>
        </p:spPr>
        <p:txBody>
          <a:bodyPr wrap="square">
            <a:spAutoFit/>
          </a:bodyPr>
          <a:lstStyle/>
          <a:p>
            <a:r>
              <a:rPr lang="en-US" sz="2000" b="1" dirty="0">
                <a:solidFill>
                  <a:schemeClr val="bg1"/>
                </a:solidFill>
                <a:highlight>
                  <a:srgbClr val="800080"/>
                </a:highlight>
              </a:rPr>
              <a:t>Who</a:t>
            </a:r>
            <a:r>
              <a:rPr lang="en-US" sz="2000" dirty="0">
                <a:solidFill>
                  <a:schemeClr val="bg1"/>
                </a:solidFill>
                <a:highlight>
                  <a:srgbClr val="800080"/>
                </a:highlight>
              </a:rPr>
              <a:t>: </a:t>
            </a:r>
            <a:r>
              <a:rPr lang="en-US" sz="2000" dirty="0">
                <a:solidFill>
                  <a:schemeClr val="bg1"/>
                </a:solidFill>
              </a:rPr>
              <a:t>	16.7 million monthly active users in UK, largely young people</a:t>
            </a:r>
          </a:p>
          <a:p>
            <a:endParaRPr lang="en-US" sz="1100" dirty="0">
              <a:solidFill>
                <a:schemeClr val="bg1"/>
              </a:solidFill>
            </a:endParaRPr>
          </a:p>
          <a:p>
            <a:r>
              <a:rPr lang="en-US" sz="2000" b="1" dirty="0">
                <a:solidFill>
                  <a:schemeClr val="bg1"/>
                </a:solidFill>
                <a:highlight>
                  <a:srgbClr val="800080"/>
                </a:highlight>
              </a:rPr>
              <a:t>What</a:t>
            </a:r>
            <a:r>
              <a:rPr lang="en-US" sz="2000" dirty="0">
                <a:solidFill>
                  <a:schemeClr val="bg1"/>
                </a:solidFill>
                <a:highlight>
                  <a:srgbClr val="800080"/>
                </a:highlight>
              </a:rPr>
              <a:t>: </a:t>
            </a:r>
            <a:r>
              <a:rPr lang="en-US" sz="2000" dirty="0">
                <a:solidFill>
                  <a:schemeClr val="bg1"/>
                </a:solidFill>
              </a:rPr>
              <a:t>	format entirely based around </a:t>
            </a:r>
            <a:r>
              <a:rPr lang="en-US" sz="2000" dirty="0" err="1">
                <a:solidFill>
                  <a:schemeClr val="bg1"/>
                </a:solidFill>
              </a:rPr>
              <a:t>colourful</a:t>
            </a:r>
            <a:r>
              <a:rPr lang="en-US" sz="2000" dirty="0">
                <a:solidFill>
                  <a:schemeClr val="bg1"/>
                </a:solidFill>
              </a:rPr>
              <a:t> images, option to include text</a:t>
            </a:r>
          </a:p>
          <a:p>
            <a:endParaRPr lang="en-US" sz="1100" dirty="0">
              <a:solidFill>
                <a:schemeClr val="bg1"/>
              </a:solidFill>
            </a:endParaRPr>
          </a:p>
          <a:p>
            <a:r>
              <a:rPr lang="en-US" sz="2000" b="1" dirty="0">
                <a:solidFill>
                  <a:schemeClr val="bg1"/>
                </a:solidFill>
                <a:highlight>
                  <a:srgbClr val="800080"/>
                </a:highlight>
              </a:rPr>
              <a:t>When</a:t>
            </a:r>
            <a:r>
              <a:rPr lang="en-US" sz="2000" dirty="0">
                <a:solidFill>
                  <a:schemeClr val="bg1"/>
                </a:solidFill>
                <a:highlight>
                  <a:srgbClr val="800080"/>
                </a:highlight>
              </a:rPr>
              <a:t>:</a:t>
            </a:r>
            <a:r>
              <a:rPr lang="en-US" sz="2000" dirty="0">
                <a:solidFill>
                  <a:schemeClr val="bg1"/>
                </a:solidFill>
              </a:rPr>
              <a:t>	regular, consistent posting is more important than how often</a:t>
            </a:r>
          </a:p>
          <a:p>
            <a:endParaRPr lang="en-US" sz="1100" dirty="0">
              <a:solidFill>
                <a:schemeClr val="bg1"/>
              </a:solidFill>
            </a:endParaRPr>
          </a:p>
          <a:p>
            <a:r>
              <a:rPr lang="en-US" sz="2000" b="1" dirty="0">
                <a:solidFill>
                  <a:schemeClr val="bg1"/>
                </a:solidFill>
                <a:highlight>
                  <a:srgbClr val="800080"/>
                </a:highlight>
              </a:rPr>
              <a:t>Where</a:t>
            </a:r>
            <a:r>
              <a:rPr lang="en-US" sz="2000" dirty="0">
                <a:solidFill>
                  <a:schemeClr val="bg1"/>
                </a:solidFill>
                <a:highlight>
                  <a:srgbClr val="800080"/>
                </a:highlight>
              </a:rPr>
              <a:t>:</a:t>
            </a:r>
            <a:r>
              <a:rPr lang="en-US" sz="2000" dirty="0">
                <a:solidFill>
                  <a:schemeClr val="bg1"/>
                </a:solidFill>
              </a:rPr>
              <a:t>	700 million global monthly users</a:t>
            </a:r>
          </a:p>
          <a:p>
            <a:endParaRPr lang="en-US" sz="1100" dirty="0">
              <a:solidFill>
                <a:schemeClr val="bg1"/>
              </a:solidFill>
            </a:endParaRPr>
          </a:p>
          <a:p>
            <a:r>
              <a:rPr lang="en-US" sz="2000" b="1" dirty="0">
                <a:solidFill>
                  <a:schemeClr val="bg1"/>
                </a:solidFill>
                <a:highlight>
                  <a:srgbClr val="800080"/>
                </a:highlight>
              </a:rPr>
              <a:t>How</a:t>
            </a:r>
            <a:r>
              <a:rPr lang="en-US" sz="2000" dirty="0">
                <a:solidFill>
                  <a:schemeClr val="bg1"/>
                </a:solidFill>
                <a:highlight>
                  <a:srgbClr val="800080"/>
                </a:highlight>
              </a:rPr>
              <a:t>:</a:t>
            </a:r>
            <a:r>
              <a:rPr lang="en-US" sz="2000" dirty="0">
                <a:solidFill>
                  <a:schemeClr val="bg1"/>
                </a:solidFill>
              </a:rPr>
              <a:t>	stay active, share events in real time, follow others &amp; like posts, use home tab</a:t>
            </a:r>
          </a:p>
          <a:p>
            <a:endParaRPr lang="en-US" dirty="0">
              <a:solidFill>
                <a:schemeClr val="bg1"/>
              </a:solidFill>
            </a:endParaRPr>
          </a:p>
        </p:txBody>
      </p:sp>
      <p:grpSp>
        <p:nvGrpSpPr>
          <p:cNvPr id="26" name="Group 25">
            <a:extLst>
              <a:ext uri="{FF2B5EF4-FFF2-40B4-BE49-F238E27FC236}">
                <a16:creationId xmlns:a16="http://schemas.microsoft.com/office/drawing/2014/main" id="{7577E3A0-DF06-4D3F-8674-82F4ACC5AD5B}"/>
              </a:ext>
            </a:extLst>
          </p:cNvPr>
          <p:cNvGrpSpPr/>
          <p:nvPr/>
        </p:nvGrpSpPr>
        <p:grpSpPr>
          <a:xfrm>
            <a:off x="10892618" y="5542886"/>
            <a:ext cx="1439917" cy="1235734"/>
            <a:chOff x="218446" y="3409838"/>
            <a:chExt cx="1560626" cy="1427187"/>
          </a:xfrm>
        </p:grpSpPr>
        <p:sp>
          <p:nvSpPr>
            <p:cNvPr id="31" name="Rectangle 30">
              <a:extLst>
                <a:ext uri="{FF2B5EF4-FFF2-40B4-BE49-F238E27FC236}">
                  <a16:creationId xmlns:a16="http://schemas.microsoft.com/office/drawing/2014/main" id="{5BC77B9F-570A-4C40-B86F-2F9B6D2D0BB1}"/>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D289C81-AB6C-43FA-A420-BF45A5304E84}"/>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7" name="Picture 4" descr="Change Folder Picture in Windows 10">
              <a:extLst>
                <a:ext uri="{FF2B5EF4-FFF2-40B4-BE49-F238E27FC236}">
                  <a16:creationId xmlns:a16="http://schemas.microsoft.com/office/drawing/2014/main" id="{2109D95D-43FE-4B17-823B-B1B8780124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ACDDBA20-D99D-405C-B275-F384D27A2E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2757" y="3765074"/>
              <a:ext cx="671307" cy="671307"/>
            </a:xfrm>
            <a:prstGeom prst="rect">
              <a:avLst/>
            </a:prstGeom>
          </p:spPr>
        </p:pic>
      </p:grpSp>
    </p:spTree>
    <p:extLst>
      <p:ext uri="{BB962C8B-B14F-4D97-AF65-F5344CB8AC3E}">
        <p14:creationId xmlns:p14="http://schemas.microsoft.com/office/powerpoint/2010/main" val="1402733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7" name="Picture 8" descr="Free Icon Download | Instagram">
            <a:extLst>
              <a:ext uri="{FF2B5EF4-FFF2-40B4-BE49-F238E27FC236}">
                <a16:creationId xmlns:a16="http://schemas.microsoft.com/office/drawing/2014/main" id="{2E14A64D-5751-4C19-8080-E0AE3FDB2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8546" y="1151842"/>
            <a:ext cx="1969573" cy="196957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3540031" y="282894"/>
            <a:ext cx="5536357" cy="461665"/>
          </a:xfrm>
          <a:prstGeom prst="rect">
            <a:avLst/>
          </a:prstGeom>
          <a:noFill/>
        </p:spPr>
        <p:txBody>
          <a:bodyPr wrap="square" rtlCol="0">
            <a:spAutoFit/>
          </a:bodyPr>
          <a:lstStyle/>
          <a:p>
            <a:pPr algn="ctr"/>
            <a:r>
              <a:rPr lang="en-US" sz="2400" b="1" dirty="0"/>
              <a:t>Instagram</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30" name="TextBox 29">
            <a:extLst>
              <a:ext uri="{FF2B5EF4-FFF2-40B4-BE49-F238E27FC236}">
                <a16:creationId xmlns:a16="http://schemas.microsoft.com/office/drawing/2014/main" id="{D7E61BD1-8F05-400F-8977-BCD2394976A5}"/>
              </a:ext>
            </a:extLst>
          </p:cNvPr>
          <p:cNvSpPr txBox="1"/>
          <p:nvPr/>
        </p:nvSpPr>
        <p:spPr>
          <a:xfrm>
            <a:off x="620544" y="3019118"/>
            <a:ext cx="9258002" cy="2523768"/>
          </a:xfrm>
          <a:prstGeom prst="rect">
            <a:avLst/>
          </a:prstGeom>
          <a:noFill/>
        </p:spPr>
        <p:txBody>
          <a:bodyPr wrap="square">
            <a:spAutoFit/>
          </a:bodyPr>
          <a:lstStyle/>
          <a:p>
            <a:r>
              <a:rPr lang="en-US" sz="2000" b="1" dirty="0">
                <a:solidFill>
                  <a:schemeClr val="bg1"/>
                </a:solidFill>
                <a:highlight>
                  <a:srgbClr val="C55599"/>
                </a:highlight>
              </a:rPr>
              <a:t>Influencer: </a:t>
            </a:r>
            <a:r>
              <a:rPr lang="en-US" sz="2000" b="1" dirty="0">
                <a:solidFill>
                  <a:schemeClr val="bg1"/>
                </a:solidFill>
              </a:rPr>
              <a:t>	</a:t>
            </a:r>
            <a:r>
              <a:rPr lang="en-US" sz="2000" dirty="0">
                <a:solidFill>
                  <a:schemeClr val="bg1"/>
                </a:solidFill>
              </a:rPr>
              <a:t>people who have built a reputation for knowledge and expertise on a 		specific topic. Their regular posts generate large followings of 			enthusiastic, engaged people who pay close attention to their views.</a:t>
            </a:r>
            <a:endParaRPr lang="en-US" sz="2000" b="1" dirty="0">
              <a:solidFill>
                <a:schemeClr val="bg1"/>
              </a:solidFill>
            </a:endParaRPr>
          </a:p>
          <a:p>
            <a:endParaRPr lang="en-US" sz="2000" b="1" dirty="0">
              <a:solidFill>
                <a:schemeClr val="bg1"/>
              </a:solidFill>
            </a:endParaRPr>
          </a:p>
          <a:p>
            <a:r>
              <a:rPr lang="en-US" sz="2000" b="1" dirty="0">
                <a:solidFill>
                  <a:schemeClr val="bg1"/>
                </a:solidFill>
                <a:highlight>
                  <a:srgbClr val="C55599"/>
                </a:highlight>
              </a:rPr>
              <a:t>Filter: </a:t>
            </a:r>
            <a:r>
              <a:rPr lang="en-US" sz="2000" b="1" dirty="0">
                <a:solidFill>
                  <a:schemeClr val="bg1"/>
                </a:solidFill>
              </a:rPr>
              <a:t>		</a:t>
            </a:r>
            <a:r>
              <a:rPr lang="en-US" sz="2000" dirty="0">
                <a:solidFill>
                  <a:schemeClr val="bg1"/>
                </a:solidFill>
              </a:rPr>
              <a:t>a photographic filter users can apply to their photos</a:t>
            </a:r>
          </a:p>
          <a:p>
            <a:br>
              <a:rPr lang="en-US" sz="2000" b="1" dirty="0">
                <a:solidFill>
                  <a:schemeClr val="bg1"/>
                </a:solidFill>
              </a:rPr>
            </a:br>
            <a:r>
              <a:rPr lang="en-US" sz="2000" b="1" dirty="0">
                <a:solidFill>
                  <a:schemeClr val="bg1"/>
                </a:solidFill>
                <a:highlight>
                  <a:srgbClr val="C55599"/>
                </a:highlight>
              </a:rPr>
              <a:t>Direct Message: </a:t>
            </a:r>
            <a:r>
              <a:rPr lang="en-US" sz="2000" b="1" dirty="0">
                <a:solidFill>
                  <a:schemeClr val="bg1"/>
                </a:solidFill>
              </a:rPr>
              <a:t>	</a:t>
            </a:r>
            <a:r>
              <a:rPr lang="en-US" sz="2000" dirty="0">
                <a:solidFill>
                  <a:schemeClr val="bg1"/>
                </a:solidFill>
              </a:rPr>
              <a:t>a private photo sent to another Instagram user</a:t>
            </a:r>
          </a:p>
          <a:p>
            <a:endParaRPr lang="en-US" b="1" dirty="0">
              <a:solidFill>
                <a:schemeClr val="bg1"/>
              </a:solidFill>
            </a:endParaRPr>
          </a:p>
        </p:txBody>
      </p:sp>
      <p:grpSp>
        <p:nvGrpSpPr>
          <p:cNvPr id="26" name="Group 25">
            <a:extLst>
              <a:ext uri="{FF2B5EF4-FFF2-40B4-BE49-F238E27FC236}">
                <a16:creationId xmlns:a16="http://schemas.microsoft.com/office/drawing/2014/main" id="{93DF1FC3-22E6-45A2-8161-268CF4F39924}"/>
              </a:ext>
            </a:extLst>
          </p:cNvPr>
          <p:cNvGrpSpPr/>
          <p:nvPr/>
        </p:nvGrpSpPr>
        <p:grpSpPr>
          <a:xfrm>
            <a:off x="10892618" y="5542886"/>
            <a:ext cx="1439917" cy="1235734"/>
            <a:chOff x="218446" y="3409838"/>
            <a:chExt cx="1560626" cy="1427187"/>
          </a:xfrm>
        </p:grpSpPr>
        <p:sp>
          <p:nvSpPr>
            <p:cNvPr id="31" name="Rectangle 30">
              <a:extLst>
                <a:ext uri="{FF2B5EF4-FFF2-40B4-BE49-F238E27FC236}">
                  <a16:creationId xmlns:a16="http://schemas.microsoft.com/office/drawing/2014/main" id="{B149F9F3-5685-4936-95A1-53CF17EF958B}"/>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9A6A92D-8159-44DF-AB32-E57CE3480CDA}"/>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7" name="Picture 4" descr="Change Folder Picture in Windows 10">
              <a:extLst>
                <a:ext uri="{FF2B5EF4-FFF2-40B4-BE49-F238E27FC236}">
                  <a16:creationId xmlns:a16="http://schemas.microsoft.com/office/drawing/2014/main" id="{84C51B77-F372-4551-A12A-B8422C1D49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AF9BFA1B-33A0-453F-A43B-792AED181A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2757" y="3765074"/>
              <a:ext cx="671307" cy="671307"/>
            </a:xfrm>
            <a:prstGeom prst="rect">
              <a:avLst/>
            </a:prstGeom>
          </p:spPr>
        </p:pic>
      </p:grpSp>
    </p:spTree>
    <p:extLst>
      <p:ext uri="{BB962C8B-B14F-4D97-AF65-F5344CB8AC3E}">
        <p14:creationId xmlns:p14="http://schemas.microsoft.com/office/powerpoint/2010/main" val="395259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err="1"/>
              <a:t>TikTok</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304" y="295268"/>
            <a:ext cx="354990" cy="354990"/>
          </a:xfrm>
          <a:prstGeom prst="rect">
            <a:avLst/>
          </a:prstGeom>
        </p:spPr>
      </p:pic>
      <p:sp>
        <p:nvSpPr>
          <p:cNvPr id="31" name="TextBox 30">
            <a:extLst>
              <a:ext uri="{FF2B5EF4-FFF2-40B4-BE49-F238E27FC236}">
                <a16:creationId xmlns:a16="http://schemas.microsoft.com/office/drawing/2014/main" id="{40D39F53-6D4A-42FE-B1F0-B7DBBBF7473F}"/>
              </a:ext>
            </a:extLst>
          </p:cNvPr>
          <p:cNvSpPr txBox="1"/>
          <p:nvPr/>
        </p:nvSpPr>
        <p:spPr>
          <a:xfrm>
            <a:off x="2692318" y="3278529"/>
            <a:ext cx="9389864" cy="532903"/>
          </a:xfrm>
          <a:prstGeom prst="rect">
            <a:avLst/>
          </a:prstGeom>
          <a:noFill/>
        </p:spPr>
        <p:txBody>
          <a:bodyPr wrap="square">
            <a:spAutoFit/>
          </a:bodyPr>
          <a:lstStyle/>
          <a:p>
            <a:pPr>
              <a:lnSpc>
                <a:spcPct val="107000"/>
              </a:lnSpc>
              <a:spcAft>
                <a:spcPts val="800"/>
              </a:spcAft>
            </a:pP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6"/>
              </a:rPr>
              <a:t>https://www.tiktok.com/</a:t>
            </a:r>
            <a:r>
              <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AE281413-8580-4012-B8FB-2C501C5A924C}"/>
              </a:ext>
            </a:extLst>
          </p:cNvPr>
          <p:cNvGrpSpPr/>
          <p:nvPr/>
        </p:nvGrpSpPr>
        <p:grpSpPr>
          <a:xfrm>
            <a:off x="10892618" y="5542886"/>
            <a:ext cx="1439917" cy="1235734"/>
            <a:chOff x="218446" y="3409838"/>
            <a:chExt cx="1560626" cy="1427187"/>
          </a:xfrm>
        </p:grpSpPr>
        <p:sp>
          <p:nvSpPr>
            <p:cNvPr id="30" name="Rectangle 29">
              <a:extLst>
                <a:ext uri="{FF2B5EF4-FFF2-40B4-BE49-F238E27FC236}">
                  <a16:creationId xmlns:a16="http://schemas.microsoft.com/office/drawing/2014/main" id="{FDF9551F-A600-4B0A-8D57-8D76BBCF5DE1}"/>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015875E8-A3A0-45DD-9728-A6A728F8C689}"/>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7" name="Picture 4" descr="Change Folder Picture in Windows 10">
              <a:extLst>
                <a:ext uri="{FF2B5EF4-FFF2-40B4-BE49-F238E27FC236}">
                  <a16:creationId xmlns:a16="http://schemas.microsoft.com/office/drawing/2014/main" id="{AFB2F073-0B7F-49A0-9DAE-03A17AB29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58D137C4-9788-465A-969D-AE84574892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2757" y="3765074"/>
              <a:ext cx="671307" cy="671307"/>
            </a:xfrm>
            <a:prstGeom prst="rect">
              <a:avLst/>
            </a:prstGeom>
          </p:spPr>
        </p:pic>
      </p:grpSp>
      <p:pic>
        <p:nvPicPr>
          <p:cNvPr id="15" name="Picture 14" descr="A picture containing text, clipart&#10;&#10;Description automatically generated">
            <a:extLst>
              <a:ext uri="{FF2B5EF4-FFF2-40B4-BE49-F238E27FC236}">
                <a16:creationId xmlns:a16="http://schemas.microsoft.com/office/drawing/2014/main" id="{C796DB16-7718-4436-B226-0B83418F30F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256" b="96279" l="2326" r="96744">
                        <a14:foregroundMark x1="58140" y1="33953" x2="35349" y2="44186"/>
                        <a14:foregroundMark x1="35349" y1="44186" x2="63721" y2="38140"/>
                        <a14:foregroundMark x1="63721" y1="38140" x2="40000" y2="46512"/>
                        <a14:foregroundMark x1="40000" y1="46512" x2="40465" y2="46047"/>
                        <a14:foregroundMark x1="18140" y1="48837" x2="11163" y2="24651"/>
                        <a14:foregroundMark x1="11163" y1="24651" x2="7907" y2="45116"/>
                        <a14:foregroundMark x1="26047" y1="45116" x2="13953" y2="21860"/>
                        <a14:foregroundMark x1="13953" y1="21860" x2="4651" y2="43256"/>
                        <a14:foregroundMark x1="4651" y1="43256" x2="6047" y2="66047"/>
                        <a14:foregroundMark x1="14884" y1="76744" x2="3256" y2="54419"/>
                        <a14:foregroundMark x1="3256" y1="54419" x2="2326" y2="43256"/>
                        <a14:foregroundMark x1="29302" y1="65116" x2="29767" y2="40930"/>
                        <a14:foregroundMark x1="29767" y1="40930" x2="48372" y2="61860"/>
                        <a14:foregroundMark x1="48372" y1="61860" x2="36279" y2="34884"/>
                        <a14:foregroundMark x1="36279" y1="34884" x2="42791" y2="69767"/>
                        <a14:foregroundMark x1="42791" y1="69767" x2="19070" y2="34884"/>
                        <a14:foregroundMark x1="19070" y1="34884" x2="85116" y2="45116"/>
                        <a14:foregroundMark x1="85116" y1="45116" x2="59070" y2="76279"/>
                        <a14:foregroundMark x1="59070" y1="76279" x2="52558" y2="73023"/>
                        <a14:foregroundMark x1="23721" y1="48372" x2="14884" y2="66512"/>
                        <a14:foregroundMark x1="7442" y1="70698" x2="33023" y2="87442"/>
                        <a14:foregroundMark x1="33023" y1="87442" x2="59535" y2="94419"/>
                        <a14:foregroundMark x1="11628" y1="75814" x2="39535" y2="92558"/>
                        <a14:foregroundMark x1="39535" y1="92558" x2="83721" y2="79070"/>
                        <a14:foregroundMark x1="83721" y1="79070" x2="89767" y2="69767"/>
                        <a14:foregroundMark x1="20930" y1="86977" x2="53488" y2="97674"/>
                        <a14:foregroundMark x1="53488" y1="97674" x2="73953" y2="81860"/>
                        <a14:foregroundMark x1="73953" y1="81860" x2="77674" y2="64186"/>
                        <a14:foregroundMark x1="66512" y1="90233" x2="83721" y2="40930"/>
                        <a14:foregroundMark x1="83721" y1="40930" x2="76744" y2="25581"/>
                        <a14:foregroundMark x1="60930" y1="95349" x2="82326" y2="73953"/>
                        <a14:foregroundMark x1="82326" y1="73953" x2="90233" y2="33953"/>
                        <a14:foregroundMark x1="90233" y1="33953" x2="87442" y2="27907"/>
                        <a14:foregroundMark x1="86047" y1="27907" x2="97209" y2="58140"/>
                        <a14:foregroundMark x1="97209" y1="58140" x2="97209" y2="58605"/>
                        <a14:foregroundMark x1="25581" y1="11628" x2="63256" y2="9302"/>
                        <a14:foregroundMark x1="63256" y1="9302" x2="73023" y2="13023"/>
                        <a14:foregroundMark x1="14419" y1="20000" x2="45581" y2="3256"/>
                        <a14:foregroundMark x1="45581" y1="3256" x2="78605" y2="17209"/>
                        <a14:foregroundMark x1="78605" y1="17209" x2="86977" y2="24651"/>
                        <a14:backgroundMark x1="5581" y1="13023" x2="5581" y2="13023"/>
                        <a14:backgroundMark x1="89302" y1="9302" x2="77579" y2="7526"/>
                      </a14:backgroundRemoval>
                    </a14:imgEffect>
                  </a14:imgLayer>
                </a14:imgProps>
              </a:ext>
              <a:ext uri="{28A0092B-C50C-407E-A947-70E740481C1C}">
                <a14:useLocalDpi xmlns:a14="http://schemas.microsoft.com/office/drawing/2010/main" val="0"/>
              </a:ext>
            </a:extLst>
          </a:blip>
          <a:stretch>
            <a:fillRect/>
          </a:stretch>
        </p:blipFill>
        <p:spPr>
          <a:xfrm>
            <a:off x="329017" y="2488893"/>
            <a:ext cx="2199530" cy="2199530"/>
          </a:xfrm>
          <a:prstGeom prst="rect">
            <a:avLst/>
          </a:prstGeom>
        </p:spPr>
      </p:pic>
    </p:spTree>
    <p:extLst>
      <p:ext uri="{BB962C8B-B14F-4D97-AF65-F5344CB8AC3E}">
        <p14:creationId xmlns:p14="http://schemas.microsoft.com/office/powerpoint/2010/main" val="326632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err="1"/>
              <a:t>TikTok</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304" y="295268"/>
            <a:ext cx="354990" cy="354990"/>
          </a:xfrm>
          <a:prstGeom prst="rect">
            <a:avLst/>
          </a:prstGeom>
        </p:spPr>
      </p:pic>
      <p:grpSp>
        <p:nvGrpSpPr>
          <p:cNvPr id="26" name="Group 25">
            <a:extLst>
              <a:ext uri="{FF2B5EF4-FFF2-40B4-BE49-F238E27FC236}">
                <a16:creationId xmlns:a16="http://schemas.microsoft.com/office/drawing/2014/main" id="{7577E3A0-DF06-4D3F-8674-82F4ACC5AD5B}"/>
              </a:ext>
            </a:extLst>
          </p:cNvPr>
          <p:cNvGrpSpPr/>
          <p:nvPr/>
        </p:nvGrpSpPr>
        <p:grpSpPr>
          <a:xfrm>
            <a:off x="10892618" y="5542886"/>
            <a:ext cx="1439917" cy="1235734"/>
            <a:chOff x="218446" y="3409838"/>
            <a:chExt cx="1560626" cy="1427187"/>
          </a:xfrm>
        </p:grpSpPr>
        <p:sp>
          <p:nvSpPr>
            <p:cNvPr id="31" name="Rectangle 30">
              <a:extLst>
                <a:ext uri="{FF2B5EF4-FFF2-40B4-BE49-F238E27FC236}">
                  <a16:creationId xmlns:a16="http://schemas.microsoft.com/office/drawing/2014/main" id="{5BC77B9F-570A-4C40-B86F-2F9B6D2D0BB1}"/>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D289C81-AB6C-43FA-A420-BF45A5304E84}"/>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7" name="Picture 4" descr="Change Folder Picture in Windows 10">
              <a:extLst>
                <a:ext uri="{FF2B5EF4-FFF2-40B4-BE49-F238E27FC236}">
                  <a16:creationId xmlns:a16="http://schemas.microsoft.com/office/drawing/2014/main" id="{2109D95D-43FE-4B17-823B-B1B8780124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ACDDBA20-D99D-405C-B275-F384D27A2E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2757" y="3765074"/>
              <a:ext cx="671307" cy="671307"/>
            </a:xfrm>
            <a:prstGeom prst="rect">
              <a:avLst/>
            </a:prstGeom>
          </p:spPr>
        </p:pic>
      </p:grpSp>
      <p:pic>
        <p:nvPicPr>
          <p:cNvPr id="4" name="Picture 3" descr="A picture containing text, clipart&#10;&#10;Description automatically generated">
            <a:extLst>
              <a:ext uri="{FF2B5EF4-FFF2-40B4-BE49-F238E27FC236}">
                <a16:creationId xmlns:a16="http://schemas.microsoft.com/office/drawing/2014/main" id="{71C52827-A0FA-493B-87FE-B92C945B0D1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256" b="96279" l="2326" r="96744">
                        <a14:foregroundMark x1="58140" y1="33953" x2="35349" y2="44186"/>
                        <a14:foregroundMark x1="35349" y1="44186" x2="63721" y2="38140"/>
                        <a14:foregroundMark x1="63721" y1="38140" x2="40000" y2="46512"/>
                        <a14:foregroundMark x1="40000" y1="46512" x2="40465" y2="46047"/>
                        <a14:foregroundMark x1="18140" y1="48837" x2="11163" y2="24651"/>
                        <a14:foregroundMark x1="11163" y1="24651" x2="7907" y2="45116"/>
                        <a14:foregroundMark x1="26047" y1="45116" x2="13953" y2="21860"/>
                        <a14:foregroundMark x1="13953" y1="21860" x2="4651" y2="43256"/>
                        <a14:foregroundMark x1="4651" y1="43256" x2="6047" y2="66047"/>
                        <a14:foregroundMark x1="14884" y1="76744" x2="3256" y2="54419"/>
                        <a14:foregroundMark x1="3256" y1="54419" x2="2326" y2="43256"/>
                        <a14:foregroundMark x1="29302" y1="65116" x2="29767" y2="40930"/>
                        <a14:foregroundMark x1="29767" y1="40930" x2="48372" y2="61860"/>
                        <a14:foregroundMark x1="48372" y1="61860" x2="36279" y2="34884"/>
                        <a14:foregroundMark x1="36279" y1="34884" x2="42791" y2="69767"/>
                        <a14:foregroundMark x1="42791" y1="69767" x2="19070" y2="34884"/>
                        <a14:foregroundMark x1="19070" y1="34884" x2="85116" y2="45116"/>
                        <a14:foregroundMark x1="85116" y1="45116" x2="59070" y2="76279"/>
                        <a14:foregroundMark x1="59070" y1="76279" x2="52558" y2="73023"/>
                        <a14:foregroundMark x1="23721" y1="48372" x2="14884" y2="66512"/>
                        <a14:foregroundMark x1="7442" y1="70698" x2="33023" y2="87442"/>
                        <a14:foregroundMark x1="33023" y1="87442" x2="59535" y2="94419"/>
                        <a14:foregroundMark x1="11628" y1="75814" x2="39535" y2="92558"/>
                        <a14:foregroundMark x1="39535" y1="92558" x2="83721" y2="79070"/>
                        <a14:foregroundMark x1="83721" y1="79070" x2="89767" y2="69767"/>
                        <a14:foregroundMark x1="20930" y1="86977" x2="53488" y2="97674"/>
                        <a14:foregroundMark x1="53488" y1="97674" x2="73953" y2="81860"/>
                        <a14:foregroundMark x1="73953" y1="81860" x2="77674" y2="64186"/>
                        <a14:foregroundMark x1="66512" y1="90233" x2="83721" y2="40930"/>
                        <a14:foregroundMark x1="83721" y1="40930" x2="76744" y2="25581"/>
                        <a14:foregroundMark x1="60930" y1="95349" x2="82326" y2="73953"/>
                        <a14:foregroundMark x1="82326" y1="73953" x2="90233" y2="33953"/>
                        <a14:foregroundMark x1="90233" y1="33953" x2="87442" y2="27907"/>
                        <a14:foregroundMark x1="86047" y1="27907" x2="97209" y2="58140"/>
                        <a14:foregroundMark x1="97209" y1="58140" x2="97209" y2="58605"/>
                        <a14:foregroundMark x1="25581" y1="11628" x2="63256" y2="9302"/>
                        <a14:foregroundMark x1="63256" y1="9302" x2="73023" y2="13023"/>
                        <a14:foregroundMark x1="14419" y1="20000" x2="45581" y2="3256"/>
                        <a14:foregroundMark x1="45581" y1="3256" x2="78605" y2="17209"/>
                        <a14:foregroundMark x1="78605" y1="17209" x2="86977" y2="24651"/>
                        <a14:backgroundMark x1="5581" y1="13023" x2="5581" y2="13023"/>
                        <a14:backgroundMark x1="89302" y1="9302" x2="77579" y2="7526"/>
                      </a14:backgroundRemoval>
                    </a14:imgEffect>
                  </a14:imgLayer>
                </a14:imgProps>
              </a:ext>
              <a:ext uri="{28A0092B-C50C-407E-A947-70E740481C1C}">
                <a14:useLocalDpi xmlns:a14="http://schemas.microsoft.com/office/drawing/2010/main" val="0"/>
              </a:ext>
            </a:extLst>
          </a:blip>
          <a:stretch>
            <a:fillRect/>
          </a:stretch>
        </p:blipFill>
        <p:spPr>
          <a:xfrm>
            <a:off x="329017" y="2488893"/>
            <a:ext cx="2199530" cy="2199530"/>
          </a:xfrm>
          <a:prstGeom prst="rect">
            <a:avLst/>
          </a:prstGeom>
        </p:spPr>
      </p:pic>
      <p:sp>
        <p:nvSpPr>
          <p:cNvPr id="19" name="TextBox 18">
            <a:extLst>
              <a:ext uri="{FF2B5EF4-FFF2-40B4-BE49-F238E27FC236}">
                <a16:creationId xmlns:a16="http://schemas.microsoft.com/office/drawing/2014/main" id="{67AB2D3C-CAFC-4FAE-B077-D68834D3210E}"/>
              </a:ext>
            </a:extLst>
          </p:cNvPr>
          <p:cNvSpPr txBox="1"/>
          <p:nvPr/>
        </p:nvSpPr>
        <p:spPr>
          <a:xfrm>
            <a:off x="2854164" y="2361973"/>
            <a:ext cx="7482272" cy="2862322"/>
          </a:xfrm>
          <a:prstGeom prst="rect">
            <a:avLst/>
          </a:prstGeom>
          <a:noFill/>
        </p:spPr>
        <p:txBody>
          <a:bodyPr wrap="square">
            <a:spAutoFit/>
          </a:bodyPr>
          <a:lstStyle/>
          <a:p>
            <a:r>
              <a:rPr lang="en-US" dirty="0" err="1">
                <a:solidFill>
                  <a:schemeClr val="bg1"/>
                </a:solidFill>
              </a:rPr>
              <a:t>TikTok</a:t>
            </a:r>
            <a:r>
              <a:rPr lang="en-US" dirty="0">
                <a:solidFill>
                  <a:schemeClr val="bg1"/>
                </a:solidFill>
              </a:rPr>
              <a:t> is similar to Instagram, where you can follow people to see their posts, whilst also having a For You page where you can see posts similar to those that you like.</a:t>
            </a:r>
          </a:p>
          <a:p>
            <a:endParaRPr lang="en-US" dirty="0">
              <a:solidFill>
                <a:schemeClr val="bg1"/>
              </a:solidFill>
            </a:endParaRPr>
          </a:p>
          <a:p>
            <a:r>
              <a:rPr lang="en-US" dirty="0">
                <a:solidFill>
                  <a:schemeClr val="bg1"/>
                </a:solidFill>
              </a:rPr>
              <a:t>Instead of photos, people post videos, with a maximum length of 3 minutes. People post about a range of topics, from comedy to cooking to dance to informative videos. </a:t>
            </a:r>
          </a:p>
          <a:p>
            <a:endParaRPr lang="en-US" dirty="0">
              <a:solidFill>
                <a:schemeClr val="bg1"/>
              </a:solidFill>
            </a:endParaRPr>
          </a:p>
          <a:p>
            <a:r>
              <a:rPr lang="en-US" dirty="0">
                <a:solidFill>
                  <a:schemeClr val="bg1"/>
                </a:solidFill>
              </a:rPr>
              <a:t>Many big brands and companies now have </a:t>
            </a:r>
            <a:r>
              <a:rPr lang="en-US" dirty="0" err="1">
                <a:solidFill>
                  <a:schemeClr val="bg1"/>
                </a:solidFill>
              </a:rPr>
              <a:t>TikTok</a:t>
            </a:r>
            <a:r>
              <a:rPr lang="en-US" dirty="0">
                <a:solidFill>
                  <a:schemeClr val="bg1"/>
                </a:solidFill>
              </a:rPr>
              <a:t> accounts, as it allows them to interact with a younger audience, and engage with them directly. </a:t>
            </a:r>
          </a:p>
        </p:txBody>
      </p:sp>
    </p:spTree>
    <p:extLst>
      <p:ext uri="{BB962C8B-B14F-4D97-AF65-F5344CB8AC3E}">
        <p14:creationId xmlns:p14="http://schemas.microsoft.com/office/powerpoint/2010/main" val="3639569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4010294" y="282894"/>
            <a:ext cx="4741818" cy="461665"/>
          </a:xfrm>
          <a:prstGeom prst="rect">
            <a:avLst/>
          </a:prstGeom>
          <a:noFill/>
        </p:spPr>
        <p:txBody>
          <a:bodyPr wrap="square" rtlCol="0">
            <a:spAutoFit/>
          </a:bodyPr>
          <a:lstStyle/>
          <a:p>
            <a:pPr algn="ctr"/>
            <a:r>
              <a:rPr lang="en-US" sz="2400" b="1" dirty="0" err="1"/>
              <a:t>TikTok</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304" y="295268"/>
            <a:ext cx="354990" cy="354990"/>
          </a:xfrm>
          <a:prstGeom prst="rect">
            <a:avLst/>
          </a:prstGeom>
        </p:spPr>
      </p:pic>
      <p:sp>
        <p:nvSpPr>
          <p:cNvPr id="30" name="TextBox 29">
            <a:extLst>
              <a:ext uri="{FF2B5EF4-FFF2-40B4-BE49-F238E27FC236}">
                <a16:creationId xmlns:a16="http://schemas.microsoft.com/office/drawing/2014/main" id="{D7E61BD1-8F05-400F-8977-BCD2394976A5}"/>
              </a:ext>
            </a:extLst>
          </p:cNvPr>
          <p:cNvSpPr txBox="1"/>
          <p:nvPr/>
        </p:nvSpPr>
        <p:spPr>
          <a:xfrm>
            <a:off x="2681433" y="2509728"/>
            <a:ext cx="9258002" cy="2585323"/>
          </a:xfrm>
          <a:prstGeom prst="rect">
            <a:avLst/>
          </a:prstGeom>
          <a:noFill/>
        </p:spPr>
        <p:txBody>
          <a:bodyPr wrap="square">
            <a:spAutoFit/>
          </a:bodyPr>
          <a:lstStyle/>
          <a:p>
            <a:r>
              <a:rPr lang="en-US" sz="2000" b="1" dirty="0">
                <a:solidFill>
                  <a:schemeClr val="bg1"/>
                </a:solidFill>
                <a:highlight>
                  <a:srgbClr val="800080"/>
                </a:highlight>
              </a:rPr>
              <a:t>Who</a:t>
            </a:r>
            <a:r>
              <a:rPr lang="en-US" sz="2000" dirty="0">
                <a:solidFill>
                  <a:schemeClr val="bg1"/>
                </a:solidFill>
                <a:highlight>
                  <a:srgbClr val="800080"/>
                </a:highlight>
              </a:rPr>
              <a:t>: </a:t>
            </a:r>
            <a:r>
              <a:rPr lang="en-US" sz="2000" dirty="0">
                <a:solidFill>
                  <a:schemeClr val="bg1"/>
                </a:solidFill>
              </a:rPr>
              <a:t>	12 million monthly active users in UK, largely young people</a:t>
            </a:r>
          </a:p>
          <a:p>
            <a:endParaRPr lang="en-US" sz="1100" dirty="0">
              <a:solidFill>
                <a:schemeClr val="bg1"/>
              </a:solidFill>
            </a:endParaRPr>
          </a:p>
          <a:p>
            <a:r>
              <a:rPr lang="en-US" sz="2000" b="1" dirty="0">
                <a:solidFill>
                  <a:schemeClr val="bg1"/>
                </a:solidFill>
                <a:highlight>
                  <a:srgbClr val="800080"/>
                </a:highlight>
              </a:rPr>
              <a:t>What</a:t>
            </a:r>
            <a:r>
              <a:rPr lang="en-US" sz="2000" dirty="0">
                <a:solidFill>
                  <a:schemeClr val="bg1"/>
                </a:solidFill>
                <a:highlight>
                  <a:srgbClr val="800080"/>
                </a:highlight>
              </a:rPr>
              <a:t>: </a:t>
            </a:r>
            <a:r>
              <a:rPr lang="en-US" sz="2000" dirty="0">
                <a:solidFill>
                  <a:schemeClr val="bg1"/>
                </a:solidFill>
              </a:rPr>
              <a:t>	Format based around short videos on any topic</a:t>
            </a:r>
          </a:p>
          <a:p>
            <a:endParaRPr lang="en-US" sz="1100" dirty="0">
              <a:solidFill>
                <a:schemeClr val="bg1"/>
              </a:solidFill>
            </a:endParaRPr>
          </a:p>
          <a:p>
            <a:r>
              <a:rPr lang="en-US" sz="2000" b="1" dirty="0">
                <a:solidFill>
                  <a:schemeClr val="bg1"/>
                </a:solidFill>
                <a:highlight>
                  <a:srgbClr val="800080"/>
                </a:highlight>
              </a:rPr>
              <a:t>When</a:t>
            </a:r>
            <a:r>
              <a:rPr lang="en-US" sz="2000" dirty="0">
                <a:solidFill>
                  <a:schemeClr val="bg1"/>
                </a:solidFill>
                <a:highlight>
                  <a:srgbClr val="800080"/>
                </a:highlight>
              </a:rPr>
              <a:t>:</a:t>
            </a:r>
            <a:r>
              <a:rPr lang="en-US" sz="2000" dirty="0">
                <a:solidFill>
                  <a:schemeClr val="bg1"/>
                </a:solidFill>
              </a:rPr>
              <a:t>	Regular, consistent posting is more important than how often</a:t>
            </a:r>
          </a:p>
          <a:p>
            <a:endParaRPr lang="en-US" sz="1100" dirty="0">
              <a:solidFill>
                <a:schemeClr val="bg1"/>
              </a:solidFill>
            </a:endParaRPr>
          </a:p>
          <a:p>
            <a:r>
              <a:rPr lang="en-US" sz="2000" b="1" dirty="0">
                <a:solidFill>
                  <a:schemeClr val="bg1"/>
                </a:solidFill>
                <a:highlight>
                  <a:srgbClr val="800080"/>
                </a:highlight>
              </a:rPr>
              <a:t>Where</a:t>
            </a:r>
            <a:r>
              <a:rPr lang="en-US" sz="2000" dirty="0">
                <a:solidFill>
                  <a:schemeClr val="bg1"/>
                </a:solidFill>
                <a:highlight>
                  <a:srgbClr val="800080"/>
                </a:highlight>
              </a:rPr>
              <a:t>:</a:t>
            </a:r>
            <a:r>
              <a:rPr lang="en-US" sz="2000" dirty="0">
                <a:solidFill>
                  <a:schemeClr val="bg1"/>
                </a:solidFill>
              </a:rPr>
              <a:t>	100 million global monthly users</a:t>
            </a:r>
          </a:p>
          <a:p>
            <a:endParaRPr lang="en-US" sz="1100" dirty="0">
              <a:solidFill>
                <a:schemeClr val="bg1"/>
              </a:solidFill>
            </a:endParaRPr>
          </a:p>
          <a:p>
            <a:r>
              <a:rPr lang="en-US" sz="2000" b="1" dirty="0">
                <a:solidFill>
                  <a:schemeClr val="bg1"/>
                </a:solidFill>
                <a:highlight>
                  <a:srgbClr val="800080"/>
                </a:highlight>
              </a:rPr>
              <a:t>How</a:t>
            </a:r>
            <a:r>
              <a:rPr lang="en-US" sz="2000" dirty="0">
                <a:solidFill>
                  <a:schemeClr val="bg1"/>
                </a:solidFill>
                <a:highlight>
                  <a:srgbClr val="800080"/>
                </a:highlight>
              </a:rPr>
              <a:t>:</a:t>
            </a:r>
            <a:r>
              <a:rPr lang="en-US" sz="2000" dirty="0">
                <a:solidFill>
                  <a:schemeClr val="bg1"/>
                </a:solidFill>
              </a:rPr>
              <a:t>	Stay active, post videos, like and comment on other users’ posts</a:t>
            </a:r>
          </a:p>
          <a:p>
            <a:endParaRPr lang="en-US" dirty="0">
              <a:solidFill>
                <a:schemeClr val="bg1"/>
              </a:solidFill>
            </a:endParaRPr>
          </a:p>
        </p:txBody>
      </p:sp>
      <p:grpSp>
        <p:nvGrpSpPr>
          <p:cNvPr id="26" name="Group 25">
            <a:extLst>
              <a:ext uri="{FF2B5EF4-FFF2-40B4-BE49-F238E27FC236}">
                <a16:creationId xmlns:a16="http://schemas.microsoft.com/office/drawing/2014/main" id="{7577E3A0-DF06-4D3F-8674-82F4ACC5AD5B}"/>
              </a:ext>
            </a:extLst>
          </p:cNvPr>
          <p:cNvGrpSpPr/>
          <p:nvPr/>
        </p:nvGrpSpPr>
        <p:grpSpPr>
          <a:xfrm>
            <a:off x="10892618" y="5542886"/>
            <a:ext cx="1439917" cy="1235734"/>
            <a:chOff x="218446" y="3409838"/>
            <a:chExt cx="1560626" cy="1427187"/>
          </a:xfrm>
        </p:grpSpPr>
        <p:sp>
          <p:nvSpPr>
            <p:cNvPr id="31" name="Rectangle 30">
              <a:extLst>
                <a:ext uri="{FF2B5EF4-FFF2-40B4-BE49-F238E27FC236}">
                  <a16:creationId xmlns:a16="http://schemas.microsoft.com/office/drawing/2014/main" id="{5BC77B9F-570A-4C40-B86F-2F9B6D2D0BB1}"/>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D289C81-AB6C-43FA-A420-BF45A5304E84}"/>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7" name="Picture 4" descr="Change Folder Picture in Windows 10">
              <a:extLst>
                <a:ext uri="{FF2B5EF4-FFF2-40B4-BE49-F238E27FC236}">
                  <a16:creationId xmlns:a16="http://schemas.microsoft.com/office/drawing/2014/main" id="{2109D95D-43FE-4B17-823B-B1B8780124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ACDDBA20-D99D-405C-B275-F384D27A2E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2757" y="3765074"/>
              <a:ext cx="671307" cy="671307"/>
            </a:xfrm>
            <a:prstGeom prst="rect">
              <a:avLst/>
            </a:prstGeom>
          </p:spPr>
        </p:pic>
      </p:grpSp>
      <p:pic>
        <p:nvPicPr>
          <p:cNvPr id="15" name="Picture 14" descr="A picture containing text, clipart&#10;&#10;Description automatically generated">
            <a:extLst>
              <a:ext uri="{FF2B5EF4-FFF2-40B4-BE49-F238E27FC236}">
                <a16:creationId xmlns:a16="http://schemas.microsoft.com/office/drawing/2014/main" id="{D2F64279-4D7D-4347-9C0A-A8D52C38021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256" b="96279" l="2326" r="96744">
                        <a14:foregroundMark x1="58140" y1="33953" x2="35349" y2="44186"/>
                        <a14:foregroundMark x1="35349" y1="44186" x2="63721" y2="38140"/>
                        <a14:foregroundMark x1="63721" y1="38140" x2="40000" y2="46512"/>
                        <a14:foregroundMark x1="40000" y1="46512" x2="40465" y2="46047"/>
                        <a14:foregroundMark x1="18140" y1="48837" x2="11163" y2="24651"/>
                        <a14:foregroundMark x1="11163" y1="24651" x2="7907" y2="45116"/>
                        <a14:foregroundMark x1="26047" y1="45116" x2="13953" y2="21860"/>
                        <a14:foregroundMark x1="13953" y1="21860" x2="4651" y2="43256"/>
                        <a14:foregroundMark x1="4651" y1="43256" x2="6047" y2="66047"/>
                        <a14:foregroundMark x1="14884" y1="76744" x2="3256" y2="54419"/>
                        <a14:foregroundMark x1="3256" y1="54419" x2="2326" y2="43256"/>
                        <a14:foregroundMark x1="29302" y1="65116" x2="29767" y2="40930"/>
                        <a14:foregroundMark x1="29767" y1="40930" x2="48372" y2="61860"/>
                        <a14:foregroundMark x1="48372" y1="61860" x2="36279" y2="34884"/>
                        <a14:foregroundMark x1="36279" y1="34884" x2="42791" y2="69767"/>
                        <a14:foregroundMark x1="42791" y1="69767" x2="19070" y2="34884"/>
                        <a14:foregroundMark x1="19070" y1="34884" x2="85116" y2="45116"/>
                        <a14:foregroundMark x1="85116" y1="45116" x2="59070" y2="76279"/>
                        <a14:foregroundMark x1="59070" y1="76279" x2="52558" y2="73023"/>
                        <a14:foregroundMark x1="23721" y1="48372" x2="14884" y2="66512"/>
                        <a14:foregroundMark x1="7442" y1="70698" x2="33023" y2="87442"/>
                        <a14:foregroundMark x1="33023" y1="87442" x2="59535" y2="94419"/>
                        <a14:foregroundMark x1="11628" y1="75814" x2="39535" y2="92558"/>
                        <a14:foregroundMark x1="39535" y1="92558" x2="83721" y2="79070"/>
                        <a14:foregroundMark x1="83721" y1="79070" x2="89767" y2="69767"/>
                        <a14:foregroundMark x1="20930" y1="86977" x2="53488" y2="97674"/>
                        <a14:foregroundMark x1="53488" y1="97674" x2="73953" y2="81860"/>
                        <a14:foregroundMark x1="73953" y1="81860" x2="77674" y2="64186"/>
                        <a14:foregroundMark x1="66512" y1="90233" x2="83721" y2="40930"/>
                        <a14:foregroundMark x1="83721" y1="40930" x2="76744" y2="25581"/>
                        <a14:foregroundMark x1="60930" y1="95349" x2="82326" y2="73953"/>
                        <a14:foregroundMark x1="82326" y1="73953" x2="90233" y2="33953"/>
                        <a14:foregroundMark x1="90233" y1="33953" x2="87442" y2="27907"/>
                        <a14:foregroundMark x1="86047" y1="27907" x2="97209" y2="58140"/>
                        <a14:foregroundMark x1="97209" y1="58140" x2="97209" y2="58605"/>
                        <a14:foregroundMark x1="25581" y1="11628" x2="63256" y2="9302"/>
                        <a14:foregroundMark x1="63256" y1="9302" x2="73023" y2="13023"/>
                        <a14:foregroundMark x1="14419" y1="20000" x2="45581" y2="3256"/>
                        <a14:foregroundMark x1="45581" y1="3256" x2="78605" y2="17209"/>
                        <a14:foregroundMark x1="78605" y1="17209" x2="86977" y2="24651"/>
                        <a14:backgroundMark x1="5581" y1="13023" x2="5581" y2="13023"/>
                        <a14:backgroundMark x1="89302" y1="9302" x2="77579" y2="7526"/>
                      </a14:backgroundRemoval>
                    </a14:imgEffect>
                  </a14:imgLayer>
                </a14:imgProps>
              </a:ext>
              <a:ext uri="{28A0092B-C50C-407E-A947-70E740481C1C}">
                <a14:useLocalDpi xmlns:a14="http://schemas.microsoft.com/office/drawing/2010/main" val="0"/>
              </a:ext>
            </a:extLst>
          </a:blip>
          <a:stretch>
            <a:fillRect/>
          </a:stretch>
        </p:blipFill>
        <p:spPr>
          <a:xfrm>
            <a:off x="252565" y="2574962"/>
            <a:ext cx="2199530" cy="2199530"/>
          </a:xfrm>
          <a:prstGeom prst="rect">
            <a:avLst/>
          </a:prstGeom>
        </p:spPr>
      </p:pic>
    </p:spTree>
    <p:extLst>
      <p:ext uri="{BB962C8B-B14F-4D97-AF65-F5344CB8AC3E}">
        <p14:creationId xmlns:p14="http://schemas.microsoft.com/office/powerpoint/2010/main" val="1965536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20" name="Rectangle: Rounded Corners 19">
            <a:extLst>
              <a:ext uri="{FF2B5EF4-FFF2-40B4-BE49-F238E27FC236}">
                <a16:creationId xmlns:a16="http://schemas.microsoft.com/office/drawing/2014/main" id="{DF8483F4-B62B-47DA-BC50-66A4D92FBA3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959F10-40A2-4C16-AA94-E70E88C937E1}"/>
              </a:ext>
            </a:extLst>
          </p:cNvPr>
          <p:cNvSpPr txBox="1"/>
          <p:nvPr/>
        </p:nvSpPr>
        <p:spPr>
          <a:xfrm>
            <a:off x="3540031" y="282894"/>
            <a:ext cx="5536357" cy="461665"/>
          </a:xfrm>
          <a:prstGeom prst="rect">
            <a:avLst/>
          </a:prstGeom>
          <a:noFill/>
        </p:spPr>
        <p:txBody>
          <a:bodyPr wrap="square" rtlCol="0">
            <a:spAutoFit/>
          </a:bodyPr>
          <a:lstStyle/>
          <a:p>
            <a:pPr algn="ctr"/>
            <a:r>
              <a:rPr lang="en-US" sz="2400" b="1" dirty="0" err="1"/>
              <a:t>TikTok</a:t>
            </a:r>
            <a:endParaRPr lang="en-GB" sz="2400" b="1" dirty="0"/>
          </a:p>
        </p:txBody>
      </p:sp>
      <p:pic>
        <p:nvPicPr>
          <p:cNvPr id="27" name="Graphic 26" descr="Magnifying glass with solid fill">
            <a:extLst>
              <a:ext uri="{FF2B5EF4-FFF2-40B4-BE49-F238E27FC236}">
                <a16:creationId xmlns:a16="http://schemas.microsoft.com/office/drawing/2014/main" id="{F21904BD-816C-4C4C-B5F3-383C16131E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304" y="295268"/>
            <a:ext cx="354990" cy="354990"/>
          </a:xfrm>
          <a:prstGeom prst="rect">
            <a:avLst/>
          </a:prstGeom>
        </p:spPr>
      </p:pic>
      <p:sp>
        <p:nvSpPr>
          <p:cNvPr id="30" name="TextBox 29">
            <a:extLst>
              <a:ext uri="{FF2B5EF4-FFF2-40B4-BE49-F238E27FC236}">
                <a16:creationId xmlns:a16="http://schemas.microsoft.com/office/drawing/2014/main" id="{D7E61BD1-8F05-400F-8977-BCD2394976A5}"/>
              </a:ext>
            </a:extLst>
          </p:cNvPr>
          <p:cNvSpPr txBox="1"/>
          <p:nvPr/>
        </p:nvSpPr>
        <p:spPr>
          <a:xfrm>
            <a:off x="507521" y="2011630"/>
            <a:ext cx="9173669" cy="4370427"/>
          </a:xfrm>
          <a:prstGeom prst="rect">
            <a:avLst/>
          </a:prstGeom>
          <a:noFill/>
        </p:spPr>
        <p:txBody>
          <a:bodyPr wrap="square">
            <a:spAutoFit/>
          </a:bodyPr>
          <a:lstStyle/>
          <a:p>
            <a:r>
              <a:rPr lang="en-US" sz="2000" b="1" dirty="0">
                <a:solidFill>
                  <a:schemeClr val="bg1"/>
                </a:solidFill>
                <a:highlight>
                  <a:srgbClr val="C55599"/>
                </a:highlight>
              </a:rPr>
              <a:t>Influencer: </a:t>
            </a:r>
            <a:r>
              <a:rPr lang="en-US" sz="2000" b="1" dirty="0">
                <a:solidFill>
                  <a:schemeClr val="bg1"/>
                </a:solidFill>
              </a:rPr>
              <a:t>	</a:t>
            </a:r>
            <a:r>
              <a:rPr lang="en-US" sz="2000" dirty="0">
                <a:solidFill>
                  <a:schemeClr val="bg1"/>
                </a:solidFill>
              </a:rPr>
              <a:t>Same as Instagram - people who have built a reputation for 			knowledge and expertise on a specific topic. Their posts generate 		large followings of enthusiastic, engaged people.</a:t>
            </a:r>
            <a:endParaRPr lang="en-US" sz="2000" b="1" dirty="0">
              <a:solidFill>
                <a:schemeClr val="bg1"/>
              </a:solidFill>
            </a:endParaRPr>
          </a:p>
          <a:p>
            <a:endParaRPr lang="en-US" sz="2000" b="1" dirty="0">
              <a:solidFill>
                <a:schemeClr val="bg1"/>
              </a:solidFill>
            </a:endParaRPr>
          </a:p>
          <a:p>
            <a:r>
              <a:rPr lang="en-US" sz="2000" b="1" dirty="0">
                <a:solidFill>
                  <a:schemeClr val="bg1"/>
                </a:solidFill>
                <a:highlight>
                  <a:srgbClr val="C55599"/>
                </a:highlight>
              </a:rPr>
              <a:t>For You: </a:t>
            </a:r>
            <a:r>
              <a:rPr lang="en-US" sz="2000" b="1" dirty="0">
                <a:solidFill>
                  <a:schemeClr val="bg1"/>
                </a:solidFill>
              </a:rPr>
              <a:t>		</a:t>
            </a:r>
            <a:r>
              <a:rPr lang="en-US" sz="2000" dirty="0">
                <a:solidFill>
                  <a:schemeClr val="bg1"/>
                </a:solidFill>
              </a:rPr>
              <a:t>A page where videos are suggested for you by </a:t>
            </a:r>
            <a:r>
              <a:rPr lang="en-US" sz="2000" dirty="0" err="1">
                <a:solidFill>
                  <a:schemeClr val="bg1"/>
                </a:solidFill>
              </a:rPr>
              <a:t>TikTok</a:t>
            </a:r>
            <a:r>
              <a:rPr lang="en-US" sz="2000" dirty="0">
                <a:solidFill>
                  <a:schemeClr val="bg1"/>
                </a:solidFill>
              </a:rPr>
              <a:t> based on other 		videos/accounts you have liked or followed in the past. Different to 		you Following page which will just show </a:t>
            </a:r>
            <a:r>
              <a:rPr lang="en-US" sz="2000" dirty="0" err="1">
                <a:solidFill>
                  <a:schemeClr val="bg1"/>
                </a:solidFill>
              </a:rPr>
              <a:t>vidoes</a:t>
            </a:r>
            <a:r>
              <a:rPr lang="en-US" sz="2000" dirty="0">
                <a:solidFill>
                  <a:schemeClr val="bg1"/>
                </a:solidFill>
              </a:rPr>
              <a:t> from accounts that 		you already follow.</a:t>
            </a:r>
          </a:p>
          <a:p>
            <a:br>
              <a:rPr lang="en-US" sz="2000" b="1" dirty="0">
                <a:solidFill>
                  <a:schemeClr val="bg1"/>
                </a:solidFill>
              </a:rPr>
            </a:br>
            <a:r>
              <a:rPr lang="en-US" sz="2000" b="1" dirty="0">
                <a:solidFill>
                  <a:schemeClr val="bg1"/>
                </a:solidFill>
                <a:highlight>
                  <a:srgbClr val="C55599"/>
                </a:highlight>
              </a:rPr>
              <a:t>Sound: </a:t>
            </a:r>
            <a:r>
              <a:rPr lang="en-US" sz="2000" b="1" dirty="0">
                <a:solidFill>
                  <a:schemeClr val="bg1"/>
                </a:solidFill>
              </a:rPr>
              <a:t>		</a:t>
            </a:r>
            <a:r>
              <a:rPr lang="en-US" sz="2000" dirty="0">
                <a:solidFill>
                  <a:schemeClr val="bg1"/>
                </a:solidFill>
              </a:rPr>
              <a:t>Sounds can trend on </a:t>
            </a:r>
            <a:r>
              <a:rPr lang="en-US" sz="2000" dirty="0" err="1">
                <a:solidFill>
                  <a:schemeClr val="bg1"/>
                </a:solidFill>
              </a:rPr>
              <a:t>TikTok</a:t>
            </a:r>
            <a:r>
              <a:rPr lang="en-US" sz="2000" dirty="0">
                <a:solidFill>
                  <a:schemeClr val="bg1"/>
                </a:solidFill>
              </a:rPr>
              <a:t>. These are often short audio clips that 		people play in their videos that all focus around a certain theme/joke 		etc. Song clips can also become very popular on </a:t>
            </a:r>
            <a:r>
              <a:rPr lang="en-US" sz="2000" dirty="0" err="1">
                <a:solidFill>
                  <a:schemeClr val="bg1"/>
                </a:solidFill>
              </a:rPr>
              <a:t>TikTok</a:t>
            </a:r>
            <a:r>
              <a:rPr lang="en-US" sz="2000" dirty="0">
                <a:solidFill>
                  <a:schemeClr val="bg1"/>
                </a:solidFill>
              </a:rPr>
              <a:t>, with many 		accounts using them in their videos.</a:t>
            </a:r>
          </a:p>
          <a:p>
            <a:endParaRPr lang="en-US" b="1" dirty="0">
              <a:solidFill>
                <a:schemeClr val="bg1"/>
              </a:solidFill>
            </a:endParaRPr>
          </a:p>
        </p:txBody>
      </p:sp>
      <p:grpSp>
        <p:nvGrpSpPr>
          <p:cNvPr id="26" name="Group 25">
            <a:extLst>
              <a:ext uri="{FF2B5EF4-FFF2-40B4-BE49-F238E27FC236}">
                <a16:creationId xmlns:a16="http://schemas.microsoft.com/office/drawing/2014/main" id="{93DF1FC3-22E6-45A2-8161-268CF4F39924}"/>
              </a:ext>
            </a:extLst>
          </p:cNvPr>
          <p:cNvGrpSpPr/>
          <p:nvPr/>
        </p:nvGrpSpPr>
        <p:grpSpPr>
          <a:xfrm>
            <a:off x="10892618" y="5542886"/>
            <a:ext cx="1439917" cy="1235734"/>
            <a:chOff x="218446" y="3409838"/>
            <a:chExt cx="1560626" cy="1427187"/>
          </a:xfrm>
        </p:grpSpPr>
        <p:sp>
          <p:nvSpPr>
            <p:cNvPr id="31" name="Rectangle 30">
              <a:extLst>
                <a:ext uri="{FF2B5EF4-FFF2-40B4-BE49-F238E27FC236}">
                  <a16:creationId xmlns:a16="http://schemas.microsoft.com/office/drawing/2014/main" id="{B149F9F3-5685-4936-95A1-53CF17EF958B}"/>
                </a:ext>
              </a:extLst>
            </p:cNvPr>
            <p:cNvSpPr/>
            <p:nvPr/>
          </p:nvSpPr>
          <p:spPr>
            <a:xfrm>
              <a:off x="218446" y="3409838"/>
              <a:ext cx="1362260" cy="142718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9A6A92D-8159-44DF-AB32-E57CE3480CDA}"/>
                </a:ext>
              </a:extLst>
            </p:cNvPr>
            <p:cNvSpPr txBox="1"/>
            <p:nvPr/>
          </p:nvSpPr>
          <p:spPr>
            <a:xfrm>
              <a:off x="218446" y="4449444"/>
              <a:ext cx="1560626" cy="338554"/>
            </a:xfrm>
            <a:prstGeom prst="rect">
              <a:avLst/>
            </a:prstGeom>
            <a:noFill/>
          </p:spPr>
          <p:txBody>
            <a:bodyPr wrap="square" rtlCol="0">
              <a:spAutoFit/>
            </a:bodyPr>
            <a:lstStyle/>
            <a:p>
              <a:r>
                <a:rPr lang="en-US" sz="1600" b="1" dirty="0">
                  <a:solidFill>
                    <a:schemeClr val="bg1"/>
                  </a:solidFill>
                </a:rPr>
                <a:t>Social Media</a:t>
              </a:r>
              <a:endParaRPr lang="en-GB" sz="1600" b="1" dirty="0">
                <a:solidFill>
                  <a:schemeClr val="bg1"/>
                </a:solidFill>
              </a:endParaRPr>
            </a:p>
          </p:txBody>
        </p:sp>
        <p:pic>
          <p:nvPicPr>
            <p:cNvPr id="37" name="Picture 4" descr="Change Folder Picture in Windows 10">
              <a:extLst>
                <a:ext uri="{FF2B5EF4-FFF2-40B4-BE49-F238E27FC236}">
                  <a16:creationId xmlns:a16="http://schemas.microsoft.com/office/drawing/2014/main" id="{84C51B77-F372-4551-A12A-B8422C1D4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360" y="3568693"/>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AF9BFA1B-33A0-453F-A43B-792AED181A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2757" y="3765074"/>
              <a:ext cx="671307" cy="671307"/>
            </a:xfrm>
            <a:prstGeom prst="rect">
              <a:avLst/>
            </a:prstGeom>
          </p:spPr>
        </p:pic>
      </p:grpSp>
      <p:pic>
        <p:nvPicPr>
          <p:cNvPr id="15" name="Picture 14" descr="A picture containing text, clipart&#10;&#10;Description automatically generated">
            <a:extLst>
              <a:ext uri="{FF2B5EF4-FFF2-40B4-BE49-F238E27FC236}">
                <a16:creationId xmlns:a16="http://schemas.microsoft.com/office/drawing/2014/main" id="{0D051A88-B0A8-4B9A-AD6D-788B99AEFB0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256" b="96279" l="2326" r="96744">
                        <a14:foregroundMark x1="58140" y1="33953" x2="35349" y2="44186"/>
                        <a14:foregroundMark x1="35349" y1="44186" x2="63721" y2="38140"/>
                        <a14:foregroundMark x1="63721" y1="38140" x2="40000" y2="46512"/>
                        <a14:foregroundMark x1="40000" y1="46512" x2="40465" y2="46047"/>
                        <a14:foregroundMark x1="18140" y1="48837" x2="11163" y2="24651"/>
                        <a14:foregroundMark x1="11163" y1="24651" x2="7907" y2="45116"/>
                        <a14:foregroundMark x1="26047" y1="45116" x2="13953" y2="21860"/>
                        <a14:foregroundMark x1="13953" y1="21860" x2="4651" y2="43256"/>
                        <a14:foregroundMark x1="4651" y1="43256" x2="6047" y2="66047"/>
                        <a14:foregroundMark x1="14884" y1="76744" x2="3256" y2="54419"/>
                        <a14:foregroundMark x1="3256" y1="54419" x2="2326" y2="43256"/>
                        <a14:foregroundMark x1="29302" y1="65116" x2="29767" y2="40930"/>
                        <a14:foregroundMark x1="29767" y1="40930" x2="48372" y2="61860"/>
                        <a14:foregroundMark x1="48372" y1="61860" x2="36279" y2="34884"/>
                        <a14:foregroundMark x1="36279" y1="34884" x2="42791" y2="69767"/>
                        <a14:foregroundMark x1="42791" y1="69767" x2="19070" y2="34884"/>
                        <a14:foregroundMark x1="19070" y1="34884" x2="85116" y2="45116"/>
                        <a14:foregroundMark x1="85116" y1="45116" x2="59070" y2="76279"/>
                        <a14:foregroundMark x1="59070" y1="76279" x2="52558" y2="73023"/>
                        <a14:foregroundMark x1="23721" y1="48372" x2="14884" y2="66512"/>
                        <a14:foregroundMark x1="7442" y1="70698" x2="33023" y2="87442"/>
                        <a14:foregroundMark x1="33023" y1="87442" x2="59535" y2="94419"/>
                        <a14:foregroundMark x1="11628" y1="75814" x2="39535" y2="92558"/>
                        <a14:foregroundMark x1="39535" y1="92558" x2="83721" y2="79070"/>
                        <a14:foregroundMark x1="83721" y1="79070" x2="89767" y2="69767"/>
                        <a14:foregroundMark x1="20930" y1="86977" x2="53488" y2="97674"/>
                        <a14:foregroundMark x1="53488" y1="97674" x2="73953" y2="81860"/>
                        <a14:foregroundMark x1="73953" y1="81860" x2="77674" y2="64186"/>
                        <a14:foregroundMark x1="66512" y1="90233" x2="83721" y2="40930"/>
                        <a14:foregroundMark x1="83721" y1="40930" x2="76744" y2="25581"/>
                        <a14:foregroundMark x1="60930" y1="95349" x2="82326" y2="73953"/>
                        <a14:foregroundMark x1="82326" y1="73953" x2="90233" y2="33953"/>
                        <a14:foregroundMark x1="90233" y1="33953" x2="87442" y2="27907"/>
                        <a14:foregroundMark x1="86047" y1="27907" x2="97209" y2="58140"/>
                        <a14:foregroundMark x1="97209" y1="58140" x2="97209" y2="58605"/>
                        <a14:foregroundMark x1="25581" y1="11628" x2="63256" y2="9302"/>
                        <a14:foregroundMark x1="63256" y1="9302" x2="73023" y2="13023"/>
                        <a14:foregroundMark x1="14419" y1="20000" x2="45581" y2="3256"/>
                        <a14:foregroundMark x1="45581" y1="3256" x2="78605" y2="17209"/>
                        <a14:foregroundMark x1="78605" y1="17209" x2="86977" y2="24651"/>
                        <a14:backgroundMark x1="5581" y1="13023" x2="5581" y2="13023"/>
                        <a14:backgroundMark x1="89302" y1="9302" x2="77579" y2="7526"/>
                      </a14:backgroundRemoval>
                    </a14:imgEffect>
                  </a14:imgLayer>
                </a14:imgProps>
              </a:ext>
              <a:ext uri="{28A0092B-C50C-407E-A947-70E740481C1C}">
                <a14:useLocalDpi xmlns:a14="http://schemas.microsoft.com/office/drawing/2010/main" val="0"/>
              </a:ext>
            </a:extLst>
          </a:blip>
          <a:stretch>
            <a:fillRect/>
          </a:stretch>
        </p:blipFill>
        <p:spPr>
          <a:xfrm>
            <a:off x="9763568" y="1112449"/>
            <a:ext cx="2199530" cy="2199530"/>
          </a:xfrm>
          <a:prstGeom prst="rect">
            <a:avLst/>
          </a:prstGeom>
        </p:spPr>
      </p:pic>
    </p:spTree>
    <p:extLst>
      <p:ext uri="{BB962C8B-B14F-4D97-AF65-F5344CB8AC3E}">
        <p14:creationId xmlns:p14="http://schemas.microsoft.com/office/powerpoint/2010/main" val="1438524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3645D8-B5C5-4D25-8341-2F5E89DF0CD6}"/>
              </a:ext>
            </a:extLst>
          </p:cNvPr>
          <p:cNvSpPr txBox="1"/>
          <p:nvPr/>
        </p:nvSpPr>
        <p:spPr>
          <a:xfrm>
            <a:off x="1905000" y="2105561"/>
            <a:ext cx="8071338" cy="2646878"/>
          </a:xfrm>
          <a:prstGeom prst="rect">
            <a:avLst/>
          </a:prstGeom>
          <a:noFill/>
        </p:spPr>
        <p:txBody>
          <a:bodyPr wrap="square" rtlCol="0">
            <a:spAutoFit/>
          </a:bodyPr>
          <a:lstStyle/>
          <a:p>
            <a:pPr algn="ctr"/>
            <a:r>
              <a:rPr lang="en-US" sz="16600" dirty="0">
                <a:solidFill>
                  <a:schemeClr val="bg1"/>
                </a:solidFill>
              </a:rPr>
              <a:t>Break</a:t>
            </a:r>
            <a:endParaRPr lang="en-GB" sz="16600" dirty="0">
              <a:solidFill>
                <a:schemeClr val="bg1"/>
              </a:solidFill>
            </a:endParaRPr>
          </a:p>
        </p:txBody>
      </p:sp>
    </p:spTree>
    <p:extLst>
      <p:ext uri="{BB962C8B-B14F-4D97-AF65-F5344CB8AC3E}">
        <p14:creationId xmlns:p14="http://schemas.microsoft.com/office/powerpoint/2010/main" val="103215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C0C0D4F-81BA-40E5-B814-03165B9C14F2}"/>
              </a:ext>
            </a:extLst>
          </p:cNvPr>
          <p:cNvSpPr txBox="1"/>
          <p:nvPr/>
        </p:nvSpPr>
        <p:spPr>
          <a:xfrm>
            <a:off x="3655304" y="282894"/>
            <a:ext cx="6186528" cy="461665"/>
          </a:xfrm>
          <a:prstGeom prst="rect">
            <a:avLst/>
          </a:prstGeom>
          <a:noFill/>
        </p:spPr>
        <p:txBody>
          <a:bodyPr wrap="square" rtlCol="0">
            <a:spAutoFit/>
          </a:bodyPr>
          <a:lstStyle/>
          <a:p>
            <a:pPr algn="ctr"/>
            <a:r>
              <a:rPr lang="en-GB" sz="2400" b="1" dirty="0"/>
              <a:t>The Diverting 2 Digital Hub</a:t>
            </a:r>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pSp>
        <p:nvGrpSpPr>
          <p:cNvPr id="4" name="Group 3">
            <a:extLst>
              <a:ext uri="{FF2B5EF4-FFF2-40B4-BE49-F238E27FC236}">
                <a16:creationId xmlns:a16="http://schemas.microsoft.com/office/drawing/2014/main" id="{9A2B68A2-5A32-4246-8102-B5109E7BE673}"/>
              </a:ext>
            </a:extLst>
          </p:cNvPr>
          <p:cNvGrpSpPr/>
          <p:nvPr/>
        </p:nvGrpSpPr>
        <p:grpSpPr>
          <a:xfrm>
            <a:off x="10631373" y="5419690"/>
            <a:ext cx="1560627" cy="1297184"/>
            <a:chOff x="218445" y="4870017"/>
            <a:chExt cx="1560627" cy="1297184"/>
          </a:xfrm>
        </p:grpSpPr>
        <p:pic>
          <p:nvPicPr>
            <p:cNvPr id="15" name="Graphic 14" descr="Cursor with solid fill">
              <a:extLst>
                <a:ext uri="{FF2B5EF4-FFF2-40B4-BE49-F238E27FC236}">
                  <a16:creationId xmlns:a16="http://schemas.microsoft.com/office/drawing/2014/main" id="{0AA3B4BA-3B13-4A55-B74D-7978B1F4B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460" y="5311147"/>
              <a:ext cx="584776" cy="584776"/>
            </a:xfrm>
            <a:prstGeom prst="rect">
              <a:avLst/>
            </a:prstGeom>
          </p:spPr>
        </p:pic>
        <p:sp>
          <p:nvSpPr>
            <p:cNvPr id="29" name="Rectangle 28">
              <a:extLst>
                <a:ext uri="{FF2B5EF4-FFF2-40B4-BE49-F238E27FC236}">
                  <a16:creationId xmlns:a16="http://schemas.microsoft.com/office/drawing/2014/main" id="{26A62019-66C4-4011-8E3F-6B9B971A1D3B}"/>
                </a:ext>
              </a:extLst>
            </p:cNvPr>
            <p:cNvSpPr/>
            <p:nvPr/>
          </p:nvSpPr>
          <p:spPr>
            <a:xfrm>
              <a:off x="218445" y="4887658"/>
              <a:ext cx="1362260" cy="127954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2C12BE5D-A3B4-4F94-A84B-65F9199761C0}"/>
                </a:ext>
              </a:extLst>
            </p:cNvPr>
            <p:cNvSpPr txBox="1"/>
            <p:nvPr/>
          </p:nvSpPr>
          <p:spPr>
            <a:xfrm>
              <a:off x="218446" y="5750768"/>
              <a:ext cx="1560626" cy="338554"/>
            </a:xfrm>
            <a:prstGeom prst="rect">
              <a:avLst/>
            </a:prstGeom>
            <a:noFill/>
          </p:spPr>
          <p:txBody>
            <a:bodyPr wrap="square" rtlCol="0">
              <a:spAutoFit/>
            </a:bodyPr>
            <a:lstStyle/>
            <a:p>
              <a:r>
                <a:rPr lang="en-US" sz="1600" b="1" dirty="0">
                  <a:solidFill>
                    <a:schemeClr val="bg1"/>
                  </a:solidFill>
                </a:rPr>
                <a:t>Moving Online</a:t>
              </a:r>
              <a:endParaRPr lang="en-GB" sz="1600" b="1" dirty="0">
                <a:solidFill>
                  <a:schemeClr val="bg1"/>
                </a:solidFill>
              </a:endParaRPr>
            </a:p>
          </p:txBody>
        </p:sp>
        <p:pic>
          <p:nvPicPr>
            <p:cNvPr id="34" name="Picture 4" descr="Change Folder Picture in Windows 10">
              <a:extLst>
                <a:ext uri="{FF2B5EF4-FFF2-40B4-BE49-F238E27FC236}">
                  <a16:creationId xmlns:a16="http://schemas.microsoft.com/office/drawing/2014/main" id="{9CEDCD9F-A176-487D-8FA3-8AB8287437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60" y="4870017"/>
              <a:ext cx="810329" cy="81032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063F055D-D4FA-4C09-91A3-5865C933DE2E}"/>
              </a:ext>
            </a:extLst>
          </p:cNvPr>
          <p:cNvSpPr txBox="1"/>
          <p:nvPr/>
        </p:nvSpPr>
        <p:spPr>
          <a:xfrm>
            <a:off x="3027477" y="5090601"/>
            <a:ext cx="6103620" cy="369332"/>
          </a:xfrm>
          <a:prstGeom prst="rect">
            <a:avLst/>
          </a:prstGeom>
          <a:noFill/>
        </p:spPr>
        <p:txBody>
          <a:bodyPr wrap="square">
            <a:spAutoFit/>
          </a:bodyPr>
          <a:lstStyle/>
          <a:p>
            <a:r>
              <a:rPr lang="en-GB" b="1" dirty="0">
                <a:solidFill>
                  <a:schemeClr val="bg1"/>
                </a:solidFill>
                <a:hlinkClick r:id="rId10">
                  <a:extLst>
                    <a:ext uri="{A12FA001-AC4F-418D-AE19-62706E023703}">
                      <ahyp:hlinkClr xmlns:ahyp="http://schemas.microsoft.com/office/drawing/2018/hyperlinkcolor" val="tx"/>
                    </a:ext>
                  </a:extLst>
                </a:hlinkClick>
              </a:rPr>
              <a:t>https://www.near-neighbours.org.uk/diverting2digital</a:t>
            </a:r>
            <a:r>
              <a:rPr lang="en-GB" b="1" dirty="0">
                <a:solidFill>
                  <a:schemeClr val="bg1"/>
                </a:solidFill>
              </a:rPr>
              <a:t> </a:t>
            </a:r>
          </a:p>
        </p:txBody>
      </p:sp>
      <p:pic>
        <p:nvPicPr>
          <p:cNvPr id="6" name="Picture 5">
            <a:extLst>
              <a:ext uri="{FF2B5EF4-FFF2-40B4-BE49-F238E27FC236}">
                <a16:creationId xmlns:a16="http://schemas.microsoft.com/office/drawing/2014/main" id="{7EB448A2-7CA4-4071-A6ED-1CDBC8ACCEE4}"/>
              </a:ext>
            </a:extLst>
          </p:cNvPr>
          <p:cNvPicPr>
            <a:picLocks noChangeAspect="1"/>
          </p:cNvPicPr>
          <p:nvPr/>
        </p:nvPicPr>
        <p:blipFill rotWithShape="1">
          <a:blip r:embed="rId11"/>
          <a:srcRect t="4306" b="9157"/>
          <a:stretch/>
        </p:blipFill>
        <p:spPr>
          <a:xfrm>
            <a:off x="2307924" y="1332342"/>
            <a:ext cx="7186595" cy="3498249"/>
          </a:xfrm>
          <a:prstGeom prst="rect">
            <a:avLst/>
          </a:prstGeom>
        </p:spPr>
      </p:pic>
    </p:spTree>
    <p:extLst>
      <p:ext uri="{BB962C8B-B14F-4D97-AF65-F5344CB8AC3E}">
        <p14:creationId xmlns:p14="http://schemas.microsoft.com/office/powerpoint/2010/main" val="2933225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67835-9078-48D3-B486-C8E2A9D55FAF}"/>
              </a:ext>
            </a:extLst>
          </p:cNvPr>
          <p:cNvSpPr/>
          <p:nvPr/>
        </p:nvSpPr>
        <p:spPr>
          <a:xfrm>
            <a:off x="3407481" y="1741967"/>
            <a:ext cx="3890014" cy="375898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149805-3BFB-47F0-914B-CC548F242FF9}"/>
              </a:ext>
            </a:extLst>
          </p:cNvPr>
          <p:cNvSpPr txBox="1"/>
          <p:nvPr/>
        </p:nvSpPr>
        <p:spPr>
          <a:xfrm>
            <a:off x="4302832" y="5422079"/>
            <a:ext cx="3373708" cy="1323439"/>
          </a:xfrm>
          <a:prstGeom prst="rect">
            <a:avLst/>
          </a:prstGeom>
          <a:noFill/>
        </p:spPr>
        <p:txBody>
          <a:bodyPr wrap="square" rtlCol="0">
            <a:spAutoFit/>
          </a:bodyPr>
          <a:lstStyle/>
          <a:p>
            <a:r>
              <a:rPr lang="en-US" sz="4000" b="1" dirty="0">
                <a:solidFill>
                  <a:schemeClr val="bg1"/>
                </a:solidFill>
              </a:rPr>
              <a:t>Creating Content</a:t>
            </a:r>
            <a:endParaRPr lang="en-GB" sz="4400" b="1" dirty="0">
              <a:solidFill>
                <a:schemeClr val="bg1"/>
              </a:solidFill>
            </a:endParaRP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394" y="1585374"/>
            <a:ext cx="3981233" cy="3981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8767" y="2847934"/>
            <a:ext cx="3207719" cy="3207719"/>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5304" y="295268"/>
            <a:ext cx="354990" cy="354990"/>
          </a:xfrm>
          <a:prstGeom prst="rect">
            <a:avLst/>
          </a:prstGeom>
        </p:spPr>
      </p:pic>
    </p:spTree>
    <p:extLst>
      <p:ext uri="{BB962C8B-B14F-4D97-AF65-F5344CB8AC3E}">
        <p14:creationId xmlns:p14="http://schemas.microsoft.com/office/powerpoint/2010/main" val="1177196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Pencil with solid fill">
            <a:extLst>
              <a:ext uri="{FF2B5EF4-FFF2-40B4-BE49-F238E27FC236}">
                <a16:creationId xmlns:a16="http://schemas.microsoft.com/office/drawing/2014/main" id="{F7EDC67C-D078-477B-9034-701FC18E3D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029700" y="878418"/>
            <a:ext cx="3276783" cy="3276783"/>
          </a:xfrm>
          <a:prstGeom prst="rect">
            <a:avLst/>
          </a:prstGeom>
        </p:spPr>
      </p:pic>
      <p:pic>
        <p:nvPicPr>
          <p:cNvPr id="10" name="Graphic 9" descr="Easel with solid fill">
            <a:extLst>
              <a:ext uri="{FF2B5EF4-FFF2-40B4-BE49-F238E27FC236}">
                <a16:creationId xmlns:a16="http://schemas.microsoft.com/office/drawing/2014/main" id="{9B0908AE-3EBA-4CF9-BF3C-26453F230F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800" y="1680513"/>
            <a:ext cx="5400675" cy="5400675"/>
          </a:xfrm>
          <a:prstGeom prst="rect">
            <a:avLst/>
          </a:prstGeom>
        </p:spPr>
      </p:pic>
      <p:sp>
        <p:nvSpPr>
          <p:cNvPr id="2" name="Rectangle 1">
            <a:extLst>
              <a:ext uri="{FF2B5EF4-FFF2-40B4-BE49-F238E27FC236}">
                <a16:creationId xmlns:a16="http://schemas.microsoft.com/office/drawing/2014/main" id="{2FD8FDA0-AB90-4909-884E-E9985EC0A760}"/>
              </a:ext>
            </a:extLst>
          </p:cNvPr>
          <p:cNvSpPr/>
          <p:nvPr/>
        </p:nvSpPr>
        <p:spPr>
          <a:xfrm>
            <a:off x="0" y="-87086"/>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F7E23"/>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8">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What is Canva?</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55304" y="295268"/>
            <a:ext cx="354990" cy="354990"/>
          </a:xfrm>
          <a:prstGeom prst="rect">
            <a:avLst/>
          </a:prstGeom>
        </p:spPr>
      </p:pic>
      <p:sp>
        <p:nvSpPr>
          <p:cNvPr id="24" name="Speech Bubble: Rectangle with Corners Rounded 23">
            <a:extLst>
              <a:ext uri="{FF2B5EF4-FFF2-40B4-BE49-F238E27FC236}">
                <a16:creationId xmlns:a16="http://schemas.microsoft.com/office/drawing/2014/main" id="{DCA00658-1276-4A45-A690-AD6532C929D5}"/>
              </a:ext>
            </a:extLst>
          </p:cNvPr>
          <p:cNvSpPr/>
          <p:nvPr/>
        </p:nvSpPr>
        <p:spPr>
          <a:xfrm flipH="1">
            <a:off x="7378993" y="4476006"/>
            <a:ext cx="3556548" cy="1864337"/>
          </a:xfrm>
          <a:prstGeom prst="wedgeRoundRectCallout">
            <a:avLst>
              <a:gd name="adj1" fmla="val -67573"/>
              <a:gd name="adj2" fmla="val -50202"/>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55599"/>
                </a:solidFill>
                <a:effectLst/>
                <a:uLnTx/>
                <a:uFillTx/>
                <a:latin typeface="Calibri" panose="020F0502020204030204"/>
                <a:ea typeface="+mn-ea"/>
                <a:cs typeface="+mn-cs"/>
              </a:rPr>
              <a:t>QUICK TIP: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55599"/>
                </a:solidFill>
                <a:effectLst/>
                <a:uLnTx/>
                <a:uFillTx/>
                <a:latin typeface="Calibri" panose="020F0502020204030204"/>
                <a:ea typeface="+mn-ea"/>
                <a:cs typeface="+mn-cs"/>
              </a:rPr>
              <a:t>If you have a logo, putting it on all your images makes them instantly </a:t>
            </a:r>
            <a:r>
              <a:rPr kumimoji="0" lang="en-GB" sz="1600" b="0" i="0" u="none" strike="noStrike" kern="1200" cap="none" spc="0" normalizeH="0" baseline="0" noProof="0" dirty="0">
                <a:ln>
                  <a:noFill/>
                </a:ln>
                <a:solidFill>
                  <a:srgbClr val="C55599"/>
                </a:solidFill>
                <a:effectLst/>
                <a:uLnTx/>
                <a:uFillTx/>
                <a:latin typeface="Calibri" panose="020F0502020204030204"/>
                <a:ea typeface="+mn-ea"/>
                <a:cs typeface="+mn-cs"/>
              </a:rPr>
              <a:t>recognisable</a:t>
            </a:r>
            <a:r>
              <a:rPr kumimoji="0" lang="en-US" sz="1600" b="0" i="0" u="none" strike="noStrike" kern="1200" cap="none" spc="0" normalizeH="0" baseline="0" noProof="0" dirty="0">
                <a:ln>
                  <a:noFill/>
                </a:ln>
                <a:solidFill>
                  <a:srgbClr val="C55599"/>
                </a:solidFill>
                <a:effectLst/>
                <a:uLnTx/>
                <a:uFillTx/>
                <a:latin typeface="Calibri" panose="020F0502020204030204"/>
                <a:ea typeface="+mn-ea"/>
                <a:cs typeface="+mn-cs"/>
              </a:rPr>
              <a:t> to your </a:t>
            </a:r>
            <a:r>
              <a:rPr kumimoji="0" lang="en-US" sz="1600" b="0" i="0" u="none" strike="noStrike" kern="1200" cap="none" spc="0" normalizeH="0" baseline="0" noProof="0" dirty="0" err="1">
                <a:ln>
                  <a:noFill/>
                </a:ln>
                <a:solidFill>
                  <a:srgbClr val="C55599"/>
                </a:solidFill>
                <a:effectLst/>
                <a:uLnTx/>
                <a:uFillTx/>
                <a:latin typeface="Calibri" panose="020F0502020204030204"/>
                <a:ea typeface="+mn-ea"/>
                <a:cs typeface="+mn-cs"/>
              </a:rPr>
              <a:t>organisation</a:t>
            </a:r>
            <a:r>
              <a:rPr kumimoji="0" lang="en-US" sz="1600" b="0" i="0" u="none" strike="noStrike" kern="1200" cap="none" spc="0" normalizeH="0" baseline="0" noProof="0" dirty="0">
                <a:ln>
                  <a:noFill/>
                </a:ln>
                <a:solidFill>
                  <a:srgbClr val="C55599"/>
                </a:solidFill>
                <a:effectLst/>
                <a:uLnTx/>
                <a:uFillTx/>
                <a:latin typeface="Calibri" panose="020F0502020204030204"/>
                <a:ea typeface="+mn-ea"/>
                <a:cs typeface="+mn-cs"/>
              </a:rPr>
              <a:t>/group. You can then put this on all your content, including your newsletter!</a:t>
            </a:r>
            <a:endParaRPr kumimoji="0" lang="en-GB" sz="16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Speech Bubble: Rectangle with Corners Rounded 24">
            <a:extLst>
              <a:ext uri="{FF2B5EF4-FFF2-40B4-BE49-F238E27FC236}">
                <a16:creationId xmlns:a16="http://schemas.microsoft.com/office/drawing/2014/main" id="{597B599F-BF12-4B22-A84F-B390FFBA588F}"/>
              </a:ext>
            </a:extLst>
          </p:cNvPr>
          <p:cNvSpPr/>
          <p:nvPr/>
        </p:nvSpPr>
        <p:spPr>
          <a:xfrm flipH="1">
            <a:off x="1753983" y="1206521"/>
            <a:ext cx="7895955" cy="779648"/>
          </a:xfrm>
          <a:prstGeom prst="wedgeRoundRectCallout">
            <a:avLst>
              <a:gd name="adj1" fmla="val 40506"/>
              <a:gd name="adj2" fmla="val 75128"/>
              <a:gd name="adj3" fmla="val 16667"/>
            </a:avLst>
          </a:prstGeom>
          <a:solidFill>
            <a:schemeClr val="bg1"/>
          </a:solidFill>
          <a:ln w="76200">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AAA0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AAA09"/>
                </a:solidFill>
                <a:effectLst/>
                <a:uLnTx/>
                <a:uFillTx/>
                <a:latin typeface="Calibri" panose="020F0502020204030204"/>
                <a:ea typeface="+mn-ea"/>
                <a:cs typeface="+mn-cs"/>
              </a:rPr>
              <a:t>So, you have set up your Facebook, Instagram or Twitter and now want to start posting branded content?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947F40F-3085-4723-9234-95B9BDCC0174}"/>
              </a:ext>
            </a:extLst>
          </p:cNvPr>
          <p:cNvSpPr txBox="1"/>
          <p:nvPr/>
        </p:nvSpPr>
        <p:spPr>
          <a:xfrm>
            <a:off x="1225849" y="2393208"/>
            <a:ext cx="9511757" cy="20621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Calibri" panose="020F0502020204030204"/>
                <a:ea typeface="+mn-ea"/>
                <a:cs typeface="+mn-cs"/>
              </a:rPr>
              <a:t>Images and videos are a great way to keep followers/users updated, but branded images and designed content help to strengthen your </a:t>
            </a:r>
            <a:r>
              <a:rPr kumimoji="0" lang="en-US" sz="2200" b="0" i="0" u="none" strike="noStrike" kern="1200" cap="none" spc="0" normalizeH="0" baseline="0" noProof="0" dirty="0" err="1">
                <a:ln>
                  <a:noFill/>
                </a:ln>
                <a:solidFill>
                  <a:srgbClr val="FFFFFF"/>
                </a:solidFill>
                <a:effectLst/>
                <a:uLnTx/>
                <a:uFillTx/>
                <a:latin typeface="Calibri" panose="020F0502020204030204"/>
                <a:ea typeface="+mn-ea"/>
                <a:cs typeface="+mn-cs"/>
              </a:rPr>
              <a:t>organisation</a:t>
            </a:r>
            <a:r>
              <a:rPr kumimoji="0" lang="en-US" sz="2200" b="0" i="0" u="none" strike="noStrike" kern="1200" cap="none" spc="0" normalizeH="0" baseline="0" noProof="0" dirty="0">
                <a:ln>
                  <a:noFill/>
                </a:ln>
                <a:solidFill>
                  <a:srgbClr val="FFFFFF"/>
                </a:solidFill>
                <a:effectLst/>
                <a:uLnTx/>
                <a:uFillTx/>
                <a:latin typeface="Calibri" panose="020F0502020204030204"/>
                <a:ea typeface="+mn-ea"/>
                <a:cs typeface="+mn-cs"/>
              </a:rPr>
              <a:t>/groups brand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Calibri" panose="020F0502020204030204"/>
                <a:ea typeface="+mn-ea"/>
                <a:cs typeface="+mn-cs"/>
              </a:rPr>
              <a:t>Canva is a free image and video editing tool, and it couldn’t be easier to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878C9B6-687E-4638-9552-1099CFA4EDF3}"/>
              </a:ext>
            </a:extLst>
          </p:cNvPr>
          <p:cNvSpPr txBox="1"/>
          <p:nvPr/>
        </p:nvSpPr>
        <p:spPr>
          <a:xfrm>
            <a:off x="1225849" y="4476006"/>
            <a:ext cx="6029201" cy="20621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Calibri" panose="020F0502020204030204"/>
                <a:ea typeface="+mn-ea"/>
                <a:cs typeface="+mn-cs"/>
              </a:rPr>
              <a:t>You can </a:t>
            </a:r>
            <a:r>
              <a:rPr kumimoji="0" lang="en-US" sz="2200" b="0" i="0" u="none" strike="noStrike" kern="1200" cap="none" spc="0" normalizeH="0" baseline="0" noProof="0" dirty="0">
                <a:ln>
                  <a:noFill/>
                </a:ln>
                <a:solidFill>
                  <a:srgbClr val="FFFFFF"/>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sign up </a:t>
            </a:r>
            <a:r>
              <a:rPr kumimoji="0" lang="en-US" sz="2200" b="0" i="0" u="none" strike="noStrike" kern="1200" cap="none" spc="0" normalizeH="0" baseline="0" noProof="0" dirty="0">
                <a:ln>
                  <a:noFill/>
                </a:ln>
                <a:solidFill>
                  <a:srgbClr val="FFFFFF"/>
                </a:solidFill>
                <a:effectLst/>
                <a:uLnTx/>
                <a:uFillTx/>
                <a:latin typeface="Calibri" panose="020F0502020204030204"/>
                <a:ea typeface="+mn-ea"/>
                <a:cs typeface="+mn-cs"/>
              </a:rPr>
              <a:t>for free and it can be shared by multiple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Calibri" panose="020F0502020204030204"/>
                <a:ea typeface="+mn-ea"/>
                <a:cs typeface="+mn-cs"/>
              </a:rPr>
              <a:t>There are numerous templates and layouts to harness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E05ED0A0-F3A2-450A-85B7-AE7CB9D26EDE}"/>
              </a:ext>
            </a:extLst>
          </p:cNvPr>
          <p:cNvGrpSpPr/>
          <p:nvPr/>
        </p:nvGrpSpPr>
        <p:grpSpPr>
          <a:xfrm>
            <a:off x="11059484" y="5553322"/>
            <a:ext cx="1393649" cy="1249562"/>
            <a:chOff x="10742327" y="5546719"/>
            <a:chExt cx="1912300" cy="1720857"/>
          </a:xfrm>
        </p:grpSpPr>
        <p:sp>
          <p:nvSpPr>
            <p:cNvPr id="23" name="Rectangle 22">
              <a:extLst>
                <a:ext uri="{FF2B5EF4-FFF2-40B4-BE49-F238E27FC236}">
                  <a16:creationId xmlns:a16="http://schemas.microsoft.com/office/drawing/2014/main" id="{5DF565C5-301D-4DFB-B903-B0E686F4D8E9}"/>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8C213F2-CAEE-434A-B852-AB128778439F}"/>
                </a:ext>
              </a:extLst>
            </p:cNvPr>
            <p:cNvGrpSpPr/>
            <p:nvPr/>
          </p:nvGrpSpPr>
          <p:grpSpPr>
            <a:xfrm>
              <a:off x="10793553" y="5667463"/>
              <a:ext cx="1861074" cy="1600113"/>
              <a:chOff x="177745" y="1471244"/>
              <a:chExt cx="1861074" cy="1600113"/>
            </a:xfrm>
          </p:grpSpPr>
          <p:pic>
            <p:nvPicPr>
              <p:cNvPr id="27" name="Picture 4" descr="Change Folder Picture in Windows 10">
                <a:extLst>
                  <a:ext uri="{FF2B5EF4-FFF2-40B4-BE49-F238E27FC236}">
                    <a16:creationId xmlns:a16="http://schemas.microsoft.com/office/drawing/2014/main" id="{C879AB66-D6DF-4786-9A76-7F3298D48E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35D2DBB-BDB6-4E9D-B3D0-0C7ADA4C737C}"/>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9" name="Graphic 28" descr="Cursor with solid fill">
                <a:extLst>
                  <a:ext uri="{FF2B5EF4-FFF2-40B4-BE49-F238E27FC236}">
                    <a16:creationId xmlns:a16="http://schemas.microsoft.com/office/drawing/2014/main" id="{A2D1E88A-8C8D-4DDD-A8B8-99BEDF3367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1280487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Setting Up Canva</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sp>
        <p:nvSpPr>
          <p:cNvPr id="23" name="Speech Bubble: Rectangle with Corners Rounded 22">
            <a:extLst>
              <a:ext uri="{FF2B5EF4-FFF2-40B4-BE49-F238E27FC236}">
                <a16:creationId xmlns:a16="http://schemas.microsoft.com/office/drawing/2014/main" id="{9D4D81A8-1BA9-47C3-A9A3-012C6F518396}"/>
              </a:ext>
            </a:extLst>
          </p:cNvPr>
          <p:cNvSpPr/>
          <p:nvPr/>
        </p:nvSpPr>
        <p:spPr>
          <a:xfrm flipH="1">
            <a:off x="69500" y="2332541"/>
            <a:ext cx="2221529" cy="2192918"/>
          </a:xfrm>
          <a:prstGeom prst="wedgeRoundRectCallout">
            <a:avLst>
              <a:gd name="adj1" fmla="val 41254"/>
              <a:gd name="adj2" fmla="val 63804"/>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55599"/>
                </a:solidFill>
                <a:effectLst/>
                <a:uLnTx/>
                <a:uFillTx/>
                <a:latin typeface="Calibri" panose="020F0502020204030204"/>
                <a:ea typeface="+mn-ea"/>
                <a:cs typeface="+mn-cs"/>
              </a:rPr>
              <a:t>ADDITIONAL LINKS</a:t>
            </a: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hlinkClick r:id="" action="ppaction://noaction">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hlinkClick r:id="" action="ppaction://noaction">
                  <a:extLst>
                    <a:ext uri="{A12FA001-AC4F-418D-AE19-62706E023703}">
                      <ahyp:hlinkClr xmlns:ahyp="http://schemas.microsoft.com/office/drawing/2018/hyperlinkcolor" val="tx"/>
                    </a:ext>
                  </a:extLst>
                </a:hlinkClick>
              </a:rPr>
              <a:t>Starting to design</a:t>
            </a:r>
            <a:endPar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Editing</a:t>
            </a:r>
            <a:endPar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Sharing </a:t>
            </a:r>
            <a:endPar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4" name="Graphic 23" descr="Monitor outline">
            <a:extLst>
              <a:ext uri="{FF2B5EF4-FFF2-40B4-BE49-F238E27FC236}">
                <a16:creationId xmlns:a16="http://schemas.microsoft.com/office/drawing/2014/main" id="{0C3C4BF3-41F1-4DA6-B68B-DDC78CB401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25420" y="224783"/>
            <a:ext cx="8850305" cy="7804449"/>
          </a:xfrm>
          <a:prstGeom prst="rect">
            <a:avLst/>
          </a:prstGeom>
        </p:spPr>
      </p:pic>
      <p:grpSp>
        <p:nvGrpSpPr>
          <p:cNvPr id="26" name="Group 25">
            <a:extLst>
              <a:ext uri="{FF2B5EF4-FFF2-40B4-BE49-F238E27FC236}">
                <a16:creationId xmlns:a16="http://schemas.microsoft.com/office/drawing/2014/main" id="{548A3801-3F76-4C35-B0C8-736647A00256}"/>
              </a:ext>
            </a:extLst>
          </p:cNvPr>
          <p:cNvGrpSpPr/>
          <p:nvPr/>
        </p:nvGrpSpPr>
        <p:grpSpPr>
          <a:xfrm>
            <a:off x="11059484" y="5553322"/>
            <a:ext cx="1393649" cy="1249562"/>
            <a:chOff x="10742327" y="5546719"/>
            <a:chExt cx="1912300" cy="1720857"/>
          </a:xfrm>
        </p:grpSpPr>
        <p:sp>
          <p:nvSpPr>
            <p:cNvPr id="27" name="Rectangle 26">
              <a:extLst>
                <a:ext uri="{FF2B5EF4-FFF2-40B4-BE49-F238E27FC236}">
                  <a16:creationId xmlns:a16="http://schemas.microsoft.com/office/drawing/2014/main" id="{265B2829-7256-4EAE-A183-BA2B170F1F50}"/>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9ABFD73F-F702-48DA-9E55-34D4177E9174}"/>
                </a:ext>
              </a:extLst>
            </p:cNvPr>
            <p:cNvGrpSpPr/>
            <p:nvPr/>
          </p:nvGrpSpPr>
          <p:grpSpPr>
            <a:xfrm>
              <a:off x="10793553" y="5667463"/>
              <a:ext cx="1861074" cy="1600113"/>
              <a:chOff x="177745" y="1471244"/>
              <a:chExt cx="1861074" cy="1600113"/>
            </a:xfrm>
          </p:grpSpPr>
          <p:pic>
            <p:nvPicPr>
              <p:cNvPr id="29" name="Picture 4" descr="Change Folder Picture in Windows 10">
                <a:extLst>
                  <a:ext uri="{FF2B5EF4-FFF2-40B4-BE49-F238E27FC236}">
                    <a16:creationId xmlns:a16="http://schemas.microsoft.com/office/drawing/2014/main" id="{1052821C-BA42-4025-B5FA-0C1A22F2C2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02E2026-C747-4097-B217-7D4E47D5AEB0}"/>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1" name="Graphic 30" descr="Cursor with solid fill">
                <a:extLst>
                  <a:ext uri="{FF2B5EF4-FFF2-40B4-BE49-F238E27FC236}">
                    <a16:creationId xmlns:a16="http://schemas.microsoft.com/office/drawing/2014/main" id="{108D81C1-FB3E-4C88-806F-795D30EDA2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9351" y="1673505"/>
                <a:ext cx="757229" cy="757229"/>
              </a:xfrm>
              <a:prstGeom prst="rect">
                <a:avLst/>
              </a:prstGeom>
            </p:spPr>
          </p:pic>
        </p:grpSp>
      </p:grpSp>
      <p:pic>
        <p:nvPicPr>
          <p:cNvPr id="3" name="Online Media 2" title="Welcome home">
            <a:hlinkClick r:id="" action="ppaction://media"/>
            <a:extLst>
              <a:ext uri="{FF2B5EF4-FFF2-40B4-BE49-F238E27FC236}">
                <a16:creationId xmlns:a16="http://schemas.microsoft.com/office/drawing/2014/main" id="{F933AA57-E503-4ACC-888E-9ED5C5A557F3}"/>
              </a:ext>
            </a:extLst>
          </p:cNvPr>
          <p:cNvPicPr>
            <a:picLocks noRot="1" noChangeAspect="1"/>
          </p:cNvPicPr>
          <p:nvPr>
            <a:videoFile r:link="rId1"/>
          </p:nvPr>
        </p:nvPicPr>
        <p:blipFill>
          <a:blip r:embed="rId15"/>
          <a:stretch>
            <a:fillRect/>
          </a:stretch>
        </p:blipFill>
        <p:spPr>
          <a:xfrm>
            <a:off x="3373120" y="2004060"/>
            <a:ext cx="5801360" cy="3277768"/>
          </a:xfrm>
          <a:prstGeom prst="rect">
            <a:avLst/>
          </a:prstGeom>
        </p:spPr>
      </p:pic>
    </p:spTree>
    <p:extLst>
      <p:ext uri="{BB962C8B-B14F-4D97-AF65-F5344CB8AC3E}">
        <p14:creationId xmlns:p14="http://schemas.microsoft.com/office/powerpoint/2010/main" val="316577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8EA66-0000-4753-81A5-13DF8A13F1EB}"/>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Near Neighbours">
            <a:extLst>
              <a:ext uri="{FF2B5EF4-FFF2-40B4-BE49-F238E27FC236}">
                <a16:creationId xmlns:a16="http://schemas.microsoft.com/office/drawing/2014/main" id="{9F8DEBE7-29D3-4C7F-81D7-45BEC11BE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F989E49A-0094-461E-B6DD-E90C90CBA0AB}"/>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5" name="Rectangle: Rounded Corners 4">
            <a:extLst>
              <a:ext uri="{FF2B5EF4-FFF2-40B4-BE49-F238E27FC236}">
                <a16:creationId xmlns:a16="http://schemas.microsoft.com/office/drawing/2014/main" id="{55236920-1F04-4A58-B37F-B3581FAAC88C}"/>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4B6117-DB3C-4580-A73D-459D788930A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Canva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6" descr="Magnifying glass with solid fill">
            <a:extLst>
              <a:ext uri="{FF2B5EF4-FFF2-40B4-BE49-F238E27FC236}">
                <a16:creationId xmlns:a16="http://schemas.microsoft.com/office/drawing/2014/main" id="{ABFD10D2-64BA-4E0A-80AC-401C084F8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15" name="Picture 14">
            <a:extLst>
              <a:ext uri="{FF2B5EF4-FFF2-40B4-BE49-F238E27FC236}">
                <a16:creationId xmlns:a16="http://schemas.microsoft.com/office/drawing/2014/main" id="{5C1632A9-7E06-42C6-B90D-54BDEF88076D}"/>
              </a:ext>
            </a:extLst>
          </p:cNvPr>
          <p:cNvPicPr>
            <a:picLocks noChangeAspect="1"/>
          </p:cNvPicPr>
          <p:nvPr/>
        </p:nvPicPr>
        <p:blipFill rotWithShape="1">
          <a:blip r:embed="rId7"/>
          <a:srcRect l="638" t="4126" r="1433" b="6357"/>
          <a:stretch/>
        </p:blipFill>
        <p:spPr>
          <a:xfrm>
            <a:off x="273096" y="1151033"/>
            <a:ext cx="10800000" cy="5553282"/>
          </a:xfrm>
          <a:prstGeom prst="rect">
            <a:avLst/>
          </a:prstGeom>
        </p:spPr>
      </p:pic>
      <p:grpSp>
        <p:nvGrpSpPr>
          <p:cNvPr id="9" name="Group 8">
            <a:extLst>
              <a:ext uri="{FF2B5EF4-FFF2-40B4-BE49-F238E27FC236}">
                <a16:creationId xmlns:a16="http://schemas.microsoft.com/office/drawing/2014/main" id="{0B5FCA58-86BF-40D9-AB4E-09FF5DF40FFD}"/>
              </a:ext>
            </a:extLst>
          </p:cNvPr>
          <p:cNvGrpSpPr/>
          <p:nvPr/>
        </p:nvGrpSpPr>
        <p:grpSpPr>
          <a:xfrm>
            <a:off x="11059484" y="5553322"/>
            <a:ext cx="1393649" cy="1249562"/>
            <a:chOff x="10742327" y="5546719"/>
            <a:chExt cx="1912300" cy="1720857"/>
          </a:xfrm>
        </p:grpSpPr>
        <p:sp>
          <p:nvSpPr>
            <p:cNvPr id="10" name="Rectangle 9">
              <a:extLst>
                <a:ext uri="{FF2B5EF4-FFF2-40B4-BE49-F238E27FC236}">
                  <a16:creationId xmlns:a16="http://schemas.microsoft.com/office/drawing/2014/main" id="{F6023FB2-3852-4B29-9FA7-335D9AEFFABC}"/>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E518414-4933-4E96-BF55-F45A68F2F5E8}"/>
                </a:ext>
              </a:extLst>
            </p:cNvPr>
            <p:cNvGrpSpPr/>
            <p:nvPr/>
          </p:nvGrpSpPr>
          <p:grpSpPr>
            <a:xfrm>
              <a:off x="10793553" y="5667463"/>
              <a:ext cx="1861074" cy="1600113"/>
              <a:chOff x="177745" y="1471244"/>
              <a:chExt cx="1861074" cy="1600113"/>
            </a:xfrm>
          </p:grpSpPr>
          <p:pic>
            <p:nvPicPr>
              <p:cNvPr id="12" name="Picture 4" descr="Change Folder Picture in Windows 10">
                <a:extLst>
                  <a:ext uri="{FF2B5EF4-FFF2-40B4-BE49-F238E27FC236}">
                    <a16:creationId xmlns:a16="http://schemas.microsoft.com/office/drawing/2014/main" id="{888B0A18-4F03-47B1-B9E5-415B607F10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000304-2EB3-4277-A58E-1AFF883E8609}"/>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Graphic 13" descr="Cursor with solid fill">
                <a:extLst>
                  <a:ext uri="{FF2B5EF4-FFF2-40B4-BE49-F238E27FC236}">
                    <a16:creationId xmlns:a16="http://schemas.microsoft.com/office/drawing/2014/main" id="{B28984F9-57AE-4CF3-878B-D8B4BC1CF0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351" y="1673505"/>
                <a:ext cx="757229" cy="757229"/>
              </a:xfrm>
              <a:prstGeom prst="rect">
                <a:avLst/>
              </a:prstGeom>
            </p:spPr>
          </p:pic>
        </p:grpSp>
      </p:grpSp>
    </p:spTree>
    <p:extLst>
      <p:ext uri="{BB962C8B-B14F-4D97-AF65-F5344CB8AC3E}">
        <p14:creationId xmlns:p14="http://schemas.microsoft.com/office/powerpoint/2010/main" val="2265689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8EA66-0000-4753-81A5-13DF8A13F1EB}"/>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Near Neighbours">
            <a:extLst>
              <a:ext uri="{FF2B5EF4-FFF2-40B4-BE49-F238E27FC236}">
                <a16:creationId xmlns:a16="http://schemas.microsoft.com/office/drawing/2014/main" id="{9F8DEBE7-29D3-4C7F-81D7-45BEC11BE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F989E49A-0094-461E-B6DD-E90C90CBA0AB}"/>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5" name="Rectangle: Rounded Corners 4">
            <a:extLst>
              <a:ext uri="{FF2B5EF4-FFF2-40B4-BE49-F238E27FC236}">
                <a16:creationId xmlns:a16="http://schemas.microsoft.com/office/drawing/2014/main" id="{55236920-1F04-4A58-B37F-B3581FAAC88C}"/>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4B6117-DB3C-4580-A73D-459D788930A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Canva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6" descr="Magnifying glass with solid fill">
            <a:extLst>
              <a:ext uri="{FF2B5EF4-FFF2-40B4-BE49-F238E27FC236}">
                <a16:creationId xmlns:a16="http://schemas.microsoft.com/office/drawing/2014/main" id="{ABFD10D2-64BA-4E0A-80AC-401C084F8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pSp>
        <p:nvGrpSpPr>
          <p:cNvPr id="9" name="Group 8">
            <a:extLst>
              <a:ext uri="{FF2B5EF4-FFF2-40B4-BE49-F238E27FC236}">
                <a16:creationId xmlns:a16="http://schemas.microsoft.com/office/drawing/2014/main" id="{0B5FCA58-86BF-40D9-AB4E-09FF5DF40FFD}"/>
              </a:ext>
            </a:extLst>
          </p:cNvPr>
          <p:cNvGrpSpPr/>
          <p:nvPr/>
        </p:nvGrpSpPr>
        <p:grpSpPr>
          <a:xfrm>
            <a:off x="11059484" y="5553322"/>
            <a:ext cx="1393649" cy="1249562"/>
            <a:chOff x="10742327" y="5546719"/>
            <a:chExt cx="1912300" cy="1720857"/>
          </a:xfrm>
        </p:grpSpPr>
        <p:sp>
          <p:nvSpPr>
            <p:cNvPr id="10" name="Rectangle 9">
              <a:extLst>
                <a:ext uri="{FF2B5EF4-FFF2-40B4-BE49-F238E27FC236}">
                  <a16:creationId xmlns:a16="http://schemas.microsoft.com/office/drawing/2014/main" id="{F6023FB2-3852-4B29-9FA7-335D9AEFFABC}"/>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E518414-4933-4E96-BF55-F45A68F2F5E8}"/>
                </a:ext>
              </a:extLst>
            </p:cNvPr>
            <p:cNvGrpSpPr/>
            <p:nvPr/>
          </p:nvGrpSpPr>
          <p:grpSpPr>
            <a:xfrm>
              <a:off x="10793553" y="5667463"/>
              <a:ext cx="1861074" cy="1600113"/>
              <a:chOff x="177745" y="1471244"/>
              <a:chExt cx="1861074" cy="1600113"/>
            </a:xfrm>
          </p:grpSpPr>
          <p:pic>
            <p:nvPicPr>
              <p:cNvPr id="12" name="Picture 4" descr="Change Folder Picture in Windows 10">
                <a:extLst>
                  <a:ext uri="{FF2B5EF4-FFF2-40B4-BE49-F238E27FC236}">
                    <a16:creationId xmlns:a16="http://schemas.microsoft.com/office/drawing/2014/main" id="{888B0A18-4F03-47B1-B9E5-415B607F1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000304-2EB3-4277-A58E-1AFF883E8609}"/>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Graphic 13" descr="Cursor with solid fill">
                <a:extLst>
                  <a:ext uri="{FF2B5EF4-FFF2-40B4-BE49-F238E27FC236}">
                    <a16:creationId xmlns:a16="http://schemas.microsoft.com/office/drawing/2014/main" id="{B28984F9-57AE-4CF3-878B-D8B4BC1CF0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5"/>
                <a:ext cx="757229" cy="757229"/>
              </a:xfrm>
              <a:prstGeom prst="rect">
                <a:avLst/>
              </a:prstGeom>
            </p:spPr>
          </p:pic>
        </p:grpSp>
      </p:grpSp>
      <p:pic>
        <p:nvPicPr>
          <p:cNvPr id="16" name="Picture 15">
            <a:extLst>
              <a:ext uri="{FF2B5EF4-FFF2-40B4-BE49-F238E27FC236}">
                <a16:creationId xmlns:a16="http://schemas.microsoft.com/office/drawing/2014/main" id="{17EBBA31-3D77-4A76-A84C-6EA0D1490102}"/>
              </a:ext>
            </a:extLst>
          </p:cNvPr>
          <p:cNvPicPr>
            <a:picLocks noChangeAspect="1"/>
          </p:cNvPicPr>
          <p:nvPr/>
        </p:nvPicPr>
        <p:blipFill rotWithShape="1">
          <a:blip r:embed="rId10"/>
          <a:srcRect t="3841" r="2072" b="6047"/>
          <a:stretch/>
        </p:blipFill>
        <p:spPr>
          <a:xfrm>
            <a:off x="240818" y="1112449"/>
            <a:ext cx="10800000" cy="5590180"/>
          </a:xfrm>
          <a:prstGeom prst="rect">
            <a:avLst/>
          </a:prstGeom>
        </p:spPr>
      </p:pic>
    </p:spTree>
    <p:extLst>
      <p:ext uri="{BB962C8B-B14F-4D97-AF65-F5344CB8AC3E}">
        <p14:creationId xmlns:p14="http://schemas.microsoft.com/office/powerpoint/2010/main" val="1602347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8EA66-0000-4753-81A5-13DF8A13F1EB}"/>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Near Neighbours">
            <a:extLst>
              <a:ext uri="{FF2B5EF4-FFF2-40B4-BE49-F238E27FC236}">
                <a16:creationId xmlns:a16="http://schemas.microsoft.com/office/drawing/2014/main" id="{9F8DEBE7-29D3-4C7F-81D7-45BEC11BE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F989E49A-0094-461E-B6DD-E90C90CBA0AB}"/>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5" name="Rectangle: Rounded Corners 4">
            <a:extLst>
              <a:ext uri="{FF2B5EF4-FFF2-40B4-BE49-F238E27FC236}">
                <a16:creationId xmlns:a16="http://schemas.microsoft.com/office/drawing/2014/main" id="{55236920-1F04-4A58-B37F-B3581FAAC88C}"/>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4B6117-DB3C-4580-A73D-459D788930A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Canva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6" descr="Magnifying glass with solid fill">
            <a:extLst>
              <a:ext uri="{FF2B5EF4-FFF2-40B4-BE49-F238E27FC236}">
                <a16:creationId xmlns:a16="http://schemas.microsoft.com/office/drawing/2014/main" id="{ABFD10D2-64BA-4E0A-80AC-401C084F8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19" name="Picture 18">
            <a:extLst>
              <a:ext uri="{FF2B5EF4-FFF2-40B4-BE49-F238E27FC236}">
                <a16:creationId xmlns:a16="http://schemas.microsoft.com/office/drawing/2014/main" id="{92D8E6F8-D290-44B5-BE9B-AE6E48498285}"/>
              </a:ext>
            </a:extLst>
          </p:cNvPr>
          <p:cNvPicPr>
            <a:picLocks noChangeAspect="1"/>
          </p:cNvPicPr>
          <p:nvPr/>
        </p:nvPicPr>
        <p:blipFill rotWithShape="1">
          <a:blip r:embed="rId7"/>
          <a:srcRect t="4125" r="1318" b="4306"/>
          <a:stretch/>
        </p:blipFill>
        <p:spPr>
          <a:xfrm>
            <a:off x="126037" y="1023165"/>
            <a:ext cx="10800000" cy="5637192"/>
          </a:xfrm>
          <a:prstGeom prst="rect">
            <a:avLst/>
          </a:prstGeom>
        </p:spPr>
      </p:pic>
      <p:grpSp>
        <p:nvGrpSpPr>
          <p:cNvPr id="9" name="Group 8">
            <a:extLst>
              <a:ext uri="{FF2B5EF4-FFF2-40B4-BE49-F238E27FC236}">
                <a16:creationId xmlns:a16="http://schemas.microsoft.com/office/drawing/2014/main" id="{0B5FCA58-86BF-40D9-AB4E-09FF5DF40FFD}"/>
              </a:ext>
            </a:extLst>
          </p:cNvPr>
          <p:cNvGrpSpPr/>
          <p:nvPr/>
        </p:nvGrpSpPr>
        <p:grpSpPr>
          <a:xfrm>
            <a:off x="11059484" y="5553322"/>
            <a:ext cx="1393649" cy="1249562"/>
            <a:chOff x="10742327" y="5546719"/>
            <a:chExt cx="1912300" cy="1720857"/>
          </a:xfrm>
        </p:grpSpPr>
        <p:sp>
          <p:nvSpPr>
            <p:cNvPr id="10" name="Rectangle 9">
              <a:extLst>
                <a:ext uri="{FF2B5EF4-FFF2-40B4-BE49-F238E27FC236}">
                  <a16:creationId xmlns:a16="http://schemas.microsoft.com/office/drawing/2014/main" id="{F6023FB2-3852-4B29-9FA7-335D9AEFFABC}"/>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E518414-4933-4E96-BF55-F45A68F2F5E8}"/>
                </a:ext>
              </a:extLst>
            </p:cNvPr>
            <p:cNvGrpSpPr/>
            <p:nvPr/>
          </p:nvGrpSpPr>
          <p:grpSpPr>
            <a:xfrm>
              <a:off x="10793553" y="5667463"/>
              <a:ext cx="1861074" cy="1600113"/>
              <a:chOff x="177745" y="1471244"/>
              <a:chExt cx="1861074" cy="1600113"/>
            </a:xfrm>
          </p:grpSpPr>
          <p:pic>
            <p:nvPicPr>
              <p:cNvPr id="12" name="Picture 4" descr="Change Folder Picture in Windows 10">
                <a:extLst>
                  <a:ext uri="{FF2B5EF4-FFF2-40B4-BE49-F238E27FC236}">
                    <a16:creationId xmlns:a16="http://schemas.microsoft.com/office/drawing/2014/main" id="{888B0A18-4F03-47B1-B9E5-415B607F10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000304-2EB3-4277-A58E-1AFF883E8609}"/>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Graphic 13" descr="Cursor with solid fill">
                <a:extLst>
                  <a:ext uri="{FF2B5EF4-FFF2-40B4-BE49-F238E27FC236}">
                    <a16:creationId xmlns:a16="http://schemas.microsoft.com/office/drawing/2014/main" id="{B28984F9-57AE-4CF3-878B-D8B4BC1CF0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351" y="1673505"/>
                <a:ext cx="757229" cy="757229"/>
              </a:xfrm>
              <a:prstGeom prst="rect">
                <a:avLst/>
              </a:prstGeom>
            </p:spPr>
          </p:pic>
        </p:grpSp>
      </p:grpSp>
    </p:spTree>
    <p:extLst>
      <p:ext uri="{BB962C8B-B14F-4D97-AF65-F5344CB8AC3E}">
        <p14:creationId xmlns:p14="http://schemas.microsoft.com/office/powerpoint/2010/main" val="2269725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8EA66-0000-4753-81A5-13DF8A13F1EB}"/>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Near Neighbours">
            <a:extLst>
              <a:ext uri="{FF2B5EF4-FFF2-40B4-BE49-F238E27FC236}">
                <a16:creationId xmlns:a16="http://schemas.microsoft.com/office/drawing/2014/main" id="{9F8DEBE7-29D3-4C7F-81D7-45BEC11BE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F989E49A-0094-461E-B6DD-E90C90CBA0AB}"/>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5" name="Rectangle: Rounded Corners 4">
            <a:extLst>
              <a:ext uri="{FF2B5EF4-FFF2-40B4-BE49-F238E27FC236}">
                <a16:creationId xmlns:a16="http://schemas.microsoft.com/office/drawing/2014/main" id="{55236920-1F04-4A58-B37F-B3581FAAC88C}"/>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4B6117-DB3C-4580-A73D-459D788930A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Canva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6" descr="Magnifying glass with solid fill">
            <a:extLst>
              <a:ext uri="{FF2B5EF4-FFF2-40B4-BE49-F238E27FC236}">
                <a16:creationId xmlns:a16="http://schemas.microsoft.com/office/drawing/2014/main" id="{ABFD10D2-64BA-4E0A-80AC-401C084F8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21" name="Picture 20">
            <a:extLst>
              <a:ext uri="{FF2B5EF4-FFF2-40B4-BE49-F238E27FC236}">
                <a16:creationId xmlns:a16="http://schemas.microsoft.com/office/drawing/2014/main" id="{588B0541-7AB1-4E6C-8DAE-4659A5582EFB}"/>
              </a:ext>
            </a:extLst>
          </p:cNvPr>
          <p:cNvPicPr>
            <a:picLocks noChangeAspect="1"/>
          </p:cNvPicPr>
          <p:nvPr/>
        </p:nvPicPr>
        <p:blipFill rotWithShape="1">
          <a:blip r:embed="rId7"/>
          <a:srcRect l="945" t="9662" r="1318" b="5426"/>
          <a:stretch/>
        </p:blipFill>
        <p:spPr>
          <a:xfrm>
            <a:off x="128185" y="1355341"/>
            <a:ext cx="10800000" cy="5277876"/>
          </a:xfrm>
          <a:prstGeom prst="rect">
            <a:avLst/>
          </a:prstGeom>
        </p:spPr>
      </p:pic>
      <p:grpSp>
        <p:nvGrpSpPr>
          <p:cNvPr id="9" name="Group 8">
            <a:extLst>
              <a:ext uri="{FF2B5EF4-FFF2-40B4-BE49-F238E27FC236}">
                <a16:creationId xmlns:a16="http://schemas.microsoft.com/office/drawing/2014/main" id="{0B5FCA58-86BF-40D9-AB4E-09FF5DF40FFD}"/>
              </a:ext>
            </a:extLst>
          </p:cNvPr>
          <p:cNvGrpSpPr/>
          <p:nvPr/>
        </p:nvGrpSpPr>
        <p:grpSpPr>
          <a:xfrm>
            <a:off x="11059484" y="5553322"/>
            <a:ext cx="1393649" cy="1249562"/>
            <a:chOff x="10742327" y="5546719"/>
            <a:chExt cx="1912300" cy="1720857"/>
          </a:xfrm>
        </p:grpSpPr>
        <p:sp>
          <p:nvSpPr>
            <p:cNvPr id="10" name="Rectangle 9">
              <a:extLst>
                <a:ext uri="{FF2B5EF4-FFF2-40B4-BE49-F238E27FC236}">
                  <a16:creationId xmlns:a16="http://schemas.microsoft.com/office/drawing/2014/main" id="{F6023FB2-3852-4B29-9FA7-335D9AEFFABC}"/>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E518414-4933-4E96-BF55-F45A68F2F5E8}"/>
                </a:ext>
              </a:extLst>
            </p:cNvPr>
            <p:cNvGrpSpPr/>
            <p:nvPr/>
          </p:nvGrpSpPr>
          <p:grpSpPr>
            <a:xfrm>
              <a:off x="10793553" y="5667463"/>
              <a:ext cx="1861074" cy="1600113"/>
              <a:chOff x="177745" y="1471244"/>
              <a:chExt cx="1861074" cy="1600113"/>
            </a:xfrm>
          </p:grpSpPr>
          <p:pic>
            <p:nvPicPr>
              <p:cNvPr id="12" name="Picture 4" descr="Change Folder Picture in Windows 10">
                <a:extLst>
                  <a:ext uri="{FF2B5EF4-FFF2-40B4-BE49-F238E27FC236}">
                    <a16:creationId xmlns:a16="http://schemas.microsoft.com/office/drawing/2014/main" id="{888B0A18-4F03-47B1-B9E5-415B607F10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000304-2EB3-4277-A58E-1AFF883E8609}"/>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Graphic 13" descr="Cursor with solid fill">
                <a:extLst>
                  <a:ext uri="{FF2B5EF4-FFF2-40B4-BE49-F238E27FC236}">
                    <a16:creationId xmlns:a16="http://schemas.microsoft.com/office/drawing/2014/main" id="{B28984F9-57AE-4CF3-878B-D8B4BC1CF0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351" y="1673505"/>
                <a:ext cx="757229" cy="757229"/>
              </a:xfrm>
              <a:prstGeom prst="rect">
                <a:avLst/>
              </a:prstGeom>
            </p:spPr>
          </p:pic>
        </p:grpSp>
      </p:grpSp>
    </p:spTree>
    <p:extLst>
      <p:ext uri="{BB962C8B-B14F-4D97-AF65-F5344CB8AC3E}">
        <p14:creationId xmlns:p14="http://schemas.microsoft.com/office/powerpoint/2010/main" val="2144748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17" name="Picture 8" descr="Are Internet Memes a New Form of Literature?">
            <a:extLst>
              <a:ext uri="{FF2B5EF4-FFF2-40B4-BE49-F238E27FC236}">
                <a16:creationId xmlns:a16="http://schemas.microsoft.com/office/drawing/2014/main" id="{CAEAA1FB-BD9A-4AFD-AD0C-E9327701A6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5853" y="1715535"/>
            <a:ext cx="7420293" cy="48790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9FB1C277-ADB2-4F98-93FE-F96265F77E26}"/>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Introducing Internet Memes</a:t>
            </a:r>
            <a:endParaRPr lang="en-GB" b="1" dirty="0">
              <a:solidFill>
                <a:schemeClr val="tx1"/>
              </a:solidFill>
            </a:endParaRPr>
          </a:p>
        </p:txBody>
      </p:sp>
      <p:sp>
        <p:nvSpPr>
          <p:cNvPr id="19" name="TextBox 18">
            <a:extLst>
              <a:ext uri="{FF2B5EF4-FFF2-40B4-BE49-F238E27FC236}">
                <a16:creationId xmlns:a16="http://schemas.microsoft.com/office/drawing/2014/main" id="{7E8C35D9-AC97-494C-B744-143A75A5DE4D}"/>
              </a:ext>
            </a:extLst>
          </p:cNvPr>
          <p:cNvSpPr txBox="1"/>
          <p:nvPr/>
        </p:nvSpPr>
        <p:spPr>
          <a:xfrm>
            <a:off x="2107966" y="1048363"/>
            <a:ext cx="8208334" cy="461665"/>
          </a:xfrm>
          <a:prstGeom prst="rect">
            <a:avLst/>
          </a:prstGeom>
          <a:noFill/>
        </p:spPr>
        <p:txBody>
          <a:bodyPr wrap="square">
            <a:spAutoFit/>
          </a:bodyPr>
          <a:lstStyle/>
          <a:p>
            <a:r>
              <a:rPr lang="en-US" sz="2400" b="1" dirty="0">
                <a:solidFill>
                  <a:srgbClr val="EAAB00"/>
                </a:solidFill>
              </a:rPr>
              <a:t>Have you seen any of the below images before: if so, where?</a:t>
            </a:r>
            <a:endParaRPr lang="en-GB" sz="2400" b="1" dirty="0">
              <a:solidFill>
                <a:srgbClr val="EAAB00"/>
              </a:solidFill>
            </a:endParaRPr>
          </a:p>
        </p:txBody>
      </p:sp>
      <p:pic>
        <p:nvPicPr>
          <p:cNvPr id="21" name="Graphic 20" descr="Magnifying glass with solid fill">
            <a:extLst>
              <a:ext uri="{FF2B5EF4-FFF2-40B4-BE49-F238E27FC236}">
                <a16:creationId xmlns:a16="http://schemas.microsoft.com/office/drawing/2014/main" id="{6190B0B2-7F50-4CD3-ACCE-022D24EAC8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12940" y="359203"/>
            <a:ext cx="354990" cy="354990"/>
          </a:xfrm>
          <a:prstGeom prst="rect">
            <a:avLst/>
          </a:prstGeom>
        </p:spPr>
      </p:pic>
    </p:spTree>
    <p:extLst>
      <p:ext uri="{BB962C8B-B14F-4D97-AF65-F5344CB8AC3E}">
        <p14:creationId xmlns:p14="http://schemas.microsoft.com/office/powerpoint/2010/main" val="3228947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Introducing Internet Memes</a:t>
            </a:r>
            <a:endParaRPr lang="en-GB" b="1"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8" name="Picture 10" descr="Meme Generator - Confused Girl - Newfa Stuff">
            <a:extLst>
              <a:ext uri="{FF2B5EF4-FFF2-40B4-BE49-F238E27FC236}">
                <a16:creationId xmlns:a16="http://schemas.microsoft.com/office/drawing/2014/main" id="{BEF858FD-A99C-49F3-AF86-CE3302F8F4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5568" y="2094506"/>
            <a:ext cx="4291159" cy="27463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8B106B2-8045-4AD5-8D60-B0527985AFC5}"/>
              </a:ext>
            </a:extLst>
          </p:cNvPr>
          <p:cNvSpPr/>
          <p:nvPr/>
        </p:nvSpPr>
        <p:spPr>
          <a:xfrm>
            <a:off x="6465568" y="4839899"/>
            <a:ext cx="4291159" cy="663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603B8BD-A67C-4C99-A317-19902538401E}"/>
              </a:ext>
            </a:extLst>
          </p:cNvPr>
          <p:cNvSpPr txBox="1"/>
          <p:nvPr/>
        </p:nvSpPr>
        <p:spPr>
          <a:xfrm>
            <a:off x="1020726" y="2036516"/>
            <a:ext cx="5307048" cy="3416320"/>
          </a:xfrm>
          <a:prstGeom prst="rect">
            <a:avLst/>
          </a:prstGeom>
          <a:noFill/>
        </p:spPr>
        <p:txBody>
          <a:bodyPr wrap="square">
            <a:spAutoFit/>
          </a:bodyPr>
          <a:lstStyle/>
          <a:p>
            <a:pPr algn="l"/>
            <a:r>
              <a:rPr lang="en-US" i="0" dirty="0">
                <a:solidFill>
                  <a:schemeClr val="bg1"/>
                </a:solidFill>
                <a:effectLst/>
                <a:latin typeface="Arial" panose="020B0604020202020204" pitchFamily="34" charset="0"/>
                <a:cs typeface="Arial" panose="020B0604020202020204" pitchFamily="34" charset="0"/>
              </a:rPr>
              <a:t>An Internet meme, more commonly known simply as a meme, is an idea, behavior, or style that is spread via the </a:t>
            </a:r>
            <a:r>
              <a:rPr lang="en-US" i="0" u="none" strike="noStrike" dirty="0">
                <a:solidFill>
                  <a:schemeClr val="bg1"/>
                </a:solidFill>
                <a:effectLst/>
                <a:latin typeface="Arial" panose="020B0604020202020204" pitchFamily="34" charset="0"/>
                <a:cs typeface="Arial" panose="020B0604020202020204" pitchFamily="34" charset="0"/>
              </a:rPr>
              <a:t>Internet</a:t>
            </a:r>
            <a:r>
              <a:rPr lang="en-US" i="0" dirty="0">
                <a:solidFill>
                  <a:schemeClr val="bg1"/>
                </a:solidFill>
                <a:effectLst/>
                <a:latin typeface="Arial" panose="020B0604020202020204" pitchFamily="34" charset="0"/>
                <a:cs typeface="Arial" panose="020B0604020202020204" pitchFamily="34" charset="0"/>
              </a:rPr>
              <a:t>, often through </a:t>
            </a:r>
            <a:r>
              <a:rPr lang="en-US" i="0" u="none" strike="noStrike" dirty="0">
                <a:solidFill>
                  <a:schemeClr val="bg1"/>
                </a:solidFill>
                <a:effectLst/>
                <a:latin typeface="Arial" panose="020B0604020202020204" pitchFamily="34" charset="0"/>
                <a:cs typeface="Arial" panose="020B0604020202020204" pitchFamily="34" charset="0"/>
              </a:rPr>
              <a:t>social media platforms</a:t>
            </a:r>
            <a:r>
              <a:rPr lang="en-US" i="0" dirty="0">
                <a:solidFill>
                  <a:schemeClr val="bg1"/>
                </a:solidFill>
                <a:effectLst/>
                <a:latin typeface="Arial" panose="020B0604020202020204" pitchFamily="34" charset="0"/>
                <a:cs typeface="Arial" panose="020B0604020202020204" pitchFamily="34" charset="0"/>
              </a:rPr>
              <a:t> and especially for humorous purposes. What is considered a meme may vary across different communities on the Internet and is subject to change over time. </a:t>
            </a:r>
          </a:p>
          <a:p>
            <a:pPr algn="l"/>
            <a:endParaRPr lang="en-US" dirty="0">
              <a:solidFill>
                <a:schemeClr val="bg1"/>
              </a:solidFill>
              <a:latin typeface="Arial" panose="020B0604020202020204" pitchFamily="34" charset="0"/>
              <a:cs typeface="Arial" panose="020B0604020202020204" pitchFamily="34" charset="0"/>
            </a:endParaRPr>
          </a:p>
          <a:p>
            <a:pPr algn="l"/>
            <a:r>
              <a:rPr lang="en-US" i="0" dirty="0">
                <a:solidFill>
                  <a:schemeClr val="bg1"/>
                </a:solidFill>
                <a:effectLst/>
                <a:latin typeface="Arial" panose="020B0604020202020204" pitchFamily="34" charset="0"/>
                <a:cs typeface="Arial" panose="020B0604020202020204" pitchFamily="34" charset="0"/>
              </a:rPr>
              <a:t>Internet memes are considered a part of </a:t>
            </a:r>
            <a:r>
              <a:rPr lang="en-US" i="0" u="none" strike="noStrike" dirty="0">
                <a:solidFill>
                  <a:schemeClr val="bg1"/>
                </a:solidFill>
                <a:effectLst/>
                <a:latin typeface="Arial" panose="020B0604020202020204" pitchFamily="34" charset="0"/>
                <a:cs typeface="Arial" panose="020B0604020202020204" pitchFamily="34" charset="0"/>
              </a:rPr>
              <a:t>Internet culture</a:t>
            </a:r>
            <a:r>
              <a:rPr lang="en-US" i="0" dirty="0">
                <a:solidFill>
                  <a:schemeClr val="bg1"/>
                </a:solidFill>
                <a:effectLst/>
                <a:latin typeface="Arial" panose="020B0604020202020204" pitchFamily="34" charset="0"/>
                <a:cs typeface="Arial" panose="020B0604020202020204" pitchFamily="34" charset="0"/>
              </a:rPr>
              <a:t>. They can spread from person to person via </a:t>
            </a:r>
            <a:r>
              <a:rPr lang="en-US" i="0" u="none" strike="noStrike" dirty="0">
                <a:solidFill>
                  <a:schemeClr val="bg1"/>
                </a:solidFill>
                <a:effectLst/>
                <a:latin typeface="Arial" panose="020B0604020202020204" pitchFamily="34" charset="0"/>
                <a:cs typeface="Arial" panose="020B0604020202020204" pitchFamily="34" charset="0"/>
              </a:rPr>
              <a:t>social networks</a:t>
            </a:r>
            <a:r>
              <a:rPr lang="en-US" i="0" dirty="0">
                <a:solidFill>
                  <a:schemeClr val="bg1"/>
                </a:solidFill>
                <a:effectLst/>
                <a:latin typeface="Arial" panose="020B0604020202020204" pitchFamily="34" charset="0"/>
                <a:cs typeface="Arial" panose="020B0604020202020204" pitchFamily="34" charset="0"/>
              </a:rPr>
              <a:t>, </a:t>
            </a:r>
            <a:r>
              <a:rPr lang="en-US" i="0" u="none" strike="noStrike" dirty="0">
                <a:solidFill>
                  <a:schemeClr val="bg1"/>
                </a:solidFill>
                <a:effectLst/>
                <a:latin typeface="Arial" panose="020B0604020202020204" pitchFamily="34" charset="0"/>
                <a:cs typeface="Arial" panose="020B0604020202020204" pitchFamily="34" charset="0"/>
              </a:rPr>
              <a:t>blogs</a:t>
            </a:r>
            <a:r>
              <a:rPr lang="en-US" i="0" dirty="0">
                <a:solidFill>
                  <a:schemeClr val="bg1"/>
                </a:solidFill>
                <a:effectLst/>
                <a:latin typeface="Arial" panose="020B0604020202020204" pitchFamily="34" charset="0"/>
                <a:cs typeface="Arial" panose="020B0604020202020204" pitchFamily="34" charset="0"/>
              </a:rPr>
              <a:t>, direct </a:t>
            </a:r>
            <a:r>
              <a:rPr lang="en-US" i="0" u="none" strike="noStrike" dirty="0">
                <a:solidFill>
                  <a:schemeClr val="bg1"/>
                </a:solidFill>
                <a:effectLst/>
                <a:latin typeface="Arial" panose="020B0604020202020204" pitchFamily="34" charset="0"/>
                <a:cs typeface="Arial" panose="020B0604020202020204" pitchFamily="34" charset="0"/>
              </a:rPr>
              <a:t>email</a:t>
            </a:r>
            <a:r>
              <a:rPr lang="en-US" i="0" dirty="0">
                <a:solidFill>
                  <a:schemeClr val="bg1"/>
                </a:solidFill>
                <a:effectLst/>
                <a:latin typeface="Arial" panose="020B0604020202020204" pitchFamily="34" charset="0"/>
                <a:cs typeface="Arial" panose="020B0604020202020204" pitchFamily="34" charset="0"/>
              </a:rPr>
              <a:t>, or news sources. </a:t>
            </a:r>
          </a:p>
        </p:txBody>
      </p:sp>
      <p:sp>
        <p:nvSpPr>
          <p:cNvPr id="13" name="TextBox 12">
            <a:extLst>
              <a:ext uri="{FF2B5EF4-FFF2-40B4-BE49-F238E27FC236}">
                <a16:creationId xmlns:a16="http://schemas.microsoft.com/office/drawing/2014/main" id="{6451927C-BED3-4203-82A2-DC9D02876317}"/>
              </a:ext>
            </a:extLst>
          </p:cNvPr>
          <p:cNvSpPr txBox="1"/>
          <p:nvPr/>
        </p:nvSpPr>
        <p:spPr>
          <a:xfrm>
            <a:off x="6570039" y="4879205"/>
            <a:ext cx="6096000" cy="584775"/>
          </a:xfrm>
          <a:prstGeom prst="rect">
            <a:avLst/>
          </a:prstGeom>
          <a:noFill/>
        </p:spPr>
        <p:txBody>
          <a:bodyPr wrap="square">
            <a:spAutoFit/>
          </a:bodyPr>
          <a:lstStyle/>
          <a:p>
            <a:pPr algn="l"/>
            <a:r>
              <a:rPr lang="en-US" sz="3200" b="1" dirty="0">
                <a:solidFill>
                  <a:srgbClr val="C55599"/>
                </a:solidFill>
                <a:latin typeface="Kristen ITC" panose="03050502040202030202" pitchFamily="66" charset="0"/>
                <a:cs typeface="Arial" panose="020B0604020202020204" pitchFamily="34" charset="0"/>
              </a:rPr>
              <a:t>What do you Meme?</a:t>
            </a:r>
          </a:p>
        </p:txBody>
      </p:sp>
    </p:spTree>
    <p:extLst>
      <p:ext uri="{BB962C8B-B14F-4D97-AF65-F5344CB8AC3E}">
        <p14:creationId xmlns:p14="http://schemas.microsoft.com/office/powerpoint/2010/main" val="3506285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Introducing Memes</a:t>
            </a:r>
            <a:endParaRPr lang="en-GB" b="1"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14" name="TextBox 13">
            <a:extLst>
              <a:ext uri="{FF2B5EF4-FFF2-40B4-BE49-F238E27FC236}">
                <a16:creationId xmlns:a16="http://schemas.microsoft.com/office/drawing/2014/main" id="{79B04D42-F1CE-41E4-9C9D-08A60937CE5F}"/>
              </a:ext>
            </a:extLst>
          </p:cNvPr>
          <p:cNvSpPr txBox="1"/>
          <p:nvPr/>
        </p:nvSpPr>
        <p:spPr>
          <a:xfrm>
            <a:off x="1225891" y="4084787"/>
            <a:ext cx="2317726" cy="1754326"/>
          </a:xfrm>
          <a:prstGeom prst="rect">
            <a:avLst/>
          </a:prstGeom>
          <a:noFill/>
        </p:spPr>
        <p:txBody>
          <a:bodyPr wrap="square">
            <a:spAutoFit/>
          </a:bodyPr>
          <a:lstStyle/>
          <a:p>
            <a:r>
              <a:rPr lang="en-US" b="1" i="0" dirty="0">
                <a:solidFill>
                  <a:srgbClr val="EF7E23"/>
                </a:solidFill>
                <a:effectLst/>
                <a:latin typeface="Open Sans" panose="020B0606030504020204" pitchFamily="34" charset="0"/>
              </a:rPr>
              <a:t>74% send memes to make people smile or laugh—and 53% send them to react to something.</a:t>
            </a:r>
            <a:endParaRPr lang="en-US" b="0" i="0" dirty="0">
              <a:solidFill>
                <a:srgbClr val="EF7E23"/>
              </a:solidFill>
              <a:effectLst/>
              <a:latin typeface="Open Sans" panose="020B0606030504020204" pitchFamily="34" charset="0"/>
            </a:endParaRPr>
          </a:p>
        </p:txBody>
      </p:sp>
      <p:sp>
        <p:nvSpPr>
          <p:cNvPr id="15" name="TextBox 14">
            <a:extLst>
              <a:ext uri="{FF2B5EF4-FFF2-40B4-BE49-F238E27FC236}">
                <a16:creationId xmlns:a16="http://schemas.microsoft.com/office/drawing/2014/main" id="{E5780D87-8D7B-492F-9FEC-965208DB2969}"/>
              </a:ext>
            </a:extLst>
          </p:cNvPr>
          <p:cNvSpPr txBox="1"/>
          <p:nvPr/>
        </p:nvSpPr>
        <p:spPr>
          <a:xfrm>
            <a:off x="4114797" y="1641206"/>
            <a:ext cx="2137145" cy="1754326"/>
          </a:xfrm>
          <a:prstGeom prst="rect">
            <a:avLst/>
          </a:prstGeom>
          <a:noFill/>
        </p:spPr>
        <p:txBody>
          <a:bodyPr wrap="square">
            <a:spAutoFit/>
          </a:bodyPr>
          <a:lstStyle/>
          <a:p>
            <a:pPr algn="l"/>
            <a:r>
              <a:rPr lang="en-US" b="1" i="0" dirty="0">
                <a:solidFill>
                  <a:srgbClr val="EF7E23"/>
                </a:solidFill>
                <a:effectLst/>
                <a:latin typeface="Open Sans" panose="020B0606030504020204" pitchFamily="34" charset="0"/>
              </a:rPr>
              <a:t>55% of 13-35-year-olds send memes </a:t>
            </a:r>
            <a:r>
              <a:rPr lang="en-US" b="1" i="1" dirty="0">
                <a:solidFill>
                  <a:srgbClr val="EF7E23"/>
                </a:solidFill>
                <a:effectLst/>
                <a:latin typeface="Open Sans" panose="020B0606030504020204" pitchFamily="34" charset="0"/>
              </a:rPr>
              <a:t>every week</a:t>
            </a:r>
            <a:r>
              <a:rPr lang="en-US" b="1" i="0" dirty="0">
                <a:solidFill>
                  <a:srgbClr val="EF7E23"/>
                </a:solidFill>
                <a:effectLst/>
                <a:latin typeface="Open Sans" panose="020B0606030504020204" pitchFamily="34" charset="0"/>
              </a:rPr>
              <a:t>—and 30% send them every day.</a:t>
            </a:r>
            <a:endParaRPr lang="en-US" b="0" i="0" dirty="0">
              <a:solidFill>
                <a:srgbClr val="EF7E23"/>
              </a:solidFill>
              <a:effectLst/>
              <a:latin typeface="Open Sans" panose="020B0606030504020204" pitchFamily="34" charset="0"/>
            </a:endParaRPr>
          </a:p>
        </p:txBody>
      </p:sp>
      <p:pic>
        <p:nvPicPr>
          <p:cNvPr id="17" name="Picture 6" descr="Coronavirus Impact: US/UK Internet Users Who Look at Memes, by Demographic, March 2020 (% of respondents in each group)">
            <a:extLst>
              <a:ext uri="{FF2B5EF4-FFF2-40B4-BE49-F238E27FC236}">
                <a16:creationId xmlns:a16="http://schemas.microsoft.com/office/drawing/2014/main" id="{DB3D985B-AF24-4BC9-BCF5-0E300F9936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070" y="1559134"/>
            <a:ext cx="4476750" cy="4448175"/>
          </a:xfrm>
          <a:prstGeom prst="rect">
            <a:avLst/>
          </a:prstGeom>
          <a:noFill/>
          <a:ln w="57150">
            <a:solidFill>
              <a:srgbClr val="EF7E23"/>
            </a:solidFill>
          </a:ln>
          <a:extLst>
            <a:ext uri="{909E8E84-426E-40DD-AFC4-6F175D3DCCD1}">
              <a14:hiddenFill xmlns:a14="http://schemas.microsoft.com/office/drawing/2010/main">
                <a:solidFill>
                  <a:srgbClr val="FFFFFF"/>
                </a:solidFill>
              </a14:hiddenFill>
            </a:ext>
          </a:extLst>
        </p:spPr>
      </p:pic>
      <p:pic>
        <p:nvPicPr>
          <p:cNvPr id="1028" name="Picture 4" descr="HAHA YOUR SO FUNNY BRO - evil toddler kid2 | Meme Generator">
            <a:extLst>
              <a:ext uri="{FF2B5EF4-FFF2-40B4-BE49-F238E27FC236}">
                <a16:creationId xmlns:a16="http://schemas.microsoft.com/office/drawing/2014/main" id="{80E57A4F-A7D0-46F7-903D-8FA241D200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7253" y="3783221"/>
            <a:ext cx="2383685" cy="2383685"/>
          </a:xfrm>
          <a:prstGeom prst="rect">
            <a:avLst/>
          </a:prstGeom>
          <a:noFill/>
          <a:ln w="76200">
            <a:solidFill>
              <a:srgbClr val="EF7E23"/>
            </a:solidFill>
          </a:ln>
          <a:extLst>
            <a:ext uri="{909E8E84-426E-40DD-AFC4-6F175D3DCCD1}">
              <a14:hiddenFill xmlns:a14="http://schemas.microsoft.com/office/drawing/2010/main">
                <a:solidFill>
                  <a:srgbClr val="FFFFFF"/>
                </a:solidFill>
              </a14:hiddenFill>
            </a:ext>
          </a:extLst>
        </p:spPr>
      </p:pic>
      <p:pic>
        <p:nvPicPr>
          <p:cNvPr id="1030" name="Picture 6" descr="And memes Lots of memes - Baby Yoda looking at you | Make a Meme">
            <a:extLst>
              <a:ext uri="{FF2B5EF4-FFF2-40B4-BE49-F238E27FC236}">
                <a16:creationId xmlns:a16="http://schemas.microsoft.com/office/drawing/2014/main" id="{50CBB79E-FF28-48F5-960F-3528BFF4D7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5152" y="1705447"/>
            <a:ext cx="2579205" cy="1667886"/>
          </a:xfrm>
          <a:prstGeom prst="rect">
            <a:avLst/>
          </a:prstGeom>
          <a:solidFill>
            <a:srgbClr val="EF7E23"/>
          </a:solidFill>
          <a:ln w="76200">
            <a:solidFill>
              <a:srgbClr val="EF7E23"/>
            </a:solidFill>
          </a:ln>
        </p:spPr>
      </p:pic>
    </p:spTree>
    <p:extLst>
      <p:ext uri="{BB962C8B-B14F-4D97-AF65-F5344CB8AC3E}">
        <p14:creationId xmlns:p14="http://schemas.microsoft.com/office/powerpoint/2010/main" val="349520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67835-9078-48D3-B486-C8E2A9D55FAF}"/>
              </a:ext>
            </a:extLst>
          </p:cNvPr>
          <p:cNvSpPr/>
          <p:nvPr/>
        </p:nvSpPr>
        <p:spPr>
          <a:xfrm>
            <a:off x="3407481" y="1741967"/>
            <a:ext cx="3890014" cy="375898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149805-3BFB-47F0-914B-CC548F242FF9}"/>
              </a:ext>
            </a:extLst>
          </p:cNvPr>
          <p:cNvSpPr txBox="1"/>
          <p:nvPr/>
        </p:nvSpPr>
        <p:spPr>
          <a:xfrm>
            <a:off x="4302832" y="5422079"/>
            <a:ext cx="3373708" cy="707886"/>
          </a:xfrm>
          <a:prstGeom prst="rect">
            <a:avLst/>
          </a:prstGeom>
          <a:noFill/>
        </p:spPr>
        <p:txBody>
          <a:bodyPr wrap="square" rtlCol="0">
            <a:spAutoFit/>
          </a:bodyPr>
          <a:lstStyle/>
          <a:p>
            <a:r>
              <a:rPr lang="en-US" sz="4000" b="1" dirty="0">
                <a:solidFill>
                  <a:schemeClr val="bg1"/>
                </a:solidFill>
              </a:rPr>
              <a:t>Intentions</a:t>
            </a:r>
            <a:endParaRPr lang="en-GB" sz="4400" b="1" dirty="0">
              <a:solidFill>
                <a:schemeClr val="bg1"/>
              </a:solidFill>
            </a:endParaRP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394" y="1585374"/>
            <a:ext cx="3981233" cy="3981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8767" y="2847934"/>
            <a:ext cx="3207719" cy="3207719"/>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304" y="295268"/>
            <a:ext cx="354990" cy="354990"/>
          </a:xfrm>
          <a:prstGeom prst="rect">
            <a:avLst/>
          </a:prstGeom>
        </p:spPr>
      </p:pic>
    </p:spTree>
    <p:extLst>
      <p:ext uri="{BB962C8B-B14F-4D97-AF65-F5344CB8AC3E}">
        <p14:creationId xmlns:p14="http://schemas.microsoft.com/office/powerpoint/2010/main" val="82884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Memes &amp; Marketing</a:t>
            </a:r>
            <a:endParaRPr lang="en-GB" b="1"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10" name="Picture 4" descr="Very meme game">
            <a:extLst>
              <a:ext uri="{FF2B5EF4-FFF2-40B4-BE49-F238E27FC236}">
                <a16:creationId xmlns:a16="http://schemas.microsoft.com/office/drawing/2014/main" id="{C5E005BC-06CA-4737-B2B5-B952195214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6000" y="1950232"/>
            <a:ext cx="7200000" cy="461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141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Memes &amp; Marketing</a:t>
            </a:r>
            <a:endParaRPr lang="en-GB" b="1"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7" name="Picture 2" descr="funny meme">
            <a:extLst>
              <a:ext uri="{FF2B5EF4-FFF2-40B4-BE49-F238E27FC236}">
                <a16:creationId xmlns:a16="http://schemas.microsoft.com/office/drawing/2014/main" id="{0542EF29-C845-45DB-8B81-8A8CB6F240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6000" y="1964294"/>
            <a:ext cx="7200000" cy="459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5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Memes &amp; Marketing</a:t>
            </a:r>
            <a:endParaRPr lang="en-GB" b="1"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7" name="Picture 2" descr="confused meme">
            <a:extLst>
              <a:ext uri="{FF2B5EF4-FFF2-40B4-BE49-F238E27FC236}">
                <a16:creationId xmlns:a16="http://schemas.microsoft.com/office/drawing/2014/main" id="{45BD2CDD-08FB-4C32-BAD1-223C4161C7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6000" y="1922107"/>
            <a:ext cx="7200000" cy="464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315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Using Memes – Pro’s &amp; Con’s</a:t>
            </a:r>
            <a:endParaRPr lang="en-GB"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aphicFrame>
        <p:nvGraphicFramePr>
          <p:cNvPr id="8" name="Table 4">
            <a:extLst>
              <a:ext uri="{FF2B5EF4-FFF2-40B4-BE49-F238E27FC236}">
                <a16:creationId xmlns:a16="http://schemas.microsoft.com/office/drawing/2014/main" id="{CCA2310E-A50A-4935-8064-A3FBCB9E37F1}"/>
              </a:ext>
            </a:extLst>
          </p:cNvPr>
          <p:cNvGraphicFramePr>
            <a:graphicFrameLocks noGrp="1"/>
          </p:cNvGraphicFramePr>
          <p:nvPr>
            <p:extLst>
              <p:ext uri="{D42A27DB-BD31-4B8C-83A1-F6EECF244321}">
                <p14:modId xmlns:p14="http://schemas.microsoft.com/office/powerpoint/2010/main" val="28938262"/>
              </p:ext>
            </p:extLst>
          </p:nvPr>
        </p:nvGraphicFramePr>
        <p:xfrm>
          <a:off x="715150" y="2177554"/>
          <a:ext cx="10761699" cy="4317576"/>
        </p:xfrm>
        <a:graphic>
          <a:graphicData uri="http://schemas.openxmlformats.org/drawingml/2006/table">
            <a:tbl>
              <a:tblPr firstRow="1" bandRow="1">
                <a:tableStyleId>{00A15C55-8517-42AA-B614-E9B94910E393}</a:tableStyleId>
              </a:tblPr>
              <a:tblGrid>
                <a:gridCol w="5129213">
                  <a:extLst>
                    <a:ext uri="{9D8B030D-6E8A-4147-A177-3AD203B41FA5}">
                      <a16:colId xmlns:a16="http://schemas.microsoft.com/office/drawing/2014/main" val="2855059170"/>
                    </a:ext>
                  </a:extLst>
                </a:gridCol>
                <a:gridCol w="5632486">
                  <a:extLst>
                    <a:ext uri="{9D8B030D-6E8A-4147-A177-3AD203B41FA5}">
                      <a16:colId xmlns:a16="http://schemas.microsoft.com/office/drawing/2014/main" val="334849351"/>
                    </a:ext>
                  </a:extLst>
                </a:gridCol>
              </a:tblGrid>
              <a:tr h="385656">
                <a:tc>
                  <a:txBody>
                    <a:bodyPr/>
                    <a:lstStyle/>
                    <a:p>
                      <a:r>
                        <a:rPr lang="en-US" dirty="0">
                          <a:solidFill>
                            <a:schemeClr val="tx1"/>
                          </a:solidFill>
                        </a:rPr>
                        <a:t>Pro’s</a:t>
                      </a:r>
                      <a:endParaRPr lang="en-GB"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Con’s</a:t>
                      </a:r>
                      <a:endParaRPr lang="en-GB"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4475748"/>
                  </a:ext>
                </a:extLst>
              </a:tr>
              <a:tr h="370840">
                <a:tc>
                  <a:txBody>
                    <a:bodyPr/>
                    <a:lstStyle/>
                    <a:p>
                      <a:r>
                        <a:rPr lang="en-US" dirty="0"/>
                        <a:t>It is a fun way to engage with your audience.</a:t>
                      </a:r>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Humor is subjective, to reduce the likelihood of things being taken the wrong way you need to think carefully about what you post and how it might be interpreted. </a:t>
                      </a:r>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0809968"/>
                  </a:ext>
                </a:extLst>
              </a:tr>
              <a:tr h="370840">
                <a:tc>
                  <a:txBody>
                    <a:bodyPr/>
                    <a:lstStyle/>
                    <a:p>
                      <a:r>
                        <a:rPr lang="en-US" dirty="0"/>
                        <a:t>It can make your brand appear relatable and it is a good way of sharing your values. </a:t>
                      </a:r>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There is a risk that some of the variations of the meme are, or in the future will not be, not in-line with your values. You can reduce the likelihood of this by keeping things simple and staying away from anything that could be deemed controversial, unless </a:t>
                      </a:r>
                      <a:r>
                        <a:rPr lang="en-US"/>
                        <a:t>that is your intention.</a:t>
                      </a:r>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190689"/>
                  </a:ext>
                </a:extLst>
              </a:tr>
              <a:tr h="370840">
                <a:tc>
                  <a:txBody>
                    <a:bodyPr/>
                    <a:lstStyle/>
                    <a:p>
                      <a:r>
                        <a:rPr lang="en-US" dirty="0"/>
                        <a:t>There is a potential to get your post noticed and shared.</a:t>
                      </a:r>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You need to know your audience and their culture, if incorrectly targeted you might lose followers.</a:t>
                      </a:r>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7315746"/>
                  </a:ext>
                </a:extLst>
              </a:tr>
              <a:tr h="370840">
                <a:tc>
                  <a:txBody>
                    <a:bodyPr/>
                    <a:lstStyle/>
                    <a:p>
                      <a:r>
                        <a:rPr lang="en-US" dirty="0"/>
                        <a:t>You</a:t>
                      </a:r>
                      <a:r>
                        <a:rPr lang="en-US" baseline="0" dirty="0"/>
                        <a:t> c</a:t>
                      </a:r>
                      <a:r>
                        <a:rPr lang="en-US" dirty="0"/>
                        <a:t>an</a:t>
                      </a:r>
                      <a:r>
                        <a:rPr lang="en-US" baseline="0" dirty="0"/>
                        <a:t> make your posts more memorable.</a:t>
                      </a:r>
                      <a:endParaRPr lang="en-GB" dirty="0"/>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dirty="0"/>
                        <a:t>It is not always appropriate, and you need to consider the wider political and socio-economic climate as well as the purpose of the post. </a:t>
                      </a:r>
                      <a:endParaRPr lang="en-GB"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848489448"/>
                  </a:ext>
                </a:extLst>
              </a:tr>
            </a:tbl>
          </a:graphicData>
        </a:graphic>
      </p:graphicFrame>
      <p:sp>
        <p:nvSpPr>
          <p:cNvPr id="9" name="TextBox 8">
            <a:extLst>
              <a:ext uri="{FF2B5EF4-FFF2-40B4-BE49-F238E27FC236}">
                <a16:creationId xmlns:a16="http://schemas.microsoft.com/office/drawing/2014/main" id="{E1571632-4286-4C50-A9EA-45F23D121A72}"/>
              </a:ext>
            </a:extLst>
          </p:cNvPr>
          <p:cNvSpPr txBox="1"/>
          <p:nvPr/>
        </p:nvSpPr>
        <p:spPr>
          <a:xfrm>
            <a:off x="882502" y="1103682"/>
            <a:ext cx="10594347" cy="830997"/>
          </a:xfrm>
          <a:prstGeom prst="rect">
            <a:avLst/>
          </a:prstGeom>
          <a:noFill/>
        </p:spPr>
        <p:txBody>
          <a:bodyPr wrap="square" rtlCol="0">
            <a:spAutoFit/>
          </a:bodyPr>
          <a:lstStyle/>
          <a:p>
            <a:r>
              <a:rPr lang="en-US" sz="2400" b="1" dirty="0">
                <a:solidFill>
                  <a:srgbClr val="EAAB00"/>
                </a:solidFill>
              </a:rPr>
              <a:t>What do you think are some of the Pro’s and Con’s of creating and using memes on your social media channels?</a:t>
            </a:r>
            <a:endParaRPr lang="en-GB" sz="2400" b="1" dirty="0">
              <a:solidFill>
                <a:srgbClr val="EAAB00"/>
              </a:solidFill>
            </a:endParaRPr>
          </a:p>
        </p:txBody>
      </p:sp>
    </p:spTree>
    <p:extLst>
      <p:ext uri="{BB962C8B-B14F-4D97-AF65-F5344CB8AC3E}">
        <p14:creationId xmlns:p14="http://schemas.microsoft.com/office/powerpoint/2010/main" val="263231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Meme - Cheers</a:t>
            </a:r>
            <a:endParaRPr lang="en-GB" b="1"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7" name="Picture 2" descr="What Is a Meme?">
            <a:extLst>
              <a:ext uri="{FF2B5EF4-FFF2-40B4-BE49-F238E27FC236}">
                <a16:creationId xmlns:a16="http://schemas.microsoft.com/office/drawing/2014/main" id="{8FF05F8D-7164-44B3-A58A-01750457FC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2360" y="1436560"/>
            <a:ext cx="9987280" cy="493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104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67835-9078-48D3-B486-C8E2A9D55FAF}"/>
              </a:ext>
            </a:extLst>
          </p:cNvPr>
          <p:cNvSpPr/>
          <p:nvPr/>
        </p:nvSpPr>
        <p:spPr>
          <a:xfrm>
            <a:off x="3407481" y="1741967"/>
            <a:ext cx="3890014" cy="375898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149805-3BFB-47F0-914B-CC548F242FF9}"/>
              </a:ext>
            </a:extLst>
          </p:cNvPr>
          <p:cNvSpPr txBox="1"/>
          <p:nvPr/>
        </p:nvSpPr>
        <p:spPr>
          <a:xfrm>
            <a:off x="4302832" y="5422079"/>
            <a:ext cx="3373708" cy="707886"/>
          </a:xfrm>
          <a:prstGeom prst="rect">
            <a:avLst/>
          </a:prstGeom>
          <a:noFill/>
        </p:spPr>
        <p:txBody>
          <a:bodyPr wrap="square" rtlCol="0">
            <a:spAutoFit/>
          </a:bodyPr>
          <a:lstStyle/>
          <a:p>
            <a:r>
              <a:rPr lang="en-US" sz="4000" b="1" dirty="0">
                <a:solidFill>
                  <a:schemeClr val="bg1"/>
                </a:solidFill>
              </a:rPr>
              <a:t>Websites</a:t>
            </a:r>
            <a:endParaRPr lang="en-GB" sz="4400" b="1" dirty="0">
              <a:solidFill>
                <a:schemeClr val="bg1"/>
              </a:solidFill>
            </a:endParaRP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394" y="1585374"/>
            <a:ext cx="3981233" cy="3981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8767" y="2847934"/>
            <a:ext cx="3207719" cy="3207719"/>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5304" y="295268"/>
            <a:ext cx="354990" cy="354990"/>
          </a:xfrm>
          <a:prstGeom prst="rect">
            <a:avLst/>
          </a:prstGeom>
        </p:spPr>
      </p:pic>
    </p:spTree>
    <p:extLst>
      <p:ext uri="{BB962C8B-B14F-4D97-AF65-F5344CB8AC3E}">
        <p14:creationId xmlns:p14="http://schemas.microsoft.com/office/powerpoint/2010/main" val="954920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950822" cy="461665"/>
          </a:xfrm>
          <a:prstGeom prst="rect">
            <a:avLst/>
          </a:prstGeom>
          <a:noFill/>
        </p:spPr>
        <p:txBody>
          <a:bodyPr wrap="square" rtlCol="0">
            <a:spAutoFit/>
          </a:bodyPr>
          <a:lstStyle/>
          <a:p>
            <a:pPr algn="ctr"/>
            <a:r>
              <a:rPr lang="en-US" sz="2400" b="1" dirty="0"/>
              <a:t>Why make a website?</a:t>
            </a:r>
            <a:endParaRPr lang="en-GB" sz="2400" b="1" dirty="0"/>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52" name="Speech Bubble: Rectangle with Corners Rounded 51">
            <a:extLst>
              <a:ext uri="{FF2B5EF4-FFF2-40B4-BE49-F238E27FC236}">
                <a16:creationId xmlns:a16="http://schemas.microsoft.com/office/drawing/2014/main" id="{0D55A68A-F537-4C43-8995-608056DC136A}"/>
              </a:ext>
            </a:extLst>
          </p:cNvPr>
          <p:cNvSpPr/>
          <p:nvPr/>
        </p:nvSpPr>
        <p:spPr>
          <a:xfrm flipH="1">
            <a:off x="3211286" y="1597073"/>
            <a:ext cx="6318206" cy="3663853"/>
          </a:xfrm>
          <a:prstGeom prst="wedgeRoundRectCallout">
            <a:avLst>
              <a:gd name="adj1" fmla="val 42163"/>
              <a:gd name="adj2" fmla="val 74463"/>
              <a:gd name="adj3" fmla="val 16667"/>
            </a:avLst>
          </a:prstGeom>
          <a:solidFill>
            <a:srgbClr val="EAAB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ED0F945-8360-4E16-B591-437F6220AE98}"/>
              </a:ext>
            </a:extLst>
          </p:cNvPr>
          <p:cNvSpPr txBox="1"/>
          <p:nvPr/>
        </p:nvSpPr>
        <p:spPr>
          <a:xfrm>
            <a:off x="4464728" y="1905505"/>
            <a:ext cx="4041953" cy="3046988"/>
          </a:xfrm>
          <a:prstGeom prst="rect">
            <a:avLst/>
          </a:prstGeom>
          <a:noFill/>
        </p:spPr>
        <p:txBody>
          <a:bodyPr wrap="square" rtlCol="0">
            <a:spAutoFit/>
          </a:bodyPr>
          <a:lstStyle/>
          <a:p>
            <a:r>
              <a:rPr lang="en-US" sz="4800" b="1" dirty="0">
                <a:solidFill>
                  <a:schemeClr val="bg1"/>
                </a:solidFill>
              </a:rPr>
              <a:t>Why is it a good idea to have a website?</a:t>
            </a:r>
            <a:r>
              <a:rPr lang="en-US" sz="4800" b="1" dirty="0">
                <a:solidFill>
                  <a:srgbClr val="EAAB00"/>
                </a:solidFill>
              </a:rPr>
              <a:t>?</a:t>
            </a:r>
            <a:endParaRPr lang="en-GB" sz="4800" b="1" dirty="0">
              <a:solidFill>
                <a:srgbClr val="EAAB00"/>
              </a:solidFill>
            </a:endParaRPr>
          </a:p>
        </p:txBody>
      </p:sp>
      <p:grpSp>
        <p:nvGrpSpPr>
          <p:cNvPr id="22" name="Group 21">
            <a:extLst>
              <a:ext uri="{FF2B5EF4-FFF2-40B4-BE49-F238E27FC236}">
                <a16:creationId xmlns:a16="http://schemas.microsoft.com/office/drawing/2014/main" id="{E27B4427-27D8-441C-A409-51B307C50646}"/>
              </a:ext>
            </a:extLst>
          </p:cNvPr>
          <p:cNvGrpSpPr/>
          <p:nvPr/>
        </p:nvGrpSpPr>
        <p:grpSpPr>
          <a:xfrm>
            <a:off x="10863333" y="5525395"/>
            <a:ext cx="1590642" cy="1170911"/>
            <a:chOff x="252565" y="2500625"/>
            <a:chExt cx="1590642" cy="1170911"/>
          </a:xfrm>
        </p:grpSpPr>
        <p:sp>
          <p:nvSpPr>
            <p:cNvPr id="23" name="Rectangle 22">
              <a:extLst>
                <a:ext uri="{FF2B5EF4-FFF2-40B4-BE49-F238E27FC236}">
                  <a16:creationId xmlns:a16="http://schemas.microsoft.com/office/drawing/2014/main" id="{6E2408DC-658C-4C2C-B3D0-C9D57F2BC00D}"/>
                </a:ext>
              </a:extLst>
            </p:cNvPr>
            <p:cNvSpPr/>
            <p:nvPr/>
          </p:nvSpPr>
          <p:spPr>
            <a:xfrm>
              <a:off x="252565" y="2509044"/>
              <a:ext cx="1151790" cy="116249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B426974A-B6EA-4476-976A-495A652F1D33}"/>
                </a:ext>
              </a:extLst>
            </p:cNvPr>
            <p:cNvSpPr txBox="1"/>
            <p:nvPr/>
          </p:nvSpPr>
          <p:spPr>
            <a:xfrm>
              <a:off x="282580" y="3292986"/>
              <a:ext cx="1560627" cy="338554"/>
            </a:xfrm>
            <a:prstGeom prst="rect">
              <a:avLst/>
            </a:prstGeom>
            <a:noFill/>
          </p:spPr>
          <p:txBody>
            <a:bodyPr wrap="square" rtlCol="0">
              <a:spAutoFit/>
            </a:bodyPr>
            <a:lstStyle/>
            <a:p>
              <a:r>
                <a:rPr lang="en-US" sz="1600" b="1" dirty="0">
                  <a:solidFill>
                    <a:schemeClr val="bg1"/>
                  </a:solidFill>
                </a:rPr>
                <a:t>Websites</a:t>
              </a:r>
              <a:endParaRPr lang="en-GB" b="1" dirty="0">
                <a:solidFill>
                  <a:schemeClr val="bg1"/>
                </a:solidFill>
              </a:endParaRPr>
            </a:p>
          </p:txBody>
        </p:sp>
        <p:pic>
          <p:nvPicPr>
            <p:cNvPr id="25" name="Picture 4" descr="Change Folder Picture in Windows 10">
              <a:extLst>
                <a:ext uri="{FF2B5EF4-FFF2-40B4-BE49-F238E27FC236}">
                  <a16:creationId xmlns:a16="http://schemas.microsoft.com/office/drawing/2014/main" id="{E4F5E260-8021-4743-8B7D-3DF827A861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80" y="2500625"/>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26" name="Graphic 25" descr="Cursor with solid fill">
              <a:extLst>
                <a:ext uri="{FF2B5EF4-FFF2-40B4-BE49-F238E27FC236}">
                  <a16:creationId xmlns:a16="http://schemas.microsoft.com/office/drawing/2014/main" id="{407F40FB-951E-4FA2-8B13-2B0813A5BF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234" y="2711275"/>
              <a:ext cx="717725" cy="717725"/>
            </a:xfrm>
            <a:prstGeom prst="rect">
              <a:avLst/>
            </a:prstGeom>
          </p:spPr>
        </p:pic>
      </p:grpSp>
    </p:spTree>
    <p:extLst>
      <p:ext uri="{BB962C8B-B14F-4D97-AF65-F5344CB8AC3E}">
        <p14:creationId xmlns:p14="http://schemas.microsoft.com/office/powerpoint/2010/main" val="3123761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83350"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3896139" y="282894"/>
            <a:ext cx="51272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Why move online?</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2296" y="321772"/>
            <a:ext cx="354990" cy="354990"/>
          </a:xfrm>
          <a:prstGeom prst="rect">
            <a:avLst/>
          </a:prstGeom>
        </p:spPr>
      </p:pic>
      <p:graphicFrame>
        <p:nvGraphicFramePr>
          <p:cNvPr id="5" name="Diagram 4">
            <a:extLst>
              <a:ext uri="{FF2B5EF4-FFF2-40B4-BE49-F238E27FC236}">
                <a16:creationId xmlns:a16="http://schemas.microsoft.com/office/drawing/2014/main" id="{8D46D94B-50E3-4778-B3A6-4AF768239AAF}"/>
              </a:ext>
            </a:extLst>
          </p:cNvPr>
          <p:cNvGraphicFramePr/>
          <p:nvPr>
            <p:extLst>
              <p:ext uri="{D42A27DB-BD31-4B8C-83A1-F6EECF244321}">
                <p14:modId xmlns:p14="http://schemas.microsoft.com/office/powerpoint/2010/main" val="2606935468"/>
              </p:ext>
            </p:extLst>
          </p:nvPr>
        </p:nvGraphicFramePr>
        <p:xfrm>
          <a:off x="377476" y="1260479"/>
          <a:ext cx="11808460" cy="5349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35201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950822" cy="461665"/>
          </a:xfrm>
          <a:prstGeom prst="rect">
            <a:avLst/>
          </a:prstGeom>
          <a:noFill/>
        </p:spPr>
        <p:txBody>
          <a:bodyPr wrap="square" rtlCol="0">
            <a:spAutoFit/>
          </a:bodyPr>
          <a:lstStyle/>
          <a:p>
            <a:pPr algn="ctr"/>
            <a:r>
              <a:rPr lang="en-US" sz="2400" b="1" dirty="0"/>
              <a:t>Domains</a:t>
            </a:r>
            <a:endParaRPr lang="en-GB" sz="2400" b="1" dirty="0"/>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52" name="Speech Bubble: Rectangle with Corners Rounded 51">
            <a:extLst>
              <a:ext uri="{FF2B5EF4-FFF2-40B4-BE49-F238E27FC236}">
                <a16:creationId xmlns:a16="http://schemas.microsoft.com/office/drawing/2014/main" id="{0D55A68A-F537-4C43-8995-608056DC136A}"/>
              </a:ext>
            </a:extLst>
          </p:cNvPr>
          <p:cNvSpPr/>
          <p:nvPr/>
        </p:nvSpPr>
        <p:spPr>
          <a:xfrm flipH="1">
            <a:off x="369828" y="1023165"/>
            <a:ext cx="3170203" cy="1452807"/>
          </a:xfrm>
          <a:prstGeom prst="wedgeRoundRectCallout">
            <a:avLst>
              <a:gd name="adj1" fmla="val 45940"/>
              <a:gd name="adj2" fmla="val 61725"/>
              <a:gd name="adj3" fmla="val 16667"/>
            </a:avLst>
          </a:prstGeom>
          <a:solidFill>
            <a:srgbClr val="EAAB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Speech Bubble: Rectangle with Corners Rounded 52">
            <a:extLst>
              <a:ext uri="{FF2B5EF4-FFF2-40B4-BE49-F238E27FC236}">
                <a16:creationId xmlns:a16="http://schemas.microsoft.com/office/drawing/2014/main" id="{CA746F13-92E2-46CE-B669-2F0196FF555F}"/>
              </a:ext>
            </a:extLst>
          </p:cNvPr>
          <p:cNvSpPr/>
          <p:nvPr/>
        </p:nvSpPr>
        <p:spPr>
          <a:xfrm>
            <a:off x="5130282" y="1633841"/>
            <a:ext cx="6040187" cy="3136960"/>
          </a:xfrm>
          <a:prstGeom prst="wedgeRoundRectCallout">
            <a:avLst>
              <a:gd name="adj1" fmla="val 38699"/>
              <a:gd name="adj2" fmla="val 64809"/>
              <a:gd name="adj3" fmla="val 16667"/>
            </a:avLst>
          </a:prstGeom>
          <a:solidFill>
            <a:schemeClr val="bg1"/>
          </a:solidFill>
          <a:ln w="76200">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ED0F945-8360-4E16-B591-437F6220AE98}"/>
              </a:ext>
            </a:extLst>
          </p:cNvPr>
          <p:cNvSpPr txBox="1"/>
          <p:nvPr/>
        </p:nvSpPr>
        <p:spPr>
          <a:xfrm>
            <a:off x="732167" y="1208999"/>
            <a:ext cx="2445523" cy="954107"/>
          </a:xfrm>
          <a:prstGeom prst="rect">
            <a:avLst/>
          </a:prstGeom>
          <a:noFill/>
        </p:spPr>
        <p:txBody>
          <a:bodyPr wrap="square" rtlCol="0">
            <a:spAutoFit/>
          </a:bodyPr>
          <a:lstStyle/>
          <a:p>
            <a:pPr algn="ctr"/>
            <a:r>
              <a:rPr lang="en-US" sz="2800" b="1" dirty="0">
                <a:solidFill>
                  <a:schemeClr val="bg1"/>
                </a:solidFill>
                <a:latin typeface="Poppins"/>
              </a:rPr>
              <a:t>What is a Domain name?</a:t>
            </a:r>
            <a:endParaRPr lang="en-GB" sz="2800" b="1" dirty="0">
              <a:solidFill>
                <a:schemeClr val="bg1"/>
              </a:solidFill>
              <a:latin typeface="Poppins"/>
            </a:endParaRPr>
          </a:p>
        </p:txBody>
      </p:sp>
      <p:sp>
        <p:nvSpPr>
          <p:cNvPr id="21" name="TextBox 20">
            <a:extLst>
              <a:ext uri="{FF2B5EF4-FFF2-40B4-BE49-F238E27FC236}">
                <a16:creationId xmlns:a16="http://schemas.microsoft.com/office/drawing/2014/main" id="{3BA042B5-931D-41B2-B109-4D0742559D1A}"/>
              </a:ext>
            </a:extLst>
          </p:cNvPr>
          <p:cNvSpPr txBox="1"/>
          <p:nvPr/>
        </p:nvSpPr>
        <p:spPr>
          <a:xfrm>
            <a:off x="5660622" y="1912977"/>
            <a:ext cx="5232726" cy="2431435"/>
          </a:xfrm>
          <a:prstGeom prst="rect">
            <a:avLst/>
          </a:prstGeom>
          <a:noFill/>
        </p:spPr>
        <p:txBody>
          <a:bodyPr wrap="square" rtlCol="0">
            <a:spAutoFit/>
          </a:bodyPr>
          <a:lstStyle/>
          <a:p>
            <a:r>
              <a:rPr lang="en-US" sz="3200" b="1" dirty="0">
                <a:solidFill>
                  <a:srgbClr val="EAAB00"/>
                </a:solidFill>
                <a:latin typeface="Poppins"/>
              </a:rPr>
              <a:t>Let’s see if your </a:t>
            </a:r>
            <a:r>
              <a:rPr lang="en-US" sz="3200" b="1" dirty="0" err="1">
                <a:solidFill>
                  <a:srgbClr val="EAAB00"/>
                </a:solidFill>
                <a:latin typeface="Poppins"/>
              </a:rPr>
              <a:t>organisation's</a:t>
            </a:r>
            <a:r>
              <a:rPr lang="en-US" sz="3200" b="1" dirty="0">
                <a:solidFill>
                  <a:srgbClr val="EAAB00"/>
                </a:solidFill>
                <a:latin typeface="Poppins"/>
              </a:rPr>
              <a:t> name is free!</a:t>
            </a:r>
            <a:endParaRPr lang="en-US" sz="2800" b="1" dirty="0">
              <a:solidFill>
                <a:srgbClr val="EAAB00"/>
              </a:solidFill>
              <a:latin typeface="Poppins"/>
            </a:endParaRPr>
          </a:p>
          <a:p>
            <a:pPr algn="ctr"/>
            <a:r>
              <a:rPr lang="en-US" sz="2800" b="1" dirty="0">
                <a:solidFill>
                  <a:srgbClr val="EAAB00"/>
                </a:solidFill>
                <a:latin typeface="Poppins"/>
                <a:hlinkClick r:id="rId7"/>
              </a:rPr>
              <a:t>Go Daddy Domain Name Checker </a:t>
            </a:r>
            <a:endParaRPr lang="en-US" sz="2800" b="1" dirty="0">
              <a:solidFill>
                <a:srgbClr val="EAAB00"/>
              </a:solidFill>
              <a:latin typeface="Poppins"/>
            </a:endParaRPr>
          </a:p>
        </p:txBody>
      </p:sp>
      <p:grpSp>
        <p:nvGrpSpPr>
          <p:cNvPr id="22" name="Group 21">
            <a:extLst>
              <a:ext uri="{FF2B5EF4-FFF2-40B4-BE49-F238E27FC236}">
                <a16:creationId xmlns:a16="http://schemas.microsoft.com/office/drawing/2014/main" id="{2435D617-1EC7-49D5-AF6A-A5846C114299}"/>
              </a:ext>
            </a:extLst>
          </p:cNvPr>
          <p:cNvGrpSpPr/>
          <p:nvPr/>
        </p:nvGrpSpPr>
        <p:grpSpPr>
          <a:xfrm>
            <a:off x="10863333" y="5525395"/>
            <a:ext cx="1590642" cy="1170911"/>
            <a:chOff x="252565" y="2500625"/>
            <a:chExt cx="1590642" cy="1170911"/>
          </a:xfrm>
        </p:grpSpPr>
        <p:sp>
          <p:nvSpPr>
            <p:cNvPr id="23" name="Rectangle 22">
              <a:extLst>
                <a:ext uri="{FF2B5EF4-FFF2-40B4-BE49-F238E27FC236}">
                  <a16:creationId xmlns:a16="http://schemas.microsoft.com/office/drawing/2014/main" id="{E81018FB-7211-4EA5-9AAC-04A2B7434F0F}"/>
                </a:ext>
              </a:extLst>
            </p:cNvPr>
            <p:cNvSpPr/>
            <p:nvPr/>
          </p:nvSpPr>
          <p:spPr>
            <a:xfrm>
              <a:off x="252565" y="2509044"/>
              <a:ext cx="1151790" cy="116249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DC42770D-B0D4-4BE3-A939-832BBBE9B42E}"/>
                </a:ext>
              </a:extLst>
            </p:cNvPr>
            <p:cNvSpPr txBox="1"/>
            <p:nvPr/>
          </p:nvSpPr>
          <p:spPr>
            <a:xfrm>
              <a:off x="282580" y="3292986"/>
              <a:ext cx="1560627" cy="338554"/>
            </a:xfrm>
            <a:prstGeom prst="rect">
              <a:avLst/>
            </a:prstGeom>
            <a:noFill/>
          </p:spPr>
          <p:txBody>
            <a:bodyPr wrap="square" rtlCol="0">
              <a:spAutoFit/>
            </a:bodyPr>
            <a:lstStyle/>
            <a:p>
              <a:r>
                <a:rPr lang="en-US" sz="1600" b="1" dirty="0">
                  <a:solidFill>
                    <a:schemeClr val="bg1"/>
                  </a:solidFill>
                </a:rPr>
                <a:t>Websites</a:t>
              </a:r>
              <a:endParaRPr lang="en-GB" b="1" dirty="0">
                <a:solidFill>
                  <a:schemeClr val="bg1"/>
                </a:solidFill>
              </a:endParaRPr>
            </a:p>
          </p:txBody>
        </p:sp>
        <p:pic>
          <p:nvPicPr>
            <p:cNvPr id="25" name="Picture 4" descr="Change Folder Picture in Windows 10">
              <a:extLst>
                <a:ext uri="{FF2B5EF4-FFF2-40B4-BE49-F238E27FC236}">
                  <a16:creationId xmlns:a16="http://schemas.microsoft.com/office/drawing/2014/main" id="{FEAD3B2A-AE35-492E-A4EE-076D2DBA41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580" y="2500625"/>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26" name="Graphic 25" descr="Cursor with solid fill">
              <a:extLst>
                <a:ext uri="{FF2B5EF4-FFF2-40B4-BE49-F238E27FC236}">
                  <a16:creationId xmlns:a16="http://schemas.microsoft.com/office/drawing/2014/main" id="{31C7A89D-F87A-4C91-8470-C9ABF13323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234" y="2711275"/>
              <a:ext cx="717725" cy="717725"/>
            </a:xfrm>
            <a:prstGeom prst="rect">
              <a:avLst/>
            </a:prstGeom>
          </p:spPr>
        </p:pic>
      </p:grpSp>
      <p:sp>
        <p:nvSpPr>
          <p:cNvPr id="19" name="TextBox 18">
            <a:extLst>
              <a:ext uri="{FF2B5EF4-FFF2-40B4-BE49-F238E27FC236}">
                <a16:creationId xmlns:a16="http://schemas.microsoft.com/office/drawing/2014/main" id="{8087E67C-1413-4DF4-ABBE-58576ABC9CC1}"/>
              </a:ext>
            </a:extLst>
          </p:cNvPr>
          <p:cNvSpPr txBox="1"/>
          <p:nvPr/>
        </p:nvSpPr>
        <p:spPr>
          <a:xfrm>
            <a:off x="252565" y="2882473"/>
            <a:ext cx="4515378" cy="5816977"/>
          </a:xfrm>
          <a:prstGeom prst="rect">
            <a:avLst/>
          </a:prstGeom>
          <a:noFill/>
        </p:spPr>
        <p:txBody>
          <a:bodyPr wrap="square" rtlCol="0">
            <a:spAutoFit/>
          </a:bodyPr>
          <a:lstStyle/>
          <a:p>
            <a:r>
              <a:rPr lang="en-US" sz="2800" b="1" dirty="0">
                <a:solidFill>
                  <a:srgbClr val="EAAB00"/>
                </a:solidFill>
                <a:latin typeface="Poppins"/>
              </a:rPr>
              <a:t>This is your business/charity web address. Customers will type this address in the search bar </a:t>
            </a:r>
            <a:r>
              <a:rPr lang="en-US" sz="2800" b="1" dirty="0" err="1">
                <a:solidFill>
                  <a:srgbClr val="EAAB00"/>
                </a:solidFill>
                <a:latin typeface="Poppins"/>
              </a:rPr>
              <a:t>e.g</a:t>
            </a:r>
            <a:r>
              <a:rPr lang="en-US" sz="2800" b="1" dirty="0">
                <a:solidFill>
                  <a:srgbClr val="EAAB00"/>
                </a:solidFill>
                <a:latin typeface="Poppins"/>
              </a:rPr>
              <a:t>:</a:t>
            </a:r>
          </a:p>
          <a:p>
            <a:endParaRPr lang="en-US" sz="2800" b="1" dirty="0">
              <a:solidFill>
                <a:srgbClr val="EAAB00"/>
              </a:solidFill>
              <a:latin typeface="Poppins"/>
            </a:endParaRPr>
          </a:p>
          <a:p>
            <a:r>
              <a:rPr lang="en-US" sz="2000" b="1" dirty="0">
                <a:solidFill>
                  <a:srgbClr val="EAAB00"/>
                </a:solidFill>
                <a:latin typeface="Poppins"/>
                <a:hlinkClick r:id="rId11">
                  <a:extLst>
                    <a:ext uri="{A12FA001-AC4F-418D-AE19-62706E023703}">
                      <ahyp:hlinkClr xmlns:ahyp="http://schemas.microsoft.com/office/drawing/2018/hyperlinkcolor" val="tx"/>
                    </a:ext>
                  </a:extLst>
                </a:hlinkClick>
              </a:rPr>
              <a:t>www.</a:t>
            </a:r>
            <a:r>
              <a:rPr lang="en-US" sz="2000" b="1" dirty="0">
                <a:solidFill>
                  <a:srgbClr val="EAAB00"/>
                </a:solidFill>
                <a:highlight>
                  <a:srgbClr val="C55599"/>
                </a:highlight>
                <a:latin typeface="Poppins"/>
                <a:hlinkClick r:id="rId11">
                  <a:extLst>
                    <a:ext uri="{A12FA001-AC4F-418D-AE19-62706E023703}">
                      <ahyp:hlinkClr xmlns:ahyp="http://schemas.microsoft.com/office/drawing/2018/hyperlinkcolor" val="tx"/>
                    </a:ext>
                  </a:extLst>
                </a:hlinkClick>
              </a:rPr>
              <a:t>tesco</a:t>
            </a:r>
            <a:r>
              <a:rPr lang="en-US" sz="2000" b="1" dirty="0">
                <a:solidFill>
                  <a:srgbClr val="EAAB00"/>
                </a:solidFill>
                <a:latin typeface="Poppins"/>
                <a:hlinkClick r:id="rId11">
                  <a:extLst>
                    <a:ext uri="{A12FA001-AC4F-418D-AE19-62706E023703}">
                      <ahyp:hlinkClr xmlns:ahyp="http://schemas.microsoft.com/office/drawing/2018/hyperlinkcolor" val="tx"/>
                    </a:ext>
                  </a:extLst>
                </a:hlinkClick>
              </a:rPr>
              <a:t>.co.uk</a:t>
            </a:r>
            <a:endParaRPr lang="en-US" sz="2000" b="1" dirty="0">
              <a:solidFill>
                <a:srgbClr val="EAAB00"/>
              </a:solidFill>
              <a:latin typeface="Poppins"/>
            </a:endParaRPr>
          </a:p>
          <a:p>
            <a:r>
              <a:rPr lang="en-US" sz="2000" b="1" dirty="0">
                <a:solidFill>
                  <a:srgbClr val="EAAB00"/>
                </a:solidFill>
                <a:latin typeface="Poppins"/>
                <a:hlinkClick r:id="rId12">
                  <a:extLst>
                    <a:ext uri="{A12FA001-AC4F-418D-AE19-62706E023703}">
                      <ahyp:hlinkClr xmlns:ahyp="http://schemas.microsoft.com/office/drawing/2018/hyperlinkcolor" val="tx"/>
                    </a:ext>
                  </a:extLst>
                </a:hlinkClick>
              </a:rPr>
              <a:t>www.</a:t>
            </a:r>
            <a:r>
              <a:rPr lang="en-US" sz="2000" b="1" dirty="0">
                <a:solidFill>
                  <a:srgbClr val="EAAB00"/>
                </a:solidFill>
                <a:highlight>
                  <a:srgbClr val="C55599"/>
                </a:highlight>
                <a:latin typeface="Poppins"/>
                <a:hlinkClick r:id="rId12">
                  <a:extLst>
                    <a:ext uri="{A12FA001-AC4F-418D-AE19-62706E023703}">
                      <ahyp:hlinkClr xmlns:ahyp="http://schemas.microsoft.com/office/drawing/2018/hyperlinkcolor" val="tx"/>
                    </a:ext>
                  </a:extLst>
                </a:hlinkClick>
              </a:rPr>
              <a:t>amazon</a:t>
            </a:r>
            <a:r>
              <a:rPr lang="en-US" sz="2000" b="1" dirty="0">
                <a:solidFill>
                  <a:srgbClr val="EAAB00"/>
                </a:solidFill>
                <a:latin typeface="Poppins"/>
                <a:hlinkClick r:id="rId12">
                  <a:extLst>
                    <a:ext uri="{A12FA001-AC4F-418D-AE19-62706E023703}">
                      <ahyp:hlinkClr xmlns:ahyp="http://schemas.microsoft.com/office/drawing/2018/hyperlinkcolor" val="tx"/>
                    </a:ext>
                  </a:extLst>
                </a:hlinkClick>
              </a:rPr>
              <a:t>.com</a:t>
            </a:r>
            <a:endParaRPr lang="en-US" sz="2000" b="1" dirty="0">
              <a:solidFill>
                <a:srgbClr val="EAAB00"/>
              </a:solidFill>
              <a:latin typeface="Poppins"/>
            </a:endParaRPr>
          </a:p>
          <a:p>
            <a:r>
              <a:rPr lang="en-US" sz="2000" b="1" dirty="0">
                <a:solidFill>
                  <a:srgbClr val="EAAB00"/>
                </a:solidFill>
                <a:latin typeface="Poppins"/>
                <a:hlinkClick r:id="rId13">
                  <a:extLst>
                    <a:ext uri="{A12FA001-AC4F-418D-AE19-62706E023703}">
                      <ahyp:hlinkClr xmlns:ahyp="http://schemas.microsoft.com/office/drawing/2018/hyperlinkcolor" val="tx"/>
                    </a:ext>
                  </a:extLst>
                </a:hlinkClick>
              </a:rPr>
              <a:t>www.</a:t>
            </a:r>
            <a:r>
              <a:rPr lang="en-US" sz="2000" b="1" dirty="0">
                <a:solidFill>
                  <a:srgbClr val="EAAB00"/>
                </a:solidFill>
                <a:highlight>
                  <a:srgbClr val="C55599"/>
                </a:highlight>
                <a:latin typeface="Poppins"/>
                <a:hlinkClick r:id="rId13">
                  <a:extLst>
                    <a:ext uri="{A12FA001-AC4F-418D-AE19-62706E023703}">
                      <ahyp:hlinkClr xmlns:ahyp="http://schemas.microsoft.com/office/drawing/2018/hyperlinkcolor" val="tx"/>
                    </a:ext>
                  </a:extLst>
                </a:hlinkClick>
              </a:rPr>
              <a:t>petsathome</a:t>
            </a:r>
            <a:r>
              <a:rPr lang="en-US" sz="2000" b="1" dirty="0">
                <a:solidFill>
                  <a:srgbClr val="EAAB00"/>
                </a:solidFill>
                <a:latin typeface="Poppins"/>
                <a:hlinkClick r:id="rId13">
                  <a:extLst>
                    <a:ext uri="{A12FA001-AC4F-418D-AE19-62706E023703}">
                      <ahyp:hlinkClr xmlns:ahyp="http://schemas.microsoft.com/office/drawing/2018/hyperlinkcolor" val="tx"/>
                    </a:ext>
                  </a:extLst>
                </a:hlinkClick>
              </a:rPr>
              <a:t>.co.uk</a:t>
            </a:r>
            <a:endParaRPr lang="en-US" sz="2000" b="1" dirty="0">
              <a:solidFill>
                <a:srgbClr val="EAAB00"/>
              </a:solidFill>
              <a:latin typeface="Poppins"/>
            </a:endParaRPr>
          </a:p>
          <a:p>
            <a:r>
              <a:rPr lang="en-US" sz="2000" b="1" dirty="0">
                <a:solidFill>
                  <a:srgbClr val="EAAB00"/>
                </a:solidFill>
                <a:latin typeface="Poppins"/>
                <a:hlinkClick r:id="rId14">
                  <a:extLst>
                    <a:ext uri="{A12FA001-AC4F-418D-AE19-62706E023703}">
                      <ahyp:hlinkClr xmlns:ahyp="http://schemas.microsoft.com/office/drawing/2018/hyperlinkcolor" val="tx"/>
                    </a:ext>
                  </a:extLst>
                </a:hlinkClick>
              </a:rPr>
              <a:t>www.</a:t>
            </a:r>
            <a:r>
              <a:rPr lang="en-US" sz="2000" b="1" dirty="0">
                <a:solidFill>
                  <a:srgbClr val="EAAB00"/>
                </a:solidFill>
                <a:highlight>
                  <a:srgbClr val="C55599"/>
                </a:highlight>
                <a:latin typeface="Poppins"/>
                <a:hlinkClick r:id="rId14">
                  <a:extLst>
                    <a:ext uri="{A12FA001-AC4F-418D-AE19-62706E023703}">
                      <ahyp:hlinkClr xmlns:ahyp="http://schemas.microsoft.com/office/drawing/2018/hyperlinkcolor" val="tx"/>
                    </a:ext>
                  </a:extLst>
                </a:hlinkClick>
              </a:rPr>
              <a:t>moneysupermarket</a:t>
            </a:r>
            <a:r>
              <a:rPr lang="en-US" sz="2000" b="1" dirty="0">
                <a:solidFill>
                  <a:srgbClr val="EAAB00"/>
                </a:solidFill>
                <a:latin typeface="Poppins"/>
                <a:hlinkClick r:id="rId14">
                  <a:extLst>
                    <a:ext uri="{A12FA001-AC4F-418D-AE19-62706E023703}">
                      <ahyp:hlinkClr xmlns:ahyp="http://schemas.microsoft.com/office/drawing/2018/hyperlinkcolor" val="tx"/>
                    </a:ext>
                  </a:extLst>
                </a:hlinkClick>
              </a:rPr>
              <a:t>.co.uk</a:t>
            </a:r>
            <a:r>
              <a:rPr lang="en-US" sz="2000" b="1" dirty="0">
                <a:solidFill>
                  <a:srgbClr val="EAAB00"/>
                </a:solidFill>
                <a:latin typeface="Poppins"/>
              </a:rPr>
              <a:t> </a:t>
            </a:r>
          </a:p>
          <a:p>
            <a:endParaRPr lang="en-US" sz="2000" b="1" dirty="0">
              <a:solidFill>
                <a:srgbClr val="EAAB00"/>
              </a:solidFill>
              <a:latin typeface="Poppins"/>
            </a:endParaRPr>
          </a:p>
          <a:p>
            <a:endParaRPr lang="en-US" sz="2000" b="1" dirty="0">
              <a:solidFill>
                <a:srgbClr val="EAAB00"/>
              </a:solidFill>
              <a:latin typeface="Poppins"/>
            </a:endParaRPr>
          </a:p>
          <a:p>
            <a:endParaRPr lang="en-US" sz="2800" b="1" dirty="0">
              <a:solidFill>
                <a:srgbClr val="EAAB00"/>
              </a:solidFill>
              <a:latin typeface="Poppins"/>
            </a:endParaRPr>
          </a:p>
          <a:p>
            <a:endParaRPr lang="en-US" sz="2800" b="1" dirty="0">
              <a:solidFill>
                <a:srgbClr val="EAAB00"/>
              </a:solidFill>
              <a:latin typeface="Poppins"/>
            </a:endParaRPr>
          </a:p>
          <a:p>
            <a:endParaRPr lang="en-US" sz="2800" b="1" dirty="0">
              <a:solidFill>
                <a:srgbClr val="EAAB00"/>
              </a:solidFill>
              <a:latin typeface="Poppins"/>
            </a:endParaRPr>
          </a:p>
          <a:p>
            <a:endParaRPr lang="en-US" sz="2800" b="1" dirty="0">
              <a:solidFill>
                <a:srgbClr val="EAAB00"/>
              </a:solidFill>
              <a:latin typeface="Poppins"/>
            </a:endParaRPr>
          </a:p>
        </p:txBody>
      </p:sp>
    </p:spTree>
    <p:extLst>
      <p:ext uri="{BB962C8B-B14F-4D97-AF65-F5344CB8AC3E}">
        <p14:creationId xmlns:p14="http://schemas.microsoft.com/office/powerpoint/2010/main" val="1533286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950822" cy="461665"/>
          </a:xfrm>
          <a:prstGeom prst="rect">
            <a:avLst/>
          </a:prstGeom>
          <a:noFill/>
        </p:spPr>
        <p:txBody>
          <a:bodyPr wrap="square" rtlCol="0">
            <a:spAutoFit/>
          </a:bodyPr>
          <a:lstStyle/>
          <a:p>
            <a:pPr algn="ctr"/>
            <a:r>
              <a:rPr lang="en-US" sz="2400" b="1" dirty="0"/>
              <a:t>Key website vocab</a:t>
            </a:r>
            <a:endParaRPr lang="en-GB" sz="2400" b="1" dirty="0"/>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pSp>
        <p:nvGrpSpPr>
          <p:cNvPr id="24" name="Group 23">
            <a:extLst>
              <a:ext uri="{FF2B5EF4-FFF2-40B4-BE49-F238E27FC236}">
                <a16:creationId xmlns:a16="http://schemas.microsoft.com/office/drawing/2014/main" id="{2427E84F-BB02-4C9F-A20B-ECBC2CC14AE9}"/>
              </a:ext>
            </a:extLst>
          </p:cNvPr>
          <p:cNvGrpSpPr/>
          <p:nvPr/>
        </p:nvGrpSpPr>
        <p:grpSpPr>
          <a:xfrm>
            <a:off x="10863333" y="5525395"/>
            <a:ext cx="1590642" cy="1170911"/>
            <a:chOff x="252565" y="2500625"/>
            <a:chExt cx="1590642" cy="1170911"/>
          </a:xfrm>
        </p:grpSpPr>
        <p:sp>
          <p:nvSpPr>
            <p:cNvPr id="25" name="Rectangle 24">
              <a:extLst>
                <a:ext uri="{FF2B5EF4-FFF2-40B4-BE49-F238E27FC236}">
                  <a16:creationId xmlns:a16="http://schemas.microsoft.com/office/drawing/2014/main" id="{D46A479C-D7D4-4091-845A-FE374BAF5A6F}"/>
                </a:ext>
              </a:extLst>
            </p:cNvPr>
            <p:cNvSpPr/>
            <p:nvPr/>
          </p:nvSpPr>
          <p:spPr>
            <a:xfrm>
              <a:off x="252565" y="2509044"/>
              <a:ext cx="1151790" cy="116249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1751E110-16C9-483A-BE4A-63E9A3FB6EFD}"/>
                </a:ext>
              </a:extLst>
            </p:cNvPr>
            <p:cNvSpPr txBox="1"/>
            <p:nvPr/>
          </p:nvSpPr>
          <p:spPr>
            <a:xfrm>
              <a:off x="282580" y="3292986"/>
              <a:ext cx="1560627" cy="338554"/>
            </a:xfrm>
            <a:prstGeom prst="rect">
              <a:avLst/>
            </a:prstGeom>
            <a:noFill/>
          </p:spPr>
          <p:txBody>
            <a:bodyPr wrap="square" rtlCol="0">
              <a:spAutoFit/>
            </a:bodyPr>
            <a:lstStyle/>
            <a:p>
              <a:r>
                <a:rPr lang="en-US" sz="1600" b="1" dirty="0">
                  <a:solidFill>
                    <a:schemeClr val="bg1"/>
                  </a:solidFill>
                </a:rPr>
                <a:t>Websites</a:t>
              </a:r>
              <a:endParaRPr lang="en-GB" b="1" dirty="0">
                <a:solidFill>
                  <a:schemeClr val="bg1"/>
                </a:solidFill>
              </a:endParaRPr>
            </a:p>
          </p:txBody>
        </p:sp>
        <p:pic>
          <p:nvPicPr>
            <p:cNvPr id="27" name="Picture 4" descr="Change Folder Picture in Windows 10">
              <a:extLst>
                <a:ext uri="{FF2B5EF4-FFF2-40B4-BE49-F238E27FC236}">
                  <a16:creationId xmlns:a16="http://schemas.microsoft.com/office/drawing/2014/main" id="{B2ABD1FA-18E7-445A-B4C8-1AAE726C0A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80" y="2500625"/>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28" name="Graphic 27" descr="Cursor with solid fill">
              <a:extLst>
                <a:ext uri="{FF2B5EF4-FFF2-40B4-BE49-F238E27FC236}">
                  <a16:creationId xmlns:a16="http://schemas.microsoft.com/office/drawing/2014/main" id="{DBBE77E1-CF5A-4E73-8474-C706239846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234" y="2711275"/>
              <a:ext cx="717725" cy="717725"/>
            </a:xfrm>
            <a:prstGeom prst="rect">
              <a:avLst/>
            </a:prstGeom>
          </p:spPr>
        </p:pic>
      </p:grpSp>
      <p:graphicFrame>
        <p:nvGraphicFramePr>
          <p:cNvPr id="4" name="Table 4">
            <a:extLst>
              <a:ext uri="{FF2B5EF4-FFF2-40B4-BE49-F238E27FC236}">
                <a16:creationId xmlns:a16="http://schemas.microsoft.com/office/drawing/2014/main" id="{A56C10D3-A9C4-4104-9AC2-C0453EEF8294}"/>
              </a:ext>
            </a:extLst>
          </p:cNvPr>
          <p:cNvGraphicFramePr>
            <a:graphicFrameLocks noGrp="1"/>
          </p:cNvGraphicFramePr>
          <p:nvPr>
            <p:extLst>
              <p:ext uri="{D42A27DB-BD31-4B8C-83A1-F6EECF244321}">
                <p14:modId xmlns:p14="http://schemas.microsoft.com/office/powerpoint/2010/main" val="3878385954"/>
              </p:ext>
            </p:extLst>
          </p:nvPr>
        </p:nvGraphicFramePr>
        <p:xfrm>
          <a:off x="488323" y="1371600"/>
          <a:ext cx="11044833" cy="5486400"/>
        </p:xfrm>
        <a:graphic>
          <a:graphicData uri="http://schemas.openxmlformats.org/drawingml/2006/table">
            <a:tbl>
              <a:tblPr firstRow="1" bandRow="1">
                <a:tableStyleId>{5C22544A-7EE6-4342-B048-85BDC9FD1C3A}</a:tableStyleId>
              </a:tblPr>
              <a:tblGrid>
                <a:gridCol w="1665882">
                  <a:extLst>
                    <a:ext uri="{9D8B030D-6E8A-4147-A177-3AD203B41FA5}">
                      <a16:colId xmlns:a16="http://schemas.microsoft.com/office/drawing/2014/main" val="170896104"/>
                    </a:ext>
                  </a:extLst>
                </a:gridCol>
                <a:gridCol w="9378951">
                  <a:extLst>
                    <a:ext uri="{9D8B030D-6E8A-4147-A177-3AD203B41FA5}">
                      <a16:colId xmlns:a16="http://schemas.microsoft.com/office/drawing/2014/main" val="2285808055"/>
                    </a:ext>
                  </a:extLst>
                </a:gridCol>
              </a:tblGrid>
              <a:tr h="1250577">
                <a:tc>
                  <a:txBody>
                    <a:bodyPr/>
                    <a:lstStyle/>
                    <a:p>
                      <a:r>
                        <a:rPr lang="en-US" sz="2400" b="1" dirty="0">
                          <a:solidFill>
                            <a:srgbClr val="EAAB00"/>
                          </a:solidFill>
                          <a:latin typeface="+mn-lt"/>
                        </a:rPr>
                        <a:t>Domain</a:t>
                      </a:r>
                      <a:endParaRPr lang="en-GB" sz="24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b="0" i="0" dirty="0">
                          <a:solidFill>
                            <a:srgbClr val="EAAB00"/>
                          </a:solidFill>
                          <a:effectLst/>
                          <a:latin typeface="+mn-lt"/>
                        </a:rPr>
                        <a:t>A website’s equivalent of a physical address. Like how a GPS uses a postcode, a web browser needs a domain name to direct to a website. Nearneighbours.org.uk</a:t>
                      </a:r>
                    </a:p>
                    <a:p>
                      <a:pPr algn="l"/>
                      <a:endParaRPr lang="en-US" sz="2400" b="0" i="0" dirty="0">
                        <a:solidFill>
                          <a:srgbClr val="EAAB00"/>
                        </a:solidFill>
                        <a:effectLst/>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6387388"/>
                  </a:ext>
                </a:extLst>
              </a:tr>
              <a:tr h="0">
                <a:tc>
                  <a:txBody>
                    <a:bodyPr/>
                    <a:lstStyle/>
                    <a:p>
                      <a:r>
                        <a:rPr lang="en-US" sz="2400" dirty="0">
                          <a:solidFill>
                            <a:srgbClr val="EAAB00"/>
                          </a:solidFill>
                          <a:latin typeface="+mn-lt"/>
                        </a:rPr>
                        <a:t>URL</a:t>
                      </a:r>
                      <a:endParaRPr lang="en-GB" sz="2400" dirty="0">
                        <a:solidFill>
                          <a:srgbClr val="EAAB00"/>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i="0" dirty="0">
                          <a:solidFill>
                            <a:srgbClr val="EAAB00"/>
                          </a:solidFill>
                          <a:effectLst/>
                          <a:latin typeface="+mn-lt"/>
                        </a:rPr>
                        <a:t>A  unique web address to identify a specific place or webpage. https://www.near-neighbours.org.uk/about</a:t>
                      </a:r>
                      <a:r>
                        <a:rPr lang="en-US" sz="2400" b="1" dirty="0">
                          <a:solidFill>
                            <a:srgbClr val="EAAB00"/>
                          </a:solidFill>
                          <a:latin typeface="+mn-lt"/>
                        </a:rPr>
                        <a:t>	</a:t>
                      </a:r>
                    </a:p>
                    <a:p>
                      <a:endParaRPr lang="en-GB" sz="2400" dirty="0">
                        <a:solidFill>
                          <a:srgbClr val="EAAB00"/>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1669148"/>
                  </a:ext>
                </a:extLst>
              </a:tr>
              <a:tr h="0">
                <a:tc>
                  <a:txBody>
                    <a:bodyPr/>
                    <a:lstStyle/>
                    <a:p>
                      <a:r>
                        <a:rPr lang="en-US" sz="2400" b="1" i="0" dirty="0">
                          <a:solidFill>
                            <a:srgbClr val="EAAB00"/>
                          </a:solidFill>
                          <a:effectLst/>
                          <a:latin typeface="+mn-lt"/>
                        </a:rPr>
                        <a:t>Content	</a:t>
                      </a:r>
                      <a:endParaRPr lang="en-GB" sz="2400" dirty="0">
                        <a:solidFill>
                          <a:srgbClr val="EAAB00"/>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EAAB00"/>
                          </a:solidFill>
                          <a:effectLst/>
                          <a:latin typeface="+mn-lt"/>
                        </a:rPr>
                        <a:t>The text and images displayed by a website. Content is distinct from a website’s </a:t>
                      </a:r>
                      <a:r>
                        <a:rPr lang="en-US" sz="2400" dirty="0">
                          <a:solidFill>
                            <a:srgbClr val="EAAB00"/>
                          </a:solidFill>
                          <a:latin typeface="+mn-lt"/>
                        </a:rPr>
                        <a:t> </a:t>
                      </a:r>
                      <a:r>
                        <a:rPr lang="en-US" sz="2400" b="0" i="0" dirty="0">
                          <a:solidFill>
                            <a:srgbClr val="EAAB00"/>
                          </a:solidFill>
                          <a:effectLst/>
                          <a:latin typeface="+mn-lt"/>
                        </a:rPr>
                        <a:t>layout and styling; layout and style are used to present content in the desired way.</a:t>
                      </a:r>
                    </a:p>
                    <a:p>
                      <a:endParaRPr lang="en-GB" sz="2400" dirty="0">
                        <a:solidFill>
                          <a:srgbClr val="EAAB00"/>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4154977"/>
                  </a:ext>
                </a:extLst>
              </a:tr>
              <a:tr h="0">
                <a:tc>
                  <a:txBody>
                    <a:bodyPr/>
                    <a:lstStyle/>
                    <a:p>
                      <a:r>
                        <a:rPr lang="en-US" sz="2400" b="1" i="0" dirty="0">
                          <a:solidFill>
                            <a:srgbClr val="EAAB00"/>
                          </a:solidFill>
                          <a:effectLst/>
                          <a:latin typeface="+mn-lt"/>
                        </a:rPr>
                        <a:t>Navigation</a:t>
                      </a:r>
                      <a:endParaRPr lang="en-GB" sz="2400" dirty="0">
                        <a:solidFill>
                          <a:srgbClr val="EAAB00"/>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2400" i="0" dirty="0">
                          <a:solidFill>
                            <a:srgbClr val="EAAB00"/>
                          </a:solidFill>
                          <a:effectLst/>
                          <a:latin typeface="+mn-lt"/>
                        </a:rPr>
                        <a:t>Th</a:t>
                      </a:r>
                      <a:r>
                        <a:rPr lang="en-US" sz="2400" b="0" i="0" dirty="0">
                          <a:solidFill>
                            <a:srgbClr val="EAAB00"/>
                          </a:solidFill>
                          <a:effectLst/>
                          <a:latin typeface="+mn-lt"/>
                        </a:rPr>
                        <a:t>e main links which let users move around a website, sometimes called “menus”. </a:t>
                      </a:r>
                    </a:p>
                    <a:p>
                      <a:endParaRPr lang="en-GB" sz="2400" dirty="0">
                        <a:solidFill>
                          <a:srgbClr val="EAAB00"/>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118103"/>
                  </a:ext>
                </a:extLst>
              </a:tr>
            </a:tbl>
          </a:graphicData>
        </a:graphic>
      </p:graphicFrame>
    </p:spTree>
    <p:extLst>
      <p:ext uri="{BB962C8B-B14F-4D97-AF65-F5344CB8AC3E}">
        <p14:creationId xmlns:p14="http://schemas.microsoft.com/office/powerpoint/2010/main" val="141966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83350"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8F9F9B5-934D-4FD3-9198-E0773C987EC3}"/>
              </a:ext>
            </a:extLst>
          </p:cNvPr>
          <p:cNvSpPr txBox="1"/>
          <p:nvPr/>
        </p:nvSpPr>
        <p:spPr>
          <a:xfrm>
            <a:off x="3896139" y="282894"/>
            <a:ext cx="5127242" cy="461665"/>
          </a:xfrm>
          <a:prstGeom prst="rect">
            <a:avLst/>
          </a:prstGeom>
          <a:noFill/>
        </p:spPr>
        <p:txBody>
          <a:bodyPr wrap="square" rtlCol="0">
            <a:spAutoFit/>
          </a:bodyPr>
          <a:lstStyle/>
          <a:p>
            <a:pPr algn="ctr"/>
            <a:r>
              <a:rPr lang="en-US" sz="2400" b="1" dirty="0"/>
              <a:t>Why move online?</a:t>
            </a:r>
            <a:endParaRPr lang="en-GB" sz="2400" b="1" dirty="0"/>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2296" y="321772"/>
            <a:ext cx="354990" cy="354990"/>
          </a:xfrm>
          <a:prstGeom prst="rect">
            <a:avLst/>
          </a:prstGeom>
        </p:spPr>
      </p:pic>
      <p:graphicFrame>
        <p:nvGraphicFramePr>
          <p:cNvPr id="5" name="Diagram 4">
            <a:extLst>
              <a:ext uri="{FF2B5EF4-FFF2-40B4-BE49-F238E27FC236}">
                <a16:creationId xmlns:a16="http://schemas.microsoft.com/office/drawing/2014/main" id="{8D46D94B-50E3-4778-B3A6-4AF768239AAF}"/>
              </a:ext>
            </a:extLst>
          </p:cNvPr>
          <p:cNvGraphicFramePr/>
          <p:nvPr>
            <p:extLst>
              <p:ext uri="{D42A27DB-BD31-4B8C-83A1-F6EECF244321}">
                <p14:modId xmlns:p14="http://schemas.microsoft.com/office/powerpoint/2010/main" val="1821493308"/>
              </p:ext>
            </p:extLst>
          </p:nvPr>
        </p:nvGraphicFramePr>
        <p:xfrm>
          <a:off x="377476" y="1260479"/>
          <a:ext cx="11808460" cy="5349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63632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2929812" y="263368"/>
            <a:ext cx="660485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72CD860-B809-46B6-BCEE-D0B244D5D347}"/>
              </a:ext>
            </a:extLst>
          </p:cNvPr>
          <p:cNvSpPr txBox="1"/>
          <p:nvPr/>
        </p:nvSpPr>
        <p:spPr>
          <a:xfrm>
            <a:off x="3564294" y="282894"/>
            <a:ext cx="6085644" cy="461665"/>
          </a:xfrm>
          <a:prstGeom prst="rect">
            <a:avLst/>
          </a:prstGeom>
          <a:noFill/>
        </p:spPr>
        <p:txBody>
          <a:bodyPr wrap="square" rtlCol="0">
            <a:spAutoFit/>
          </a:bodyPr>
          <a:lstStyle/>
          <a:p>
            <a:r>
              <a:rPr lang="en-US" sz="2400" b="1" dirty="0"/>
              <a:t>Website Set Up Options</a:t>
            </a:r>
            <a:endParaRPr lang="en-GB" sz="2400" b="1" dirty="0"/>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9558" y="334087"/>
            <a:ext cx="354990" cy="354990"/>
          </a:xfrm>
          <a:prstGeom prst="rect">
            <a:avLst/>
          </a:prstGeom>
        </p:spPr>
      </p:pic>
      <p:pic>
        <p:nvPicPr>
          <p:cNvPr id="1028" name="Picture 4" descr="Image result for wordpress logo">
            <a:extLst>
              <a:ext uri="{FF2B5EF4-FFF2-40B4-BE49-F238E27FC236}">
                <a16:creationId xmlns:a16="http://schemas.microsoft.com/office/drawing/2014/main" id="{43236B95-D7F4-4D3C-A90D-86AE6EABB9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9244" y="4153689"/>
            <a:ext cx="1015743" cy="101574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31FF555-0C05-4C1C-9D82-D683A1E1A05F}"/>
              </a:ext>
            </a:extLst>
          </p:cNvPr>
          <p:cNvGrpSpPr/>
          <p:nvPr/>
        </p:nvGrpSpPr>
        <p:grpSpPr>
          <a:xfrm>
            <a:off x="10863333" y="5525395"/>
            <a:ext cx="1590642" cy="1170911"/>
            <a:chOff x="252565" y="2500625"/>
            <a:chExt cx="1590642" cy="1170911"/>
          </a:xfrm>
        </p:grpSpPr>
        <p:sp>
          <p:nvSpPr>
            <p:cNvPr id="21" name="Rectangle 20">
              <a:extLst>
                <a:ext uri="{FF2B5EF4-FFF2-40B4-BE49-F238E27FC236}">
                  <a16:creationId xmlns:a16="http://schemas.microsoft.com/office/drawing/2014/main" id="{B1D03CF8-ED2A-44DF-9F0A-0E032D1E3013}"/>
                </a:ext>
              </a:extLst>
            </p:cNvPr>
            <p:cNvSpPr/>
            <p:nvPr/>
          </p:nvSpPr>
          <p:spPr>
            <a:xfrm>
              <a:off x="252565" y="2509044"/>
              <a:ext cx="1151790" cy="116249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C74F4AA3-5B95-4369-B703-0835802B0D1C}"/>
                </a:ext>
              </a:extLst>
            </p:cNvPr>
            <p:cNvSpPr txBox="1"/>
            <p:nvPr/>
          </p:nvSpPr>
          <p:spPr>
            <a:xfrm>
              <a:off x="282580" y="3292986"/>
              <a:ext cx="1560627" cy="338554"/>
            </a:xfrm>
            <a:prstGeom prst="rect">
              <a:avLst/>
            </a:prstGeom>
            <a:noFill/>
          </p:spPr>
          <p:txBody>
            <a:bodyPr wrap="square" rtlCol="0">
              <a:spAutoFit/>
            </a:bodyPr>
            <a:lstStyle/>
            <a:p>
              <a:r>
                <a:rPr lang="en-US" sz="1600" b="1" dirty="0">
                  <a:solidFill>
                    <a:schemeClr val="bg1"/>
                  </a:solidFill>
                </a:rPr>
                <a:t>Websites</a:t>
              </a:r>
              <a:endParaRPr lang="en-GB" b="1" dirty="0">
                <a:solidFill>
                  <a:schemeClr val="bg1"/>
                </a:solidFill>
              </a:endParaRPr>
            </a:p>
          </p:txBody>
        </p:sp>
        <p:pic>
          <p:nvPicPr>
            <p:cNvPr id="23" name="Picture 4" descr="Change Folder Picture in Windows 10">
              <a:extLst>
                <a:ext uri="{FF2B5EF4-FFF2-40B4-BE49-F238E27FC236}">
                  <a16:creationId xmlns:a16="http://schemas.microsoft.com/office/drawing/2014/main" id="{A740FA12-46F3-48CC-AA14-B04D281B94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580" y="2500625"/>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23" descr="Cursor with solid fill">
              <a:extLst>
                <a:ext uri="{FF2B5EF4-FFF2-40B4-BE49-F238E27FC236}">
                  <a16:creationId xmlns:a16="http://schemas.microsoft.com/office/drawing/2014/main" id="{000100A7-168D-46F7-9C29-3B11441803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234" y="2711275"/>
              <a:ext cx="717725" cy="717725"/>
            </a:xfrm>
            <a:prstGeom prst="rect">
              <a:avLst/>
            </a:prstGeom>
          </p:spPr>
        </p:pic>
      </p:grpSp>
      <p:pic>
        <p:nvPicPr>
          <p:cNvPr id="15" name="Picture 4" descr="Image result for site 123 logo">
            <a:extLst>
              <a:ext uri="{FF2B5EF4-FFF2-40B4-BE49-F238E27FC236}">
                <a16:creationId xmlns:a16="http://schemas.microsoft.com/office/drawing/2014/main" id="{282CB6E5-1650-4801-9BB0-7C7127142C5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8170" b="10050"/>
          <a:stretch/>
        </p:blipFill>
        <p:spPr bwMode="auto">
          <a:xfrm>
            <a:off x="258465" y="4176493"/>
            <a:ext cx="1129534" cy="97013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7C0A7A9-2040-44CB-AE05-4A9480FB5A3D}"/>
              </a:ext>
            </a:extLst>
          </p:cNvPr>
          <p:cNvSpPr txBox="1"/>
          <p:nvPr/>
        </p:nvSpPr>
        <p:spPr>
          <a:xfrm>
            <a:off x="7114987" y="4085500"/>
            <a:ext cx="7688641" cy="1200329"/>
          </a:xfrm>
          <a:prstGeom prst="rect">
            <a:avLst/>
          </a:prstGeom>
          <a:noFill/>
        </p:spPr>
        <p:txBody>
          <a:bodyPr wrap="square" rtlCol="0">
            <a:spAutoFit/>
          </a:bodyPr>
          <a:lstStyle/>
          <a:p>
            <a:r>
              <a:rPr lang="en-US" b="1" dirty="0" err="1">
                <a:solidFill>
                  <a:schemeClr val="bg1"/>
                </a:solidFill>
              </a:rPr>
              <a:t>Wordpress</a:t>
            </a: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Offers the most customization</a:t>
            </a:r>
          </a:p>
          <a:p>
            <a:pPr marL="285750" indent="-285750">
              <a:buFont typeface="Arial" panose="020B0604020202020204" pitchFamily="34" charset="0"/>
              <a:buChar char="•"/>
            </a:pPr>
            <a:r>
              <a:rPr lang="en-US" b="1" dirty="0">
                <a:solidFill>
                  <a:schemeClr val="bg1"/>
                </a:solidFill>
              </a:rPr>
              <a:t>Great if you want to be creative and love design</a:t>
            </a:r>
          </a:p>
          <a:p>
            <a:pPr marL="285750" indent="-285750">
              <a:buFont typeface="Arial" panose="020B0604020202020204" pitchFamily="34" charset="0"/>
              <a:buChar char="•"/>
            </a:pPr>
            <a:r>
              <a:rPr lang="en-US" b="1" dirty="0">
                <a:solidFill>
                  <a:schemeClr val="bg1"/>
                </a:solidFill>
              </a:rPr>
              <a:t>So many options can be overwhelming</a:t>
            </a:r>
          </a:p>
        </p:txBody>
      </p:sp>
      <p:sp>
        <p:nvSpPr>
          <p:cNvPr id="25" name="TextBox 24">
            <a:extLst>
              <a:ext uri="{FF2B5EF4-FFF2-40B4-BE49-F238E27FC236}">
                <a16:creationId xmlns:a16="http://schemas.microsoft.com/office/drawing/2014/main" id="{1719D885-F231-4905-8F97-AA6C692D3C11}"/>
              </a:ext>
            </a:extLst>
          </p:cNvPr>
          <p:cNvSpPr txBox="1"/>
          <p:nvPr/>
        </p:nvSpPr>
        <p:spPr>
          <a:xfrm>
            <a:off x="1492195" y="4085499"/>
            <a:ext cx="7688641" cy="1200329"/>
          </a:xfrm>
          <a:prstGeom prst="rect">
            <a:avLst/>
          </a:prstGeom>
          <a:noFill/>
        </p:spPr>
        <p:txBody>
          <a:bodyPr wrap="square" rtlCol="0">
            <a:spAutoFit/>
          </a:bodyPr>
          <a:lstStyle/>
          <a:p>
            <a:r>
              <a:rPr lang="en-US" b="1" dirty="0">
                <a:solidFill>
                  <a:schemeClr val="bg1"/>
                </a:solidFill>
              </a:rPr>
              <a:t>Site123</a:t>
            </a:r>
          </a:p>
          <a:p>
            <a:pPr marL="285750" indent="-285750">
              <a:buFont typeface="Arial" panose="020B0604020202020204" pitchFamily="34" charset="0"/>
              <a:buChar char="•"/>
            </a:pPr>
            <a:r>
              <a:rPr lang="en-US" b="1" dirty="0">
                <a:solidFill>
                  <a:schemeClr val="bg1"/>
                </a:solidFill>
              </a:rPr>
              <a:t>Straightforward and User friendly</a:t>
            </a:r>
          </a:p>
          <a:p>
            <a:pPr marL="285750" indent="-285750">
              <a:buFont typeface="Arial" panose="020B0604020202020204" pitchFamily="34" charset="0"/>
              <a:buChar char="•"/>
            </a:pPr>
            <a:r>
              <a:rPr lang="en-US" b="1" dirty="0">
                <a:solidFill>
                  <a:schemeClr val="bg1"/>
                </a:solidFill>
              </a:rPr>
              <a:t>Minimal customization options</a:t>
            </a:r>
          </a:p>
          <a:p>
            <a:pPr marL="285750" indent="-285750">
              <a:buFont typeface="Arial" panose="020B0604020202020204" pitchFamily="34" charset="0"/>
              <a:buChar char="•"/>
            </a:pPr>
            <a:r>
              <a:rPr lang="en-US" b="1" dirty="0">
                <a:solidFill>
                  <a:schemeClr val="bg1"/>
                </a:solidFill>
              </a:rPr>
              <a:t>Very simple to set up</a:t>
            </a:r>
          </a:p>
        </p:txBody>
      </p:sp>
      <p:pic>
        <p:nvPicPr>
          <p:cNvPr id="1026" name="Picture 2" descr="GoDaddy Web Hosting Review - Review 2019 - PCMag UK">
            <a:extLst>
              <a:ext uri="{FF2B5EF4-FFF2-40B4-BE49-F238E27FC236}">
                <a16:creationId xmlns:a16="http://schemas.microsoft.com/office/drawing/2014/main" id="{857187D2-F166-4F6F-92CC-91E7FB566C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2173" y="1866033"/>
            <a:ext cx="1585118" cy="88766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34A2076-CAEE-404B-B187-EA3DDB9FC869}"/>
              </a:ext>
            </a:extLst>
          </p:cNvPr>
          <p:cNvSpPr txBox="1"/>
          <p:nvPr/>
        </p:nvSpPr>
        <p:spPr>
          <a:xfrm>
            <a:off x="7859356" y="1866033"/>
            <a:ext cx="7688641" cy="1200329"/>
          </a:xfrm>
          <a:prstGeom prst="rect">
            <a:avLst/>
          </a:prstGeom>
          <a:noFill/>
        </p:spPr>
        <p:txBody>
          <a:bodyPr wrap="square" rtlCol="0">
            <a:spAutoFit/>
          </a:bodyPr>
          <a:lstStyle/>
          <a:p>
            <a:r>
              <a:rPr lang="en-US" b="1" dirty="0">
                <a:solidFill>
                  <a:schemeClr val="bg1"/>
                </a:solidFill>
              </a:rPr>
              <a:t>Go Daddy</a:t>
            </a:r>
          </a:p>
          <a:p>
            <a:pPr marL="285750" indent="-285750">
              <a:buFont typeface="Arial" panose="020B0604020202020204" pitchFamily="34" charset="0"/>
              <a:buChar char="•"/>
            </a:pPr>
            <a:r>
              <a:rPr lang="en-US" b="1" dirty="0">
                <a:solidFill>
                  <a:schemeClr val="bg1"/>
                </a:solidFill>
              </a:rPr>
              <a:t>Very user friendly to use</a:t>
            </a:r>
          </a:p>
          <a:p>
            <a:pPr marL="285750" indent="-285750">
              <a:buFont typeface="Arial" panose="020B0604020202020204" pitchFamily="34" charset="0"/>
              <a:buChar char="•"/>
            </a:pPr>
            <a:r>
              <a:rPr lang="en-US" b="1" dirty="0">
                <a:solidFill>
                  <a:schemeClr val="bg1"/>
                </a:solidFill>
              </a:rPr>
              <a:t>Cheap </a:t>
            </a:r>
          </a:p>
          <a:p>
            <a:endParaRPr lang="en-US" b="1" dirty="0">
              <a:solidFill>
                <a:schemeClr val="bg1"/>
              </a:solidFill>
            </a:endParaRPr>
          </a:p>
        </p:txBody>
      </p:sp>
      <p:sp>
        <p:nvSpPr>
          <p:cNvPr id="28" name="TextBox 27">
            <a:extLst>
              <a:ext uri="{FF2B5EF4-FFF2-40B4-BE49-F238E27FC236}">
                <a16:creationId xmlns:a16="http://schemas.microsoft.com/office/drawing/2014/main" id="{882C3E38-3E2B-4397-88AF-25B17F7C7FCA}"/>
              </a:ext>
            </a:extLst>
          </p:cNvPr>
          <p:cNvSpPr txBox="1"/>
          <p:nvPr/>
        </p:nvSpPr>
        <p:spPr>
          <a:xfrm>
            <a:off x="1876749" y="1722874"/>
            <a:ext cx="3937807" cy="1200329"/>
          </a:xfrm>
          <a:prstGeom prst="rect">
            <a:avLst/>
          </a:prstGeom>
          <a:noFill/>
        </p:spPr>
        <p:txBody>
          <a:bodyPr wrap="square">
            <a:spAutoFit/>
          </a:bodyPr>
          <a:lstStyle/>
          <a:p>
            <a:r>
              <a:rPr lang="en-US" b="1" dirty="0">
                <a:solidFill>
                  <a:schemeClr val="bg1"/>
                </a:solidFill>
              </a:rPr>
              <a:t>Squarespace</a:t>
            </a:r>
          </a:p>
          <a:p>
            <a:pPr marL="285750" indent="-285750">
              <a:buFont typeface="Arial" panose="020B0604020202020204" pitchFamily="34" charset="0"/>
              <a:buChar char="•"/>
            </a:pPr>
            <a:r>
              <a:rPr lang="en-US" b="1" dirty="0">
                <a:solidFill>
                  <a:schemeClr val="bg1"/>
                </a:solidFill>
              </a:rPr>
              <a:t>Very easy to use</a:t>
            </a:r>
          </a:p>
          <a:p>
            <a:pPr marL="285750" indent="-285750">
              <a:buFont typeface="Arial" panose="020B0604020202020204" pitchFamily="34" charset="0"/>
              <a:buChar char="•"/>
            </a:pPr>
            <a:r>
              <a:rPr lang="en-US" b="1" dirty="0">
                <a:solidFill>
                  <a:schemeClr val="bg1"/>
                </a:solidFill>
              </a:rPr>
              <a:t>Can sell items too</a:t>
            </a:r>
          </a:p>
          <a:p>
            <a:pPr marL="285750" indent="-285750">
              <a:buFont typeface="Arial" panose="020B0604020202020204" pitchFamily="34" charset="0"/>
              <a:buChar char="•"/>
            </a:pPr>
            <a:r>
              <a:rPr lang="en-US" b="1" dirty="0">
                <a:solidFill>
                  <a:schemeClr val="bg1"/>
                </a:solidFill>
              </a:rPr>
              <a:t>Costs £10-£15 a month</a:t>
            </a:r>
          </a:p>
        </p:txBody>
      </p:sp>
      <p:pic>
        <p:nvPicPr>
          <p:cNvPr id="1032" name="Picture 8" descr="Squarespace Review - Review 2020 - PCMag India">
            <a:extLst>
              <a:ext uri="{FF2B5EF4-FFF2-40B4-BE49-F238E27FC236}">
                <a16:creationId xmlns:a16="http://schemas.microsoft.com/office/drawing/2014/main" id="{6F23BC72-FBB7-4E95-BF9F-9776101918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565" y="1826131"/>
            <a:ext cx="1495399" cy="97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116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2929812" y="263368"/>
            <a:ext cx="660485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372CD860-B809-46B6-BCEE-D0B244D5D347}"/>
              </a:ext>
            </a:extLst>
          </p:cNvPr>
          <p:cNvSpPr txBox="1"/>
          <p:nvPr/>
        </p:nvSpPr>
        <p:spPr>
          <a:xfrm>
            <a:off x="3564294" y="282894"/>
            <a:ext cx="6085644" cy="461665"/>
          </a:xfrm>
          <a:prstGeom prst="rect">
            <a:avLst/>
          </a:prstGeom>
          <a:noFill/>
        </p:spPr>
        <p:txBody>
          <a:bodyPr wrap="square" rtlCol="0">
            <a:spAutoFit/>
          </a:bodyPr>
          <a:lstStyle/>
          <a:p>
            <a:r>
              <a:rPr lang="en-US" sz="2400" b="1" dirty="0"/>
              <a:t>Squarespace: Set An Account Up </a:t>
            </a:r>
            <a:endParaRPr lang="en-GB" sz="2400" b="1" dirty="0"/>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69558" y="334087"/>
            <a:ext cx="354990" cy="354990"/>
          </a:xfrm>
          <a:prstGeom prst="rect">
            <a:avLst/>
          </a:prstGeom>
        </p:spPr>
      </p:pic>
      <p:sp>
        <p:nvSpPr>
          <p:cNvPr id="3" name="AutoShape 2" descr="Image titled Sign up for Square Step 4">
            <a:extLst>
              <a:ext uri="{FF2B5EF4-FFF2-40B4-BE49-F238E27FC236}">
                <a16:creationId xmlns:a16="http://schemas.microsoft.com/office/drawing/2014/main" id="{8D263183-0377-429D-BE27-E9484C7D2A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21" name="Group 20">
            <a:extLst>
              <a:ext uri="{FF2B5EF4-FFF2-40B4-BE49-F238E27FC236}">
                <a16:creationId xmlns:a16="http://schemas.microsoft.com/office/drawing/2014/main" id="{91D22E22-1056-49FB-B584-66B34D10755B}"/>
              </a:ext>
            </a:extLst>
          </p:cNvPr>
          <p:cNvGrpSpPr/>
          <p:nvPr/>
        </p:nvGrpSpPr>
        <p:grpSpPr>
          <a:xfrm>
            <a:off x="10863333" y="5525395"/>
            <a:ext cx="1590642" cy="1170911"/>
            <a:chOff x="252565" y="2500625"/>
            <a:chExt cx="1590642" cy="1170911"/>
          </a:xfrm>
        </p:grpSpPr>
        <p:sp>
          <p:nvSpPr>
            <p:cNvPr id="22" name="Rectangle 21">
              <a:extLst>
                <a:ext uri="{FF2B5EF4-FFF2-40B4-BE49-F238E27FC236}">
                  <a16:creationId xmlns:a16="http://schemas.microsoft.com/office/drawing/2014/main" id="{E8039042-1822-4DE8-8499-2320837BC188}"/>
                </a:ext>
              </a:extLst>
            </p:cNvPr>
            <p:cNvSpPr/>
            <p:nvPr/>
          </p:nvSpPr>
          <p:spPr>
            <a:xfrm>
              <a:off x="252565" y="2509044"/>
              <a:ext cx="1151790" cy="116249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08CA026C-4F66-479E-859D-002D5E59C12C}"/>
                </a:ext>
              </a:extLst>
            </p:cNvPr>
            <p:cNvSpPr txBox="1"/>
            <p:nvPr/>
          </p:nvSpPr>
          <p:spPr>
            <a:xfrm>
              <a:off x="282580" y="3292986"/>
              <a:ext cx="1560627" cy="338554"/>
            </a:xfrm>
            <a:prstGeom prst="rect">
              <a:avLst/>
            </a:prstGeom>
            <a:noFill/>
          </p:spPr>
          <p:txBody>
            <a:bodyPr wrap="square" rtlCol="0">
              <a:spAutoFit/>
            </a:bodyPr>
            <a:lstStyle/>
            <a:p>
              <a:r>
                <a:rPr lang="en-US" sz="1600" b="1" dirty="0">
                  <a:solidFill>
                    <a:schemeClr val="bg1"/>
                  </a:solidFill>
                </a:rPr>
                <a:t>Websites</a:t>
              </a:r>
              <a:endParaRPr lang="en-GB" b="1" dirty="0">
                <a:solidFill>
                  <a:schemeClr val="bg1"/>
                </a:solidFill>
              </a:endParaRPr>
            </a:p>
          </p:txBody>
        </p:sp>
        <p:pic>
          <p:nvPicPr>
            <p:cNvPr id="24" name="Picture 4" descr="Change Folder Picture in Windows 10">
              <a:extLst>
                <a:ext uri="{FF2B5EF4-FFF2-40B4-BE49-F238E27FC236}">
                  <a16:creationId xmlns:a16="http://schemas.microsoft.com/office/drawing/2014/main" id="{A837797E-E024-451F-BC42-4E45771DC3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580" y="2500625"/>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Cursor with solid fill">
              <a:extLst>
                <a:ext uri="{FF2B5EF4-FFF2-40B4-BE49-F238E27FC236}">
                  <a16:creationId xmlns:a16="http://schemas.microsoft.com/office/drawing/2014/main" id="{DE5E4596-E67E-4F94-8595-8864DCBA15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234" y="2711275"/>
              <a:ext cx="717725" cy="717725"/>
            </a:xfrm>
            <a:prstGeom prst="rect">
              <a:avLst/>
            </a:prstGeom>
          </p:spPr>
        </p:pic>
      </p:grpSp>
      <p:pic>
        <p:nvPicPr>
          <p:cNvPr id="26" name="Picture 2" descr="Image result for square space">
            <a:extLst>
              <a:ext uri="{FF2B5EF4-FFF2-40B4-BE49-F238E27FC236}">
                <a16:creationId xmlns:a16="http://schemas.microsoft.com/office/drawing/2014/main" id="{6F59C64C-1CDF-4B4B-9AED-74A903EBA9F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3795" t="16600" r="11528" b="15093"/>
          <a:stretch/>
        </p:blipFill>
        <p:spPr bwMode="auto">
          <a:xfrm>
            <a:off x="10743492" y="1056584"/>
            <a:ext cx="1391472" cy="825586"/>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Monitor outline">
            <a:extLst>
              <a:ext uri="{FF2B5EF4-FFF2-40B4-BE49-F238E27FC236}">
                <a16:creationId xmlns:a16="http://schemas.microsoft.com/office/drawing/2014/main" id="{9A091000-F474-4DF5-B079-EE7D0B1BAE8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9942" y="-120317"/>
            <a:ext cx="9661380" cy="7891528"/>
          </a:xfrm>
          <a:prstGeom prst="rect">
            <a:avLst/>
          </a:prstGeom>
        </p:spPr>
      </p:pic>
      <p:pic>
        <p:nvPicPr>
          <p:cNvPr id="5" name="Online Media 4" title="Setting Up Squarespace">
            <a:hlinkClick r:id="" action="ppaction://media"/>
            <a:extLst>
              <a:ext uri="{FF2B5EF4-FFF2-40B4-BE49-F238E27FC236}">
                <a16:creationId xmlns:a16="http://schemas.microsoft.com/office/drawing/2014/main" id="{8C6C4EC6-2F1E-4B86-B851-F3F4490F7A4D}"/>
              </a:ext>
            </a:extLst>
          </p:cNvPr>
          <p:cNvPicPr>
            <a:picLocks noRot="1" noChangeAspect="1"/>
          </p:cNvPicPr>
          <p:nvPr>
            <a:videoFile r:link="rId1"/>
          </p:nvPr>
        </p:nvPicPr>
        <p:blipFill>
          <a:blip r:embed="rId14"/>
          <a:stretch>
            <a:fillRect/>
          </a:stretch>
        </p:blipFill>
        <p:spPr>
          <a:xfrm>
            <a:off x="2796846" y="1641611"/>
            <a:ext cx="5977040" cy="3377028"/>
          </a:xfrm>
          <a:prstGeom prst="rect">
            <a:avLst/>
          </a:prstGeom>
        </p:spPr>
      </p:pic>
    </p:spTree>
    <p:extLst>
      <p:ext uri="{BB962C8B-B14F-4D97-AF65-F5344CB8AC3E}">
        <p14:creationId xmlns:p14="http://schemas.microsoft.com/office/powerpoint/2010/main" val="1240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What If I Just Want To Sell Things</a:t>
            </a:r>
            <a:endParaRPr lang="en-GB" sz="2400" b="1" dirty="0"/>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1026" name="Picture 2" descr="See the source image">
            <a:extLst>
              <a:ext uri="{FF2B5EF4-FFF2-40B4-BE49-F238E27FC236}">
                <a16:creationId xmlns:a16="http://schemas.microsoft.com/office/drawing/2014/main" id="{BB80B697-41B8-421C-B40A-9BFDEBFFA3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8620" y="1830282"/>
            <a:ext cx="2478024" cy="14155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26AB35-54FB-453A-BCAA-12A10D075BC5}"/>
              </a:ext>
            </a:extLst>
          </p:cNvPr>
          <p:cNvSpPr txBox="1"/>
          <p:nvPr/>
        </p:nvSpPr>
        <p:spPr>
          <a:xfrm>
            <a:off x="4388087" y="2227891"/>
            <a:ext cx="7688641"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Sellers handbook available</a:t>
            </a:r>
          </a:p>
          <a:p>
            <a:pPr marL="285750" indent="-285750">
              <a:buFont typeface="Arial" panose="020B0604020202020204" pitchFamily="34" charset="0"/>
              <a:buChar char="•"/>
            </a:pPr>
            <a:r>
              <a:rPr lang="en-US" b="1" dirty="0">
                <a:solidFill>
                  <a:schemeClr val="bg1"/>
                </a:solidFill>
              </a:rPr>
              <a:t>Customers leave reviews and product ratings on your shop page</a:t>
            </a:r>
          </a:p>
          <a:p>
            <a:pPr marL="285750" indent="-285750">
              <a:buFont typeface="Arial" panose="020B0604020202020204" pitchFamily="34" charset="0"/>
              <a:buChar char="•"/>
            </a:pPr>
            <a:r>
              <a:rPr lang="en-US" b="1" dirty="0">
                <a:solidFill>
                  <a:schemeClr val="bg1"/>
                </a:solidFill>
              </a:rPr>
              <a:t>Payments through PayPal</a:t>
            </a:r>
            <a:endParaRPr lang="en-GB" b="1" dirty="0">
              <a:solidFill>
                <a:schemeClr val="bg1"/>
              </a:solidFill>
            </a:endParaRPr>
          </a:p>
        </p:txBody>
      </p:sp>
      <p:pic>
        <p:nvPicPr>
          <p:cNvPr id="21" name="Picture 6" descr="Image result for wix logo">
            <a:extLst>
              <a:ext uri="{FF2B5EF4-FFF2-40B4-BE49-F238E27FC236}">
                <a16:creationId xmlns:a16="http://schemas.microsoft.com/office/drawing/2014/main" id="{401F1B74-7AEA-4D69-8DF5-6608F17C6E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3512" y="4029945"/>
            <a:ext cx="2302948" cy="116249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718B784-C80C-47EF-9F1D-0B6792D44221}"/>
              </a:ext>
            </a:extLst>
          </p:cNvPr>
          <p:cNvSpPr txBox="1"/>
          <p:nvPr/>
        </p:nvSpPr>
        <p:spPr>
          <a:xfrm>
            <a:off x="4388088" y="4168444"/>
            <a:ext cx="7688641"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Edit your shop layout when needed</a:t>
            </a:r>
          </a:p>
          <a:p>
            <a:pPr marL="285750" indent="-285750">
              <a:buFont typeface="Arial" panose="020B0604020202020204" pitchFamily="34" charset="0"/>
              <a:buChar char="•"/>
            </a:pPr>
            <a:r>
              <a:rPr lang="en-US" b="1" dirty="0">
                <a:solidFill>
                  <a:schemeClr val="bg1"/>
                </a:solidFill>
              </a:rPr>
              <a:t>Multichannel selling through Facebook and Instagram</a:t>
            </a:r>
          </a:p>
          <a:p>
            <a:pPr marL="285750" indent="-285750">
              <a:buFont typeface="Arial" panose="020B0604020202020204" pitchFamily="34" charset="0"/>
              <a:buChar char="•"/>
            </a:pPr>
            <a:r>
              <a:rPr lang="en-US" b="1" dirty="0">
                <a:solidFill>
                  <a:schemeClr val="bg1"/>
                </a:solidFill>
              </a:rPr>
              <a:t>Create newsletters for your customers</a:t>
            </a:r>
          </a:p>
          <a:p>
            <a:pPr marL="285750" indent="-285750">
              <a:buFont typeface="Arial" panose="020B0604020202020204" pitchFamily="34" charset="0"/>
              <a:buChar char="•"/>
            </a:pPr>
            <a:endParaRPr lang="en-GB" dirty="0">
              <a:solidFill>
                <a:schemeClr val="bg1"/>
              </a:solidFill>
            </a:endParaRPr>
          </a:p>
        </p:txBody>
      </p:sp>
      <p:grpSp>
        <p:nvGrpSpPr>
          <p:cNvPr id="19" name="Group 18">
            <a:extLst>
              <a:ext uri="{FF2B5EF4-FFF2-40B4-BE49-F238E27FC236}">
                <a16:creationId xmlns:a16="http://schemas.microsoft.com/office/drawing/2014/main" id="{6A736E12-B5F7-4612-B9EA-5692C09E0929}"/>
              </a:ext>
            </a:extLst>
          </p:cNvPr>
          <p:cNvGrpSpPr/>
          <p:nvPr/>
        </p:nvGrpSpPr>
        <p:grpSpPr>
          <a:xfrm>
            <a:off x="10863333" y="5525395"/>
            <a:ext cx="1590642" cy="1170911"/>
            <a:chOff x="252565" y="2500625"/>
            <a:chExt cx="1590642" cy="1170911"/>
          </a:xfrm>
        </p:grpSpPr>
        <p:sp>
          <p:nvSpPr>
            <p:cNvPr id="20" name="Rectangle 19">
              <a:extLst>
                <a:ext uri="{FF2B5EF4-FFF2-40B4-BE49-F238E27FC236}">
                  <a16:creationId xmlns:a16="http://schemas.microsoft.com/office/drawing/2014/main" id="{097DDAF4-C504-4883-A331-82764A48AA9C}"/>
                </a:ext>
              </a:extLst>
            </p:cNvPr>
            <p:cNvSpPr/>
            <p:nvPr/>
          </p:nvSpPr>
          <p:spPr>
            <a:xfrm>
              <a:off x="252565" y="2509044"/>
              <a:ext cx="1151790" cy="116249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9AD5E5FA-DD3D-44C2-8C1D-148EB108ACFE}"/>
                </a:ext>
              </a:extLst>
            </p:cNvPr>
            <p:cNvSpPr txBox="1"/>
            <p:nvPr/>
          </p:nvSpPr>
          <p:spPr>
            <a:xfrm>
              <a:off x="282580" y="3292986"/>
              <a:ext cx="1560627" cy="338554"/>
            </a:xfrm>
            <a:prstGeom prst="rect">
              <a:avLst/>
            </a:prstGeom>
            <a:noFill/>
          </p:spPr>
          <p:txBody>
            <a:bodyPr wrap="square" rtlCol="0">
              <a:spAutoFit/>
            </a:bodyPr>
            <a:lstStyle/>
            <a:p>
              <a:r>
                <a:rPr lang="en-US" sz="1600" b="1" dirty="0">
                  <a:solidFill>
                    <a:schemeClr val="bg1"/>
                  </a:solidFill>
                </a:rPr>
                <a:t>Websites</a:t>
              </a:r>
              <a:endParaRPr lang="en-GB" b="1" dirty="0">
                <a:solidFill>
                  <a:schemeClr val="bg1"/>
                </a:solidFill>
              </a:endParaRPr>
            </a:p>
          </p:txBody>
        </p:sp>
        <p:pic>
          <p:nvPicPr>
            <p:cNvPr id="29" name="Picture 4" descr="Change Folder Picture in Windows 10">
              <a:extLst>
                <a:ext uri="{FF2B5EF4-FFF2-40B4-BE49-F238E27FC236}">
                  <a16:creationId xmlns:a16="http://schemas.microsoft.com/office/drawing/2014/main" id="{23951EFB-EF43-4967-A938-A3D7F75A6F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580" y="2500625"/>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30" name="Graphic 29" descr="Cursor with solid fill">
              <a:extLst>
                <a:ext uri="{FF2B5EF4-FFF2-40B4-BE49-F238E27FC236}">
                  <a16:creationId xmlns:a16="http://schemas.microsoft.com/office/drawing/2014/main" id="{9138E398-6801-4C2D-B3A0-48FCFF286A9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9234" y="2711275"/>
              <a:ext cx="717725" cy="717725"/>
            </a:xfrm>
            <a:prstGeom prst="rect">
              <a:avLst/>
            </a:prstGeom>
          </p:spPr>
        </p:pic>
      </p:grpSp>
    </p:spTree>
    <p:extLst>
      <p:ext uri="{BB962C8B-B14F-4D97-AF65-F5344CB8AC3E}">
        <p14:creationId xmlns:p14="http://schemas.microsoft.com/office/powerpoint/2010/main" val="2287457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2929812" y="263368"/>
            <a:ext cx="660485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372CD860-B809-46B6-BCEE-D0B244D5D347}"/>
              </a:ext>
            </a:extLst>
          </p:cNvPr>
          <p:cNvSpPr txBox="1"/>
          <p:nvPr/>
        </p:nvSpPr>
        <p:spPr>
          <a:xfrm>
            <a:off x="3564294" y="282894"/>
            <a:ext cx="6085644" cy="461665"/>
          </a:xfrm>
          <a:prstGeom prst="rect">
            <a:avLst/>
          </a:prstGeom>
          <a:noFill/>
        </p:spPr>
        <p:txBody>
          <a:bodyPr wrap="square" rtlCol="0">
            <a:spAutoFit/>
          </a:bodyPr>
          <a:lstStyle/>
          <a:p>
            <a:r>
              <a:rPr lang="en-US" sz="2400" b="1" dirty="0"/>
              <a:t>Next Steps Checklist</a:t>
            </a:r>
            <a:endParaRPr lang="en-GB" sz="2400" b="1" dirty="0"/>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9558" y="334087"/>
            <a:ext cx="354990" cy="354990"/>
          </a:xfrm>
          <a:prstGeom prst="rect">
            <a:avLst/>
          </a:prstGeom>
        </p:spPr>
      </p:pic>
      <p:sp>
        <p:nvSpPr>
          <p:cNvPr id="14" name="AutoShape 2" descr="Image titled Sign up for Square Step 4">
            <a:extLst>
              <a:ext uri="{FF2B5EF4-FFF2-40B4-BE49-F238E27FC236}">
                <a16:creationId xmlns:a16="http://schemas.microsoft.com/office/drawing/2014/main" id="{286A2184-CAC5-4C1E-A001-AD1B0AE0FBEC}"/>
              </a:ext>
            </a:extLst>
          </p:cNvPr>
          <p:cNvSpPr>
            <a:spLocks noChangeAspect="1" noChangeArrowheads="1"/>
          </p:cNvSpPr>
          <p:nvPr/>
        </p:nvSpPr>
        <p:spPr bwMode="auto">
          <a:xfrm>
            <a:off x="5243597" y="2465579"/>
            <a:ext cx="329244" cy="3583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TextBox 5">
            <a:extLst>
              <a:ext uri="{FF2B5EF4-FFF2-40B4-BE49-F238E27FC236}">
                <a16:creationId xmlns:a16="http://schemas.microsoft.com/office/drawing/2014/main" id="{88423780-F4D3-4256-B225-6C3BA0005582}"/>
              </a:ext>
            </a:extLst>
          </p:cNvPr>
          <p:cNvSpPr txBox="1"/>
          <p:nvPr/>
        </p:nvSpPr>
        <p:spPr>
          <a:xfrm>
            <a:off x="3564294" y="2644730"/>
            <a:ext cx="4489367" cy="1631216"/>
          </a:xfrm>
          <a:prstGeom prst="rect">
            <a:avLst/>
          </a:prstGeom>
          <a:noFill/>
        </p:spPr>
        <p:txBody>
          <a:bodyPr wrap="square" rtlCol="0">
            <a:spAutoFit/>
          </a:bodyPr>
          <a:lstStyle/>
          <a:p>
            <a:r>
              <a:rPr lang="en-GB" sz="7200" b="1" dirty="0">
                <a:solidFill>
                  <a:schemeClr val="bg1"/>
                </a:solidFill>
              </a:rPr>
              <a:t>Questions?</a:t>
            </a:r>
            <a:endParaRPr lang="en-GB" sz="5400" b="1" dirty="0">
              <a:solidFill>
                <a:schemeClr val="bg1"/>
              </a:solidFill>
            </a:endParaRPr>
          </a:p>
          <a:p>
            <a:pPr marL="285750" indent="-285750">
              <a:buFont typeface="Wingdings" panose="05000000000000000000" pitchFamily="2" charset="2"/>
              <a:buChar char="ü"/>
            </a:pPr>
            <a:endParaRPr lang="en-GB" sz="2800" dirty="0"/>
          </a:p>
        </p:txBody>
      </p:sp>
    </p:spTree>
    <p:extLst>
      <p:ext uri="{BB962C8B-B14F-4D97-AF65-F5344CB8AC3E}">
        <p14:creationId xmlns:p14="http://schemas.microsoft.com/office/powerpoint/2010/main" val="421882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descr="A picture containing text&#10;&#10;Description automatically generated">
            <a:extLst>
              <a:ext uri="{FF2B5EF4-FFF2-40B4-BE49-F238E27FC236}">
                <a16:creationId xmlns:a16="http://schemas.microsoft.com/office/drawing/2014/main" id="{5B429B50-305F-46BD-82AF-EEB0924B05FC}"/>
              </a:ext>
            </a:extLst>
          </p:cNvPr>
          <p:cNvPicPr>
            <a:picLocks noChangeAspect="1"/>
          </p:cNvPicPr>
          <p:nvPr/>
        </p:nvPicPr>
        <p:blipFill rotWithShape="1">
          <a:blip r:embed="rId2">
            <a:extLst>
              <a:ext uri="{28A0092B-C50C-407E-A947-70E740481C1C}">
                <a14:useLocalDpi xmlns:a14="http://schemas.microsoft.com/office/drawing/2010/main" val="0"/>
              </a:ext>
            </a:extLst>
          </a:blip>
          <a:srcRect t="10936" r="1" b="32670"/>
          <a:stretch/>
        </p:blipFill>
        <p:spPr>
          <a:xfrm>
            <a:off x="3604220" y="1502945"/>
            <a:ext cx="4983560" cy="2810474"/>
          </a:xfrm>
          <a:prstGeom prst="rect">
            <a:avLst/>
          </a:prstGeom>
        </p:spPr>
      </p:pic>
      <p:pic>
        <p:nvPicPr>
          <p:cNvPr id="1026" name="Picture 2" descr="Near Neighbours">
            <a:extLst>
              <a:ext uri="{FF2B5EF4-FFF2-40B4-BE49-F238E27FC236}">
                <a16:creationId xmlns:a16="http://schemas.microsoft.com/office/drawing/2014/main" id="{8953B7DC-A378-4A86-A4AB-0DC87355D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55" y="6211244"/>
            <a:ext cx="1855401" cy="41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58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Activity: Case Study</a:t>
            </a:r>
            <a:endParaRPr lang="en-GB" sz="2400" b="1" dirty="0"/>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pSp>
        <p:nvGrpSpPr>
          <p:cNvPr id="4" name="Group 3">
            <a:extLst>
              <a:ext uri="{FF2B5EF4-FFF2-40B4-BE49-F238E27FC236}">
                <a16:creationId xmlns:a16="http://schemas.microsoft.com/office/drawing/2014/main" id="{9A2B68A2-5A32-4246-8102-B5109E7BE673}"/>
              </a:ext>
            </a:extLst>
          </p:cNvPr>
          <p:cNvGrpSpPr/>
          <p:nvPr/>
        </p:nvGrpSpPr>
        <p:grpSpPr>
          <a:xfrm>
            <a:off x="10631373" y="5419690"/>
            <a:ext cx="1560627" cy="1297184"/>
            <a:chOff x="218445" y="4870017"/>
            <a:chExt cx="1560627" cy="1297184"/>
          </a:xfrm>
        </p:grpSpPr>
        <p:pic>
          <p:nvPicPr>
            <p:cNvPr id="15" name="Graphic 14" descr="Cursor with solid fill">
              <a:extLst>
                <a:ext uri="{FF2B5EF4-FFF2-40B4-BE49-F238E27FC236}">
                  <a16:creationId xmlns:a16="http://schemas.microsoft.com/office/drawing/2014/main" id="{0AA3B4BA-3B13-4A55-B74D-7978B1F4B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460" y="5311147"/>
              <a:ext cx="584776" cy="584776"/>
            </a:xfrm>
            <a:prstGeom prst="rect">
              <a:avLst/>
            </a:prstGeom>
          </p:spPr>
        </p:pic>
        <p:sp>
          <p:nvSpPr>
            <p:cNvPr id="29" name="Rectangle 28">
              <a:extLst>
                <a:ext uri="{FF2B5EF4-FFF2-40B4-BE49-F238E27FC236}">
                  <a16:creationId xmlns:a16="http://schemas.microsoft.com/office/drawing/2014/main" id="{26A62019-66C4-4011-8E3F-6B9B971A1D3B}"/>
                </a:ext>
              </a:extLst>
            </p:cNvPr>
            <p:cNvSpPr/>
            <p:nvPr/>
          </p:nvSpPr>
          <p:spPr>
            <a:xfrm>
              <a:off x="218445" y="4887658"/>
              <a:ext cx="1362260" cy="127954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2C12BE5D-A3B4-4F94-A84B-65F9199761C0}"/>
                </a:ext>
              </a:extLst>
            </p:cNvPr>
            <p:cNvSpPr txBox="1"/>
            <p:nvPr/>
          </p:nvSpPr>
          <p:spPr>
            <a:xfrm>
              <a:off x="218446" y="5750768"/>
              <a:ext cx="1560626" cy="338554"/>
            </a:xfrm>
            <a:prstGeom prst="rect">
              <a:avLst/>
            </a:prstGeom>
            <a:noFill/>
          </p:spPr>
          <p:txBody>
            <a:bodyPr wrap="square" rtlCol="0">
              <a:spAutoFit/>
            </a:bodyPr>
            <a:lstStyle/>
            <a:p>
              <a:r>
                <a:rPr lang="en-US" sz="1600" b="1" dirty="0">
                  <a:solidFill>
                    <a:schemeClr val="bg1"/>
                  </a:solidFill>
                </a:rPr>
                <a:t>Moving Online</a:t>
              </a:r>
              <a:endParaRPr lang="en-GB" sz="1600" b="1" dirty="0">
                <a:solidFill>
                  <a:schemeClr val="bg1"/>
                </a:solidFill>
              </a:endParaRPr>
            </a:p>
          </p:txBody>
        </p:sp>
        <p:pic>
          <p:nvPicPr>
            <p:cNvPr id="34" name="Picture 4" descr="Change Folder Picture in Windows 10">
              <a:extLst>
                <a:ext uri="{FF2B5EF4-FFF2-40B4-BE49-F238E27FC236}">
                  <a16:creationId xmlns:a16="http://schemas.microsoft.com/office/drawing/2014/main" id="{9CEDCD9F-A176-487D-8FA3-8AB8287437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60" y="4870017"/>
              <a:ext cx="810329" cy="81032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DD640AC0-FA9D-4F2B-9529-7C245B8B84F4}"/>
              </a:ext>
            </a:extLst>
          </p:cNvPr>
          <p:cNvSpPr txBox="1"/>
          <p:nvPr/>
        </p:nvSpPr>
        <p:spPr>
          <a:xfrm>
            <a:off x="886636" y="2562334"/>
            <a:ext cx="10383686" cy="2062103"/>
          </a:xfrm>
          <a:prstGeom prst="rect">
            <a:avLst/>
          </a:prstGeom>
          <a:noFill/>
        </p:spPr>
        <p:txBody>
          <a:bodyPr wrap="square">
            <a:spAutoFit/>
          </a:bodyPr>
          <a:lstStyle/>
          <a:p>
            <a:r>
              <a:rPr lang="en-US" sz="3200" b="1" dirty="0">
                <a:solidFill>
                  <a:schemeClr val="bg1"/>
                </a:solidFill>
              </a:rPr>
              <a:t>Case study: A community singing group has lost contact with some of its members, and is struggling to increase its numbers, since the coronavirus pandemic. How could or should they move online?</a:t>
            </a:r>
            <a:endParaRPr lang="en-GB" sz="3200" b="1" dirty="0">
              <a:solidFill>
                <a:schemeClr val="bg1"/>
              </a:solidFill>
            </a:endParaRPr>
          </a:p>
        </p:txBody>
      </p:sp>
    </p:spTree>
    <p:extLst>
      <p:ext uri="{BB962C8B-B14F-4D97-AF65-F5344CB8AC3E}">
        <p14:creationId xmlns:p14="http://schemas.microsoft.com/office/powerpoint/2010/main" val="94865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3">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4" y="282894"/>
            <a:ext cx="4741818" cy="461665"/>
          </a:xfrm>
          <a:prstGeom prst="rect">
            <a:avLst/>
          </a:prstGeom>
          <a:noFill/>
        </p:spPr>
        <p:txBody>
          <a:bodyPr wrap="square" rtlCol="0">
            <a:spAutoFit/>
          </a:bodyPr>
          <a:lstStyle/>
          <a:p>
            <a:pPr algn="ctr"/>
            <a:r>
              <a:rPr lang="en-US" sz="2400" b="1" dirty="0"/>
              <a:t>Case Study</a:t>
            </a:r>
            <a:endParaRPr lang="en-GB" sz="2400" b="1" dirty="0"/>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304" y="295268"/>
            <a:ext cx="354990" cy="354990"/>
          </a:xfrm>
          <a:prstGeom prst="rect">
            <a:avLst/>
          </a:prstGeom>
        </p:spPr>
      </p:pic>
      <p:grpSp>
        <p:nvGrpSpPr>
          <p:cNvPr id="4" name="Group 3">
            <a:extLst>
              <a:ext uri="{FF2B5EF4-FFF2-40B4-BE49-F238E27FC236}">
                <a16:creationId xmlns:a16="http://schemas.microsoft.com/office/drawing/2014/main" id="{9A2B68A2-5A32-4246-8102-B5109E7BE673}"/>
              </a:ext>
            </a:extLst>
          </p:cNvPr>
          <p:cNvGrpSpPr/>
          <p:nvPr/>
        </p:nvGrpSpPr>
        <p:grpSpPr>
          <a:xfrm>
            <a:off x="10631373" y="5419690"/>
            <a:ext cx="1560627" cy="1297184"/>
            <a:chOff x="218445" y="4870017"/>
            <a:chExt cx="1560627" cy="1297184"/>
          </a:xfrm>
        </p:grpSpPr>
        <p:pic>
          <p:nvPicPr>
            <p:cNvPr id="15" name="Graphic 14" descr="Cursor with solid fill">
              <a:extLst>
                <a:ext uri="{FF2B5EF4-FFF2-40B4-BE49-F238E27FC236}">
                  <a16:creationId xmlns:a16="http://schemas.microsoft.com/office/drawing/2014/main" id="{0AA3B4BA-3B13-4A55-B74D-7978B1F4BD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0460" y="5311147"/>
              <a:ext cx="584776" cy="584776"/>
            </a:xfrm>
            <a:prstGeom prst="rect">
              <a:avLst/>
            </a:prstGeom>
          </p:spPr>
        </p:pic>
        <p:sp>
          <p:nvSpPr>
            <p:cNvPr id="29" name="Rectangle 28">
              <a:extLst>
                <a:ext uri="{FF2B5EF4-FFF2-40B4-BE49-F238E27FC236}">
                  <a16:creationId xmlns:a16="http://schemas.microsoft.com/office/drawing/2014/main" id="{26A62019-66C4-4011-8E3F-6B9B971A1D3B}"/>
                </a:ext>
              </a:extLst>
            </p:cNvPr>
            <p:cNvSpPr/>
            <p:nvPr/>
          </p:nvSpPr>
          <p:spPr>
            <a:xfrm>
              <a:off x="218445" y="4887658"/>
              <a:ext cx="1362260" cy="127954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2C12BE5D-A3B4-4F94-A84B-65F9199761C0}"/>
                </a:ext>
              </a:extLst>
            </p:cNvPr>
            <p:cNvSpPr txBox="1"/>
            <p:nvPr/>
          </p:nvSpPr>
          <p:spPr>
            <a:xfrm>
              <a:off x="218446" y="5750768"/>
              <a:ext cx="1560626" cy="338554"/>
            </a:xfrm>
            <a:prstGeom prst="rect">
              <a:avLst/>
            </a:prstGeom>
            <a:noFill/>
          </p:spPr>
          <p:txBody>
            <a:bodyPr wrap="square" rtlCol="0">
              <a:spAutoFit/>
            </a:bodyPr>
            <a:lstStyle/>
            <a:p>
              <a:r>
                <a:rPr lang="en-US" sz="1600" b="1" dirty="0">
                  <a:solidFill>
                    <a:schemeClr val="bg1"/>
                  </a:solidFill>
                </a:rPr>
                <a:t>Moving Online</a:t>
              </a:r>
              <a:endParaRPr lang="en-GB" sz="1600" b="1" dirty="0">
                <a:solidFill>
                  <a:schemeClr val="bg1"/>
                </a:solidFill>
              </a:endParaRPr>
            </a:p>
          </p:txBody>
        </p:sp>
        <p:pic>
          <p:nvPicPr>
            <p:cNvPr id="34" name="Picture 4" descr="Change Folder Picture in Windows 10">
              <a:extLst>
                <a:ext uri="{FF2B5EF4-FFF2-40B4-BE49-F238E27FC236}">
                  <a16:creationId xmlns:a16="http://schemas.microsoft.com/office/drawing/2014/main" id="{9CEDCD9F-A176-487D-8FA3-8AB8287437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60" y="4870017"/>
              <a:ext cx="810329" cy="81032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DD640AC0-FA9D-4F2B-9529-7C245B8B84F4}"/>
              </a:ext>
            </a:extLst>
          </p:cNvPr>
          <p:cNvSpPr txBox="1"/>
          <p:nvPr/>
        </p:nvSpPr>
        <p:spPr>
          <a:xfrm>
            <a:off x="899702" y="1183286"/>
            <a:ext cx="10383686" cy="1015663"/>
          </a:xfrm>
          <a:prstGeom prst="rect">
            <a:avLst/>
          </a:prstGeom>
          <a:noFill/>
        </p:spPr>
        <p:txBody>
          <a:bodyPr wrap="square">
            <a:spAutoFit/>
          </a:bodyPr>
          <a:lstStyle/>
          <a:p>
            <a:r>
              <a:rPr lang="en-US" sz="2000" b="1" dirty="0">
                <a:solidFill>
                  <a:schemeClr val="bg1"/>
                </a:solidFill>
              </a:rPr>
              <a:t>Case study: A community singing group has lost contact with some of its members, and is struggling to increase its numbers, since the coronavirus pandemic. </a:t>
            </a:r>
          </a:p>
          <a:p>
            <a:r>
              <a:rPr lang="en-US" sz="2000" b="1" dirty="0">
                <a:solidFill>
                  <a:schemeClr val="bg1"/>
                </a:solidFill>
              </a:rPr>
              <a:t>How could or should they move online?</a:t>
            </a:r>
            <a:endParaRPr lang="en-GB" sz="2000" b="1" dirty="0">
              <a:solidFill>
                <a:schemeClr val="bg1"/>
              </a:solidFill>
            </a:endParaRPr>
          </a:p>
        </p:txBody>
      </p:sp>
      <p:sp>
        <p:nvSpPr>
          <p:cNvPr id="19" name="TextBox 18">
            <a:extLst>
              <a:ext uri="{FF2B5EF4-FFF2-40B4-BE49-F238E27FC236}">
                <a16:creationId xmlns:a16="http://schemas.microsoft.com/office/drawing/2014/main" id="{1C61BB60-943B-45BF-AD27-F8A2CC32F9B8}"/>
              </a:ext>
            </a:extLst>
          </p:cNvPr>
          <p:cNvSpPr txBox="1"/>
          <p:nvPr/>
        </p:nvSpPr>
        <p:spPr>
          <a:xfrm>
            <a:off x="1044421" y="2536700"/>
            <a:ext cx="9236647" cy="3693319"/>
          </a:xfrm>
          <a:prstGeom prst="rect">
            <a:avLst/>
          </a:prstGeom>
          <a:noFill/>
        </p:spPr>
        <p:txBody>
          <a:bodyPr wrap="square">
            <a:spAutoFit/>
          </a:bodyPr>
          <a:lstStyle/>
          <a:p>
            <a:pPr marL="342900" indent="-342900">
              <a:buAutoNum type="arabicParenR"/>
            </a:pPr>
            <a:r>
              <a:rPr lang="en-US" sz="2400" b="1" dirty="0">
                <a:solidFill>
                  <a:srgbClr val="C55599"/>
                </a:solidFill>
              </a:rPr>
              <a:t>They could put the group on </a:t>
            </a:r>
            <a:r>
              <a:rPr lang="en-US" sz="2400" b="1" u="sng" dirty="0">
                <a:solidFill>
                  <a:srgbClr val="FFC000"/>
                </a:solidFill>
              </a:rPr>
              <a:t>Google for free</a:t>
            </a:r>
          </a:p>
          <a:p>
            <a:pPr marL="342900" indent="-342900">
              <a:buAutoNum type="arabicParenR"/>
            </a:pPr>
            <a:r>
              <a:rPr lang="en-GB" sz="2400" b="1" dirty="0">
                <a:solidFill>
                  <a:srgbClr val="C55599"/>
                </a:solidFill>
              </a:rPr>
              <a:t>They could </a:t>
            </a:r>
            <a:r>
              <a:rPr lang="en-GB" sz="2400" b="1" u="sng" dirty="0">
                <a:solidFill>
                  <a:srgbClr val="FFC000"/>
                </a:solidFill>
              </a:rPr>
              <a:t>set up a website </a:t>
            </a:r>
          </a:p>
          <a:p>
            <a:pPr marL="342900" indent="-342900">
              <a:buAutoNum type="arabicParenR"/>
            </a:pPr>
            <a:r>
              <a:rPr lang="en-GB" sz="2400" b="1" dirty="0">
                <a:solidFill>
                  <a:srgbClr val="C55599"/>
                </a:solidFill>
              </a:rPr>
              <a:t>They could run </a:t>
            </a:r>
            <a:r>
              <a:rPr lang="en-GB" sz="2400" b="1" u="sng" dirty="0">
                <a:solidFill>
                  <a:srgbClr val="FFC000"/>
                </a:solidFill>
              </a:rPr>
              <a:t>ZOOM taster sessions </a:t>
            </a:r>
            <a:r>
              <a:rPr lang="en-GB" sz="2400" b="1" dirty="0">
                <a:solidFill>
                  <a:srgbClr val="C55599"/>
                </a:solidFill>
              </a:rPr>
              <a:t>to encourage new members to join, and to be a refresher for those who had not attended the group in a while</a:t>
            </a:r>
          </a:p>
          <a:p>
            <a:pPr marL="342900" indent="-342900">
              <a:buAutoNum type="arabicParenR"/>
            </a:pPr>
            <a:r>
              <a:rPr lang="en-GB" sz="2400" b="1" dirty="0">
                <a:solidFill>
                  <a:srgbClr val="C55599"/>
                </a:solidFill>
              </a:rPr>
              <a:t>They might want to consider having hybrid sessions in order to be inclusive of those who not feel comfortable attending in person</a:t>
            </a:r>
          </a:p>
          <a:p>
            <a:pPr marL="342900" indent="-342900">
              <a:buAutoNum type="arabicParenR"/>
            </a:pPr>
            <a:r>
              <a:rPr lang="en-GB" sz="2400" b="1" dirty="0">
                <a:solidFill>
                  <a:srgbClr val="C55599"/>
                </a:solidFill>
              </a:rPr>
              <a:t>They could </a:t>
            </a:r>
            <a:r>
              <a:rPr lang="en-GB" sz="2400" b="1" u="sng" dirty="0">
                <a:solidFill>
                  <a:srgbClr val="EAAB00"/>
                </a:solidFill>
              </a:rPr>
              <a:t>set up a Facebook/Twitter/Instagram/</a:t>
            </a:r>
            <a:r>
              <a:rPr lang="en-GB" sz="2400" b="1" u="sng" dirty="0" err="1">
                <a:solidFill>
                  <a:srgbClr val="EAAB00"/>
                </a:solidFill>
              </a:rPr>
              <a:t>TikTok</a:t>
            </a:r>
            <a:r>
              <a:rPr lang="en-GB" sz="2400" b="1" dirty="0">
                <a:solidFill>
                  <a:srgbClr val="C55599"/>
                </a:solidFill>
              </a:rPr>
              <a:t> to engage directly with their audience. </a:t>
            </a:r>
            <a:endParaRPr lang="en-GB" b="1" u="sng" dirty="0">
              <a:solidFill>
                <a:srgbClr val="FFC000"/>
              </a:solidFill>
            </a:endParaRPr>
          </a:p>
          <a:p>
            <a:pPr marL="342900" indent="-342900">
              <a:buAutoNum type="arabicParenR"/>
            </a:pPr>
            <a:endParaRPr lang="en-GB" b="1" u="sng" dirty="0">
              <a:solidFill>
                <a:srgbClr val="EAAB00"/>
              </a:solidFill>
            </a:endParaRPr>
          </a:p>
        </p:txBody>
      </p:sp>
    </p:spTree>
    <p:extLst>
      <p:ext uri="{BB962C8B-B14F-4D97-AF65-F5344CB8AC3E}">
        <p14:creationId xmlns:p14="http://schemas.microsoft.com/office/powerpoint/2010/main" val="324804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83350"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8F9F9B5-934D-4FD3-9198-E0773C987EC3}"/>
              </a:ext>
            </a:extLst>
          </p:cNvPr>
          <p:cNvSpPr txBox="1"/>
          <p:nvPr/>
        </p:nvSpPr>
        <p:spPr>
          <a:xfrm>
            <a:off x="3896139" y="282894"/>
            <a:ext cx="5127242" cy="461665"/>
          </a:xfrm>
          <a:prstGeom prst="rect">
            <a:avLst/>
          </a:prstGeom>
          <a:noFill/>
        </p:spPr>
        <p:txBody>
          <a:bodyPr wrap="square" rtlCol="0">
            <a:spAutoFit/>
          </a:bodyPr>
          <a:lstStyle/>
          <a:p>
            <a:pPr algn="ctr"/>
            <a:r>
              <a:rPr lang="en-US" sz="2400" b="1" dirty="0"/>
              <a:t>Why move online?</a:t>
            </a:r>
            <a:endParaRPr lang="en-GB" sz="2400" b="1" dirty="0"/>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2296" y="321772"/>
            <a:ext cx="354990" cy="354990"/>
          </a:xfrm>
          <a:prstGeom prst="rect">
            <a:avLst/>
          </a:prstGeom>
        </p:spPr>
      </p:pic>
      <p:grpSp>
        <p:nvGrpSpPr>
          <p:cNvPr id="4" name="Group 3">
            <a:extLst>
              <a:ext uri="{FF2B5EF4-FFF2-40B4-BE49-F238E27FC236}">
                <a16:creationId xmlns:a16="http://schemas.microsoft.com/office/drawing/2014/main" id="{F3A9C0B1-6AF1-4105-9F4D-399313807183}"/>
              </a:ext>
            </a:extLst>
          </p:cNvPr>
          <p:cNvGrpSpPr/>
          <p:nvPr/>
        </p:nvGrpSpPr>
        <p:grpSpPr>
          <a:xfrm>
            <a:off x="10996667" y="5601249"/>
            <a:ext cx="1540199" cy="1108037"/>
            <a:chOff x="157834" y="1214801"/>
            <a:chExt cx="1896889" cy="1222466"/>
          </a:xfrm>
        </p:grpSpPr>
        <p:sp>
          <p:nvSpPr>
            <p:cNvPr id="37" name="TextBox 36">
              <a:extLst>
                <a:ext uri="{FF2B5EF4-FFF2-40B4-BE49-F238E27FC236}">
                  <a16:creationId xmlns:a16="http://schemas.microsoft.com/office/drawing/2014/main" id="{62B604FD-9190-43BA-A8AC-C0143FD46FDC}"/>
                </a:ext>
              </a:extLst>
            </p:cNvPr>
            <p:cNvSpPr txBox="1"/>
            <p:nvPr/>
          </p:nvSpPr>
          <p:spPr>
            <a:xfrm>
              <a:off x="193649" y="2061001"/>
              <a:ext cx="1861074" cy="338554"/>
            </a:xfrm>
            <a:prstGeom prst="rect">
              <a:avLst/>
            </a:prstGeom>
            <a:noFill/>
          </p:spPr>
          <p:txBody>
            <a:bodyPr wrap="square" rtlCol="0">
              <a:spAutoFit/>
            </a:bodyPr>
            <a:lstStyle/>
            <a:p>
              <a:r>
                <a:rPr lang="en-US" sz="1600" b="1" dirty="0">
                  <a:solidFill>
                    <a:schemeClr val="bg1"/>
                  </a:solidFill>
                </a:rPr>
                <a:t>Intentions</a:t>
              </a:r>
              <a:endParaRPr lang="en-GB" sz="1600" b="1" dirty="0">
                <a:solidFill>
                  <a:schemeClr val="bg1"/>
                </a:solidFill>
              </a:endParaRPr>
            </a:p>
          </p:txBody>
        </p:sp>
        <p:grpSp>
          <p:nvGrpSpPr>
            <p:cNvPr id="3" name="Group 2">
              <a:extLst>
                <a:ext uri="{FF2B5EF4-FFF2-40B4-BE49-F238E27FC236}">
                  <a16:creationId xmlns:a16="http://schemas.microsoft.com/office/drawing/2014/main" id="{D09CD87C-6879-4E58-B47D-A9CA5ABC1C66}"/>
                </a:ext>
              </a:extLst>
            </p:cNvPr>
            <p:cNvGrpSpPr/>
            <p:nvPr/>
          </p:nvGrpSpPr>
          <p:grpSpPr>
            <a:xfrm>
              <a:off x="157834" y="1214801"/>
              <a:ext cx="1333360" cy="1222466"/>
              <a:chOff x="157834" y="1214801"/>
              <a:chExt cx="1333360" cy="1222466"/>
            </a:xfrm>
          </p:grpSpPr>
          <p:sp>
            <p:nvSpPr>
              <p:cNvPr id="35" name="Rectangle 34">
                <a:extLst>
                  <a:ext uri="{FF2B5EF4-FFF2-40B4-BE49-F238E27FC236}">
                    <a16:creationId xmlns:a16="http://schemas.microsoft.com/office/drawing/2014/main" id="{8436A559-8585-40D4-809B-289F9E7C9090}"/>
                  </a:ext>
                </a:extLst>
              </p:cNvPr>
              <p:cNvSpPr/>
              <p:nvPr/>
            </p:nvSpPr>
            <p:spPr>
              <a:xfrm>
                <a:off x="157834" y="1214801"/>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36" name="Picture 4" descr="Change Folder Picture in Windows 10">
                <a:extLst>
                  <a:ext uri="{FF2B5EF4-FFF2-40B4-BE49-F238E27FC236}">
                    <a16:creationId xmlns:a16="http://schemas.microsoft.com/office/drawing/2014/main" id="{83B5A7CF-6193-4AEB-8C6F-A3D5F1F6DD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566" y="1306352"/>
                <a:ext cx="810329" cy="810329"/>
              </a:xfrm>
              <a:prstGeom prst="rect">
                <a:avLst/>
              </a:prstGeom>
              <a:noFill/>
              <a:extLst>
                <a:ext uri="{909E8E84-426E-40DD-AFC4-6F175D3DCCD1}">
                  <a14:hiddenFill xmlns:a14="http://schemas.microsoft.com/office/drawing/2010/main">
                    <a:solidFill>
                      <a:srgbClr val="FFFFFF"/>
                    </a:solidFill>
                  </a14:hiddenFill>
                </a:ext>
              </a:extLst>
            </p:spPr>
          </p:pic>
          <p:pic>
            <p:nvPicPr>
              <p:cNvPr id="41" name="Graphic 40" descr="Cursor with solid fill">
                <a:extLst>
                  <a:ext uri="{FF2B5EF4-FFF2-40B4-BE49-F238E27FC236}">
                    <a16:creationId xmlns:a16="http://schemas.microsoft.com/office/drawing/2014/main" id="{BDFF5E0D-0966-42CA-B87F-C9A1444E00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5" y="1508612"/>
                <a:ext cx="757229" cy="757229"/>
              </a:xfrm>
              <a:prstGeom prst="rect">
                <a:avLst/>
              </a:prstGeom>
            </p:spPr>
          </p:pic>
        </p:grpSp>
      </p:grpSp>
      <p:sp>
        <p:nvSpPr>
          <p:cNvPr id="20" name="Speech Bubble: Rectangle with Corners Rounded 19">
            <a:extLst>
              <a:ext uri="{FF2B5EF4-FFF2-40B4-BE49-F238E27FC236}">
                <a16:creationId xmlns:a16="http://schemas.microsoft.com/office/drawing/2014/main" id="{37B65159-5F53-4AF6-B8C6-FC2FDAE5C8FA}"/>
              </a:ext>
            </a:extLst>
          </p:cNvPr>
          <p:cNvSpPr/>
          <p:nvPr/>
        </p:nvSpPr>
        <p:spPr>
          <a:xfrm flipH="1">
            <a:off x="1772955" y="2182586"/>
            <a:ext cx="8446770" cy="2890734"/>
          </a:xfrm>
          <a:prstGeom prst="wedgeRoundRectCallout">
            <a:avLst>
              <a:gd name="adj1" fmla="val 51011"/>
              <a:gd name="adj2" fmla="val 98657"/>
              <a:gd name="adj3" fmla="val 16667"/>
            </a:avLst>
          </a:prstGeom>
          <a:solidFill>
            <a:srgbClr val="7B39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2"/>
                </a:solidFill>
              </a:rPr>
              <a:t>What is </a:t>
            </a:r>
            <a:r>
              <a:rPr lang="en-US" sz="6000" b="1" u="sng" dirty="0">
                <a:solidFill>
                  <a:schemeClr val="bg2"/>
                </a:solidFill>
              </a:rPr>
              <a:t>YOUR</a:t>
            </a:r>
            <a:r>
              <a:rPr lang="en-US" sz="6000" dirty="0">
                <a:solidFill>
                  <a:schemeClr val="bg2"/>
                </a:solidFill>
              </a:rPr>
              <a:t> reason?</a:t>
            </a:r>
            <a:endParaRPr lang="en-GB" sz="6000" dirty="0">
              <a:solidFill>
                <a:schemeClr val="bg2"/>
              </a:solidFill>
            </a:endParaRPr>
          </a:p>
        </p:txBody>
      </p:sp>
    </p:spTree>
    <p:extLst>
      <p:ext uri="{BB962C8B-B14F-4D97-AF65-F5344CB8AC3E}">
        <p14:creationId xmlns:p14="http://schemas.microsoft.com/office/powerpoint/2010/main" val="2414477002"/>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44546A"/>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4494</Words>
  <Application>Microsoft Office PowerPoint</Application>
  <PresentationFormat>Widescreen</PresentationFormat>
  <Paragraphs>519</Paragraphs>
  <Slides>64</Slides>
  <Notes>45</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Calibri Light</vt:lpstr>
      <vt:lpstr>Century Gothic</vt:lpstr>
      <vt:lpstr>Kristen ITC</vt:lpstr>
      <vt:lpstr>Open Sans</vt:lpstr>
      <vt:lpstr>Poppins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long do you think it will take me to show you how to set your organization up on Google?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Halloran</dc:creator>
  <cp:lastModifiedBy>Tara Etwareea</cp:lastModifiedBy>
  <cp:revision>207</cp:revision>
  <dcterms:created xsi:type="dcterms:W3CDTF">2021-01-25T14:49:21Z</dcterms:created>
  <dcterms:modified xsi:type="dcterms:W3CDTF">2021-10-19T09:15:31Z</dcterms:modified>
</cp:coreProperties>
</file>