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71" r:id="rId2"/>
    <p:sldId id="383" r:id="rId3"/>
    <p:sldId id="432" r:id="rId4"/>
    <p:sldId id="392" r:id="rId5"/>
    <p:sldId id="331" r:id="rId6"/>
    <p:sldId id="433" r:id="rId7"/>
    <p:sldId id="434" r:id="rId8"/>
    <p:sldId id="273" r:id="rId9"/>
    <p:sldId id="309" r:id="rId10"/>
    <p:sldId id="307" r:id="rId11"/>
    <p:sldId id="310" r:id="rId12"/>
    <p:sldId id="311" r:id="rId13"/>
    <p:sldId id="312" r:id="rId14"/>
    <p:sldId id="289" r:id="rId15"/>
    <p:sldId id="423" r:id="rId16"/>
    <p:sldId id="424" r:id="rId17"/>
    <p:sldId id="313" r:id="rId18"/>
    <p:sldId id="319" r:id="rId19"/>
    <p:sldId id="315" r:id="rId20"/>
    <p:sldId id="314" r:id="rId21"/>
    <p:sldId id="291" r:id="rId22"/>
    <p:sldId id="365" r:id="rId23"/>
    <p:sldId id="317" r:id="rId24"/>
    <p:sldId id="367" r:id="rId25"/>
    <p:sldId id="417" r:id="rId26"/>
    <p:sldId id="370" r:id="rId27"/>
    <p:sldId id="415" r:id="rId28"/>
    <p:sldId id="414" r:id="rId29"/>
    <p:sldId id="416" r:id="rId30"/>
    <p:sldId id="320" r:id="rId31"/>
    <p:sldId id="293" r:id="rId32"/>
    <p:sldId id="323" r:id="rId33"/>
    <p:sldId id="322" r:id="rId34"/>
    <p:sldId id="435" r:id="rId35"/>
    <p:sldId id="404" r:id="rId36"/>
    <p:sldId id="431" r:id="rId37"/>
    <p:sldId id="294" r:id="rId38"/>
    <p:sldId id="324" r:id="rId39"/>
    <p:sldId id="325" r:id="rId40"/>
    <p:sldId id="418" r:id="rId41"/>
    <p:sldId id="326" r:id="rId42"/>
    <p:sldId id="420" r:id="rId43"/>
    <p:sldId id="421" r:id="rId44"/>
    <p:sldId id="422" r:id="rId45"/>
    <p:sldId id="419" r:id="rId46"/>
    <p:sldId id="368" r:id="rId47"/>
    <p:sldId id="295" r:id="rId48"/>
    <p:sldId id="318" r:id="rId49"/>
    <p:sldId id="296" r:id="rId50"/>
    <p:sldId id="366" r:id="rId51"/>
    <p:sldId id="369" r:id="rId52"/>
    <p:sldId id="394" r:id="rId53"/>
    <p:sldId id="425" r:id="rId54"/>
    <p:sldId id="426" r:id="rId55"/>
    <p:sldId id="427" r:id="rId56"/>
    <p:sldId id="278" r:id="rId57"/>
    <p:sldId id="393" r:id="rId58"/>
    <p:sldId id="428" r:id="rId59"/>
    <p:sldId id="429" r:id="rId60"/>
    <p:sldId id="430" r:id="rId61"/>
    <p:sldId id="384" r:id="rId62"/>
    <p:sldId id="299"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4896"/>
    <a:srgbClr val="EF7E23"/>
    <a:srgbClr val="C55599"/>
    <a:srgbClr val="EAAA09"/>
    <a:srgbClr val="EAAB00"/>
    <a:srgbClr val="7B398D"/>
    <a:srgbClr val="8143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12D0CB-9B67-4C09-A529-B782F58EAA66}" v="98" dt="2021-09-09T15:47:23.2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418" autoAdjust="0"/>
  </p:normalViewPr>
  <p:slideViewPr>
    <p:cSldViewPr snapToGrid="0">
      <p:cViewPr varScale="1">
        <p:scale>
          <a:sx n="60" d="100"/>
          <a:sy n="60" d="100"/>
        </p:scale>
        <p:origin x="90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a Etwareea" userId="5d74ea73-c11b-4cc1-bba9-f5ced2a18a13" providerId="ADAL" clId="{3012D0CB-9B67-4C09-A529-B782F58EAA66}"/>
    <pc:docChg chg="undo custSel addSld delSld modSld sldOrd">
      <pc:chgData name="Tara Etwareea" userId="5d74ea73-c11b-4cc1-bba9-f5ced2a18a13" providerId="ADAL" clId="{3012D0CB-9B67-4C09-A529-B782F58EAA66}" dt="2021-09-09T16:35:38.994" v="395"/>
      <pc:docMkLst>
        <pc:docMk/>
      </pc:docMkLst>
      <pc:sldChg chg="modSp mod">
        <pc:chgData name="Tara Etwareea" userId="5d74ea73-c11b-4cc1-bba9-f5ced2a18a13" providerId="ADAL" clId="{3012D0CB-9B67-4C09-A529-B782F58EAA66}" dt="2021-09-08T14:45:39.263" v="86" actId="20577"/>
        <pc:sldMkLst>
          <pc:docMk/>
          <pc:sldMk cId="3165779429" sldId="292"/>
        </pc:sldMkLst>
        <pc:spChg chg="mod">
          <ac:chgData name="Tara Etwareea" userId="5d74ea73-c11b-4cc1-bba9-f5ced2a18a13" providerId="ADAL" clId="{3012D0CB-9B67-4C09-A529-B782F58EAA66}" dt="2021-09-08T14:45:39.263" v="86" actId="20577"/>
          <ac:spMkLst>
            <pc:docMk/>
            <pc:sldMk cId="3165779429" sldId="292"/>
            <ac:spMk id="23" creationId="{9D4D81A8-1BA9-47C3-A9A3-012C6F518396}"/>
          </ac:spMkLst>
        </pc:spChg>
      </pc:sldChg>
      <pc:sldChg chg="modNotesTx">
        <pc:chgData name="Tara Etwareea" userId="5d74ea73-c11b-4cc1-bba9-f5ced2a18a13" providerId="ADAL" clId="{3012D0CB-9B67-4C09-A529-B782F58EAA66}" dt="2021-09-09T16:35:38.994" v="395"/>
        <pc:sldMkLst>
          <pc:docMk/>
          <pc:sldMk cId="1854803039" sldId="314"/>
        </pc:sldMkLst>
      </pc:sldChg>
      <pc:sldChg chg="del modNotesTx">
        <pc:chgData name="Tara Etwareea" userId="5d74ea73-c11b-4cc1-bba9-f5ced2a18a13" providerId="ADAL" clId="{3012D0CB-9B67-4C09-A529-B782F58EAA66}" dt="2021-09-08T14:48:00.941" v="87" actId="2696"/>
        <pc:sldMkLst>
          <pc:docMk/>
          <pc:sldMk cId="1879292810" sldId="340"/>
        </pc:sldMkLst>
      </pc:sldChg>
      <pc:sldChg chg="addSp delSp modSp mod modAnim">
        <pc:chgData name="Tara Etwareea" userId="5d74ea73-c11b-4cc1-bba9-f5ced2a18a13" providerId="ADAL" clId="{3012D0CB-9B67-4C09-A529-B782F58EAA66}" dt="2021-09-09T15:22:07.332" v="169"/>
        <pc:sldMkLst>
          <pc:docMk/>
          <pc:sldMk cId="2265689727" sldId="370"/>
        </pc:sldMkLst>
        <pc:grpChg chg="mod">
          <ac:chgData name="Tara Etwareea" userId="5d74ea73-c11b-4cc1-bba9-f5ced2a18a13" providerId="ADAL" clId="{3012D0CB-9B67-4C09-A529-B782F58EAA66}" dt="2021-09-09T15:20:54.520" v="118" actId="166"/>
          <ac:grpSpMkLst>
            <pc:docMk/>
            <pc:sldMk cId="2265689727" sldId="370"/>
            <ac:grpSpMk id="9" creationId="{0B5FCA58-86BF-40D9-AB4E-09FF5DF40FFD}"/>
          </ac:grpSpMkLst>
        </pc:grpChg>
        <pc:picChg chg="add mod modCrop">
          <ac:chgData name="Tara Etwareea" userId="5d74ea73-c11b-4cc1-bba9-f5ced2a18a13" providerId="ADAL" clId="{3012D0CB-9B67-4C09-A529-B782F58EAA66}" dt="2021-09-09T15:21:10.488" v="131" actId="1038"/>
          <ac:picMkLst>
            <pc:docMk/>
            <pc:sldMk cId="2265689727" sldId="370"/>
            <ac:picMk id="15" creationId="{5C1632A9-7E06-42C6-B90D-54BDEF88076D}"/>
          </ac:picMkLst>
        </pc:picChg>
        <pc:picChg chg="add mod modCrop">
          <ac:chgData name="Tara Etwareea" userId="5d74ea73-c11b-4cc1-bba9-f5ced2a18a13" providerId="ADAL" clId="{3012D0CB-9B67-4C09-A529-B782F58EAA66}" dt="2021-09-09T15:21:22.074" v="165" actId="1035"/>
          <ac:picMkLst>
            <pc:docMk/>
            <pc:sldMk cId="2265689727" sldId="370"/>
            <ac:picMk id="17" creationId="{046D8899-652C-4C29-A4AA-15E3AB426F19}"/>
          </ac:picMkLst>
        </pc:picChg>
        <pc:picChg chg="add mod modCrop">
          <ac:chgData name="Tara Etwareea" userId="5d74ea73-c11b-4cc1-bba9-f5ced2a18a13" providerId="ADAL" clId="{3012D0CB-9B67-4C09-A529-B782F58EAA66}" dt="2021-09-09T15:21:17.796" v="158" actId="1037"/>
          <ac:picMkLst>
            <pc:docMk/>
            <pc:sldMk cId="2265689727" sldId="370"/>
            <ac:picMk id="19" creationId="{92D8E6F8-D290-44B5-BE9B-AE6E48498285}"/>
          </ac:picMkLst>
        </pc:picChg>
        <pc:picChg chg="add mod modCrop">
          <ac:chgData name="Tara Etwareea" userId="5d74ea73-c11b-4cc1-bba9-f5ced2a18a13" providerId="ADAL" clId="{3012D0CB-9B67-4C09-A529-B782F58EAA66}" dt="2021-09-09T15:21:01.145" v="120" actId="1076"/>
          <ac:picMkLst>
            <pc:docMk/>
            <pc:sldMk cId="2265689727" sldId="370"/>
            <ac:picMk id="21" creationId="{588B0541-7AB1-4E6C-8DAE-4659A5582EFB}"/>
          </ac:picMkLst>
        </pc:picChg>
        <pc:picChg chg="del">
          <ac:chgData name="Tara Etwareea" userId="5d74ea73-c11b-4cc1-bba9-f5ced2a18a13" providerId="ADAL" clId="{3012D0CB-9B67-4C09-A529-B782F58EAA66}" dt="2021-09-09T15:18:36.004" v="103" actId="478"/>
          <ac:picMkLst>
            <pc:docMk/>
            <pc:sldMk cId="2265689727" sldId="370"/>
            <ac:picMk id="1026" creationId="{E002C57D-050C-48C5-BBFB-351E9777B992}"/>
          </ac:picMkLst>
        </pc:picChg>
      </pc:sldChg>
      <pc:sldChg chg="addSp delSp modSp add mod ord modAnim">
        <pc:chgData name="Tara Etwareea" userId="5d74ea73-c11b-4cc1-bba9-f5ced2a18a13" providerId="ADAL" clId="{3012D0CB-9B67-4C09-A529-B782F58EAA66}" dt="2021-09-09T15:47:23.290" v="392"/>
        <pc:sldMkLst>
          <pc:docMk/>
          <pc:sldMk cId="468857535" sldId="393"/>
        </pc:sldMkLst>
        <pc:spChg chg="del">
          <ac:chgData name="Tara Etwareea" userId="5d74ea73-c11b-4cc1-bba9-f5ced2a18a13" providerId="ADAL" clId="{3012D0CB-9B67-4C09-A529-B782F58EAA66}" dt="2021-09-09T15:24:55.039" v="175" actId="478"/>
          <ac:spMkLst>
            <pc:docMk/>
            <pc:sldMk cId="468857535" sldId="393"/>
            <ac:spMk id="5" creationId="{0B149805-3BFB-47F0-914B-CC548F242FF9}"/>
          </ac:spMkLst>
        </pc:spChg>
        <pc:spChg chg="del">
          <ac:chgData name="Tara Etwareea" userId="5d74ea73-c11b-4cc1-bba9-f5ced2a18a13" providerId="ADAL" clId="{3012D0CB-9B67-4C09-A529-B782F58EAA66}" dt="2021-09-09T15:24:58.335" v="176" actId="478"/>
          <ac:spMkLst>
            <pc:docMk/>
            <pc:sldMk cId="468857535" sldId="393"/>
            <ac:spMk id="14" creationId="{55767835-9078-48D3-B486-C8E2A9D55FAF}"/>
          </ac:spMkLst>
        </pc:spChg>
        <pc:spChg chg="mod">
          <ac:chgData name="Tara Etwareea" userId="5d74ea73-c11b-4cc1-bba9-f5ced2a18a13" providerId="ADAL" clId="{3012D0CB-9B67-4C09-A529-B782F58EAA66}" dt="2021-09-09T15:42:48.548" v="338" actId="113"/>
          <ac:spMkLst>
            <pc:docMk/>
            <pc:sldMk cId="468857535" sldId="393"/>
            <ac:spMk id="16" creationId="{90D06A02-EB67-46EE-AC7B-75552DE2B302}"/>
          </ac:spMkLst>
        </pc:spChg>
        <pc:picChg chg="add mod modCrop">
          <ac:chgData name="Tara Etwareea" userId="5d74ea73-c11b-4cc1-bba9-f5ced2a18a13" providerId="ADAL" clId="{3012D0CB-9B67-4C09-A529-B782F58EAA66}" dt="2021-09-09T15:45:24.861" v="365" actId="1076"/>
          <ac:picMkLst>
            <pc:docMk/>
            <pc:sldMk cId="468857535" sldId="393"/>
            <ac:picMk id="4" creationId="{494158A6-25BB-41E7-8E89-DAF66A4A59C7}"/>
          </ac:picMkLst>
        </pc:picChg>
        <pc:picChg chg="add mod modCrop">
          <ac:chgData name="Tara Etwareea" userId="5d74ea73-c11b-4cc1-bba9-f5ced2a18a13" providerId="ADAL" clId="{3012D0CB-9B67-4C09-A529-B782F58EAA66}" dt="2021-09-09T15:45:24.664" v="364" actId="1076"/>
          <ac:picMkLst>
            <pc:docMk/>
            <pc:sldMk cId="468857535" sldId="393"/>
            <ac:picMk id="7" creationId="{FD77C9AF-4F0E-4891-A863-FAC6EF8585A9}"/>
          </ac:picMkLst>
        </pc:picChg>
        <pc:picChg chg="add mod modCrop">
          <ac:chgData name="Tara Etwareea" userId="5d74ea73-c11b-4cc1-bba9-f5ced2a18a13" providerId="ADAL" clId="{3012D0CB-9B67-4C09-A529-B782F58EAA66}" dt="2021-09-09T15:40:35.021" v="318" actId="1076"/>
          <ac:picMkLst>
            <pc:docMk/>
            <pc:sldMk cId="468857535" sldId="393"/>
            <ac:picMk id="9" creationId="{EBAF37F1-15A9-4BA0-9471-1C4E71C136BB}"/>
          </ac:picMkLst>
        </pc:picChg>
        <pc:picChg chg="del">
          <ac:chgData name="Tara Etwareea" userId="5d74ea73-c11b-4cc1-bba9-f5ced2a18a13" providerId="ADAL" clId="{3012D0CB-9B67-4C09-A529-B782F58EAA66}" dt="2021-09-09T15:24:50.692" v="173" actId="478"/>
          <ac:picMkLst>
            <pc:docMk/>
            <pc:sldMk cId="468857535" sldId="393"/>
            <ac:picMk id="10" creationId="{DCECECD1-8855-4059-B04C-947E974CCF52}"/>
          </ac:picMkLst>
        </pc:picChg>
        <pc:picChg chg="del">
          <ac:chgData name="Tara Etwareea" userId="5d74ea73-c11b-4cc1-bba9-f5ced2a18a13" providerId="ADAL" clId="{3012D0CB-9B67-4C09-A529-B782F58EAA66}" dt="2021-09-09T15:24:52.612" v="174" actId="478"/>
          <ac:picMkLst>
            <pc:docMk/>
            <pc:sldMk cId="468857535" sldId="393"/>
            <ac:picMk id="15" creationId="{EFA551ED-D120-466C-A98D-13BB67C8D8E5}"/>
          </ac:picMkLst>
        </pc:picChg>
        <pc:picChg chg="add mod">
          <ac:chgData name="Tara Etwareea" userId="5d74ea73-c11b-4cc1-bba9-f5ced2a18a13" providerId="ADAL" clId="{3012D0CB-9B67-4C09-A529-B782F58EAA66}" dt="2021-09-09T15:46:08.832" v="375" actId="1076"/>
          <ac:picMkLst>
            <pc:docMk/>
            <pc:sldMk cId="468857535" sldId="393"/>
            <ac:picMk id="1026" creationId="{ED0026A2-9E62-4D57-9E63-8A4BE2955136}"/>
          </ac:picMkLst>
        </pc:picChg>
        <pc:cxnChg chg="add mod">
          <ac:chgData name="Tara Etwareea" userId="5d74ea73-c11b-4cc1-bba9-f5ced2a18a13" providerId="ADAL" clId="{3012D0CB-9B67-4C09-A529-B782F58EAA66}" dt="2021-09-09T15:42:59.619" v="339"/>
          <ac:cxnSpMkLst>
            <pc:docMk/>
            <pc:sldMk cId="468857535" sldId="393"/>
            <ac:cxnSpMk id="19" creationId="{1E1C6DF9-499D-4BBD-82D4-BEF402B2F242}"/>
          </ac:cxnSpMkLst>
        </pc:cxnChg>
        <pc:cxnChg chg="add del mod">
          <ac:chgData name="Tara Etwareea" userId="5d74ea73-c11b-4cc1-bba9-f5ced2a18a13" providerId="ADAL" clId="{3012D0CB-9B67-4C09-A529-B782F58EAA66}" dt="2021-09-09T15:45:28.615" v="369"/>
          <ac:cxnSpMkLst>
            <pc:docMk/>
            <pc:sldMk cId="468857535" sldId="393"/>
            <ac:cxnSpMk id="20" creationId="{1C41BBA2-F188-4553-8F5F-8529439B8D8A}"/>
          </ac:cxnSpMkLst>
        </pc:cxnChg>
        <pc:cxnChg chg="add del mod">
          <ac:chgData name="Tara Etwareea" userId="5d74ea73-c11b-4cc1-bba9-f5ced2a18a13" providerId="ADAL" clId="{3012D0CB-9B67-4C09-A529-B782F58EAA66}" dt="2021-09-09T15:45:25.577" v="367"/>
          <ac:cxnSpMkLst>
            <pc:docMk/>
            <pc:sldMk cId="468857535" sldId="393"/>
            <ac:cxnSpMk id="21" creationId="{FD4FE897-0135-4218-9E0B-08FD524B5311}"/>
          </ac:cxnSpMkLst>
        </pc:cxnChg>
        <pc:cxnChg chg="add mod">
          <ac:chgData name="Tara Etwareea" userId="5d74ea73-c11b-4cc1-bba9-f5ced2a18a13" providerId="ADAL" clId="{3012D0CB-9B67-4C09-A529-B782F58EAA66}" dt="2021-09-09T15:46:05.460" v="374"/>
          <ac:cxnSpMkLst>
            <pc:docMk/>
            <pc:sldMk cId="468857535" sldId="393"/>
            <ac:cxnSpMk id="22" creationId="{7C42E8A4-1E59-4AE7-86E2-2325AD1878ED}"/>
          </ac:cxnSpMkLst>
        </pc:cxnChg>
      </pc:sldChg>
      <pc:sldChg chg="new del">
        <pc:chgData name="Tara Etwareea" userId="5d74ea73-c11b-4cc1-bba9-f5ced2a18a13" providerId="ADAL" clId="{3012D0CB-9B67-4C09-A529-B782F58EAA66}" dt="2021-09-09T15:24:45.297" v="171" actId="680"/>
        <pc:sldMkLst>
          <pc:docMk/>
          <pc:sldMk cId="1123335636" sldId="393"/>
        </pc:sldMkLst>
      </pc:sldChg>
      <pc:sldChg chg="addSp delSp modSp add mod ord modAnim">
        <pc:chgData name="Tara Etwareea" userId="5d74ea73-c11b-4cc1-bba9-f5ced2a18a13" providerId="ADAL" clId="{3012D0CB-9B67-4C09-A529-B782F58EAA66}" dt="2021-09-09T15:38:02.215" v="302"/>
        <pc:sldMkLst>
          <pc:docMk/>
          <pc:sldMk cId="3733922950" sldId="394"/>
        </pc:sldMkLst>
        <pc:spChg chg="mod">
          <ac:chgData name="Tara Etwareea" userId="5d74ea73-c11b-4cc1-bba9-f5ced2a18a13" providerId="ADAL" clId="{3012D0CB-9B67-4C09-A529-B782F58EAA66}" dt="2021-09-09T15:37:46.518" v="300" actId="20577"/>
          <ac:spMkLst>
            <pc:docMk/>
            <pc:sldMk cId="3733922950" sldId="394"/>
            <ac:spMk id="16" creationId="{90D06A02-EB67-46EE-AC7B-75552DE2B302}"/>
          </ac:spMkLst>
        </pc:spChg>
        <pc:spChg chg="add mod">
          <ac:chgData name="Tara Etwareea" userId="5d74ea73-c11b-4cc1-bba9-f5ced2a18a13" providerId="ADAL" clId="{3012D0CB-9B67-4C09-A529-B782F58EAA66}" dt="2021-09-09T15:33:30.293" v="245" actId="1076"/>
          <ac:spMkLst>
            <pc:docMk/>
            <pc:sldMk cId="3733922950" sldId="394"/>
            <ac:spMk id="23" creationId="{312600FA-F39A-4968-AFD6-FD192897D3BC}"/>
          </ac:spMkLst>
        </pc:spChg>
        <pc:picChg chg="del">
          <ac:chgData name="Tara Etwareea" userId="5d74ea73-c11b-4cc1-bba9-f5ced2a18a13" providerId="ADAL" clId="{3012D0CB-9B67-4C09-A529-B782F58EAA66}" dt="2021-09-09T15:26:28.679" v="184" actId="478"/>
          <ac:picMkLst>
            <pc:docMk/>
            <pc:sldMk cId="3733922950" sldId="394"/>
            <ac:picMk id="4" creationId="{494158A6-25BB-41E7-8E89-DAF66A4A59C7}"/>
          </ac:picMkLst>
        </pc:picChg>
        <pc:picChg chg="add mod modCrop">
          <ac:chgData name="Tara Etwareea" userId="5d74ea73-c11b-4cc1-bba9-f5ced2a18a13" providerId="ADAL" clId="{3012D0CB-9B67-4C09-A529-B782F58EAA66}" dt="2021-09-09T15:32:08.258" v="228" actId="14100"/>
          <ac:picMkLst>
            <pc:docMk/>
            <pc:sldMk cId="3733922950" sldId="394"/>
            <ac:picMk id="5" creationId="{9C165D25-249F-47CF-B57F-0FA48F88E8E7}"/>
          </ac:picMkLst>
        </pc:picChg>
        <pc:picChg chg="add mod modCrop">
          <ac:chgData name="Tara Etwareea" userId="5d74ea73-c11b-4cc1-bba9-f5ced2a18a13" providerId="ADAL" clId="{3012D0CB-9B67-4C09-A529-B782F58EAA66}" dt="2021-09-09T15:34:26.700" v="255" actId="1076"/>
          <ac:picMkLst>
            <pc:docMk/>
            <pc:sldMk cId="3733922950" sldId="394"/>
            <ac:picMk id="7" creationId="{07C6C5E1-A6B3-4474-B6A5-53ACDEAFCEB3}"/>
          </ac:picMkLst>
        </pc:picChg>
        <pc:picChg chg="add del mod modCrop">
          <ac:chgData name="Tara Etwareea" userId="5d74ea73-c11b-4cc1-bba9-f5ced2a18a13" providerId="ADAL" clId="{3012D0CB-9B67-4C09-A529-B782F58EAA66}" dt="2021-09-09T15:29:44.634" v="212" actId="478"/>
          <ac:picMkLst>
            <pc:docMk/>
            <pc:sldMk cId="3733922950" sldId="394"/>
            <ac:picMk id="15" creationId="{6D1EA40D-180C-4046-988C-12F89E9443EE}"/>
          </ac:picMkLst>
        </pc:picChg>
        <pc:picChg chg="add del mod modCrop">
          <ac:chgData name="Tara Etwareea" userId="5d74ea73-c11b-4cc1-bba9-f5ced2a18a13" providerId="ADAL" clId="{3012D0CB-9B67-4C09-A529-B782F58EAA66}" dt="2021-09-09T15:30:19.411" v="222" actId="478"/>
          <ac:picMkLst>
            <pc:docMk/>
            <pc:sldMk cId="3733922950" sldId="394"/>
            <ac:picMk id="19" creationId="{95E9438D-A028-4D08-B56A-675FAB82695E}"/>
          </ac:picMkLst>
        </pc:picChg>
        <pc:picChg chg="add mod modCrop">
          <ac:chgData name="Tara Etwareea" userId="5d74ea73-c11b-4cc1-bba9-f5ced2a18a13" providerId="ADAL" clId="{3012D0CB-9B67-4C09-A529-B782F58EAA66}" dt="2021-09-09T15:33:23.044" v="244" actId="1076"/>
          <ac:picMkLst>
            <pc:docMk/>
            <pc:sldMk cId="3733922950" sldId="394"/>
            <ac:picMk id="21" creationId="{2F0B56FA-816D-49A0-B4CA-7A1767E7EA41}"/>
          </ac:picMkLst>
        </pc:picChg>
        <pc:picChg chg="add mod">
          <ac:chgData name="Tara Etwareea" userId="5d74ea73-c11b-4cc1-bba9-f5ced2a18a13" providerId="ADAL" clId="{3012D0CB-9B67-4C09-A529-B782F58EAA66}" dt="2021-09-09T15:34:19.082" v="252" actId="1076"/>
          <ac:picMkLst>
            <pc:docMk/>
            <pc:sldMk cId="3733922950" sldId="394"/>
            <ac:picMk id="27" creationId="{1A9AEEDA-7472-41DD-B82B-B0CA605FF837}"/>
          </ac:picMkLst>
        </pc:picChg>
        <pc:cxnChg chg="add mod">
          <ac:chgData name="Tara Etwareea" userId="5d74ea73-c11b-4cc1-bba9-f5ced2a18a13" providerId="ADAL" clId="{3012D0CB-9B67-4C09-A529-B782F58EAA66}" dt="2021-09-09T15:34:25.196" v="254" actId="1076"/>
          <ac:cxnSpMkLst>
            <pc:docMk/>
            <pc:sldMk cId="3733922950" sldId="394"/>
            <ac:cxnSpMk id="9" creationId="{A19CDA7E-3BF2-4741-BC98-1782E1FC59CD}"/>
          </ac:cxnSpMkLst>
        </pc:cxnChg>
        <pc:cxnChg chg="add mod">
          <ac:chgData name="Tara Etwareea" userId="5d74ea73-c11b-4cc1-bba9-f5ced2a18a13" providerId="ADAL" clId="{3012D0CB-9B67-4C09-A529-B782F58EAA66}" dt="2021-09-09T15:34:21.325" v="253" actId="1076"/>
          <ac:cxnSpMkLst>
            <pc:docMk/>
            <pc:sldMk cId="3733922950" sldId="394"/>
            <ac:cxnSpMk id="24" creationId="{06DD4523-5F76-4A0E-87E4-8959CBEE9D6D}"/>
          </ac:cxnSpMkLst>
        </pc:cxnChg>
        <pc:cxnChg chg="add mod">
          <ac:chgData name="Tara Etwareea" userId="5d74ea73-c11b-4cc1-bba9-f5ced2a18a13" providerId="ADAL" clId="{3012D0CB-9B67-4C09-A529-B782F58EAA66}" dt="2021-09-09T15:34:40.268" v="258" actId="1076"/>
          <ac:cxnSpMkLst>
            <pc:docMk/>
            <pc:sldMk cId="3733922950" sldId="394"/>
            <ac:cxnSpMk id="28" creationId="{664A3751-1689-46E7-9E3C-AA2E90A2B5E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5C29E2-515D-4D8B-9838-D8A2B64863D0}" type="datetimeFigureOut">
              <a:rPr lang="en-GB" smtClean="0"/>
              <a:t>28/10/2021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77137-9A61-45B9-835A-A349F9A06836}" type="slidenum">
              <a:rPr lang="en-GB" smtClean="0"/>
              <a:t>‹#›</a:t>
            </a:fld>
            <a:endParaRPr lang="en-GB"/>
          </a:p>
        </p:txBody>
      </p:sp>
    </p:spTree>
    <p:extLst>
      <p:ext uri="{BB962C8B-B14F-4D97-AF65-F5344CB8AC3E}">
        <p14:creationId xmlns:p14="http://schemas.microsoft.com/office/powerpoint/2010/main" val="2734255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smartsurvey.co.uk/s/Diverting2Digital/"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Welcome to d2d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Introduce yourself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can hear me that’s great – keep yourself muted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can ask questions and I will ask questions – reduce background noise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there are questions you can pop them in chat and I will come back to them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can contain it to the end of the section it will help with the flow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2</a:t>
            </a:fld>
            <a:endParaRPr lang="en-GB"/>
          </a:p>
        </p:txBody>
      </p:sp>
    </p:spTree>
    <p:extLst>
      <p:ext uri="{BB962C8B-B14F-4D97-AF65-F5344CB8AC3E}">
        <p14:creationId xmlns:p14="http://schemas.microsoft.com/office/powerpoint/2010/main" val="3400828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10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Facebook video – play a bit of the video and then say there’s not enough time to play but they are all available on the hub</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11</a:t>
            </a:fld>
            <a:endParaRPr lang="en-GB"/>
          </a:p>
        </p:txBody>
      </p:sp>
    </p:spTree>
    <p:extLst>
      <p:ext uri="{BB962C8B-B14F-4D97-AF65-F5344CB8AC3E}">
        <p14:creationId xmlns:p14="http://schemas.microsoft.com/office/powerpoint/2010/main" val="372680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11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Twitter analytics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left hand side we have a tweet from JFF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your opinion now do you think this tweet was successful, remember to keep in mind the purpose of the post and what we want the audience to do</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 let participants answer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Do another zoom poll and they can talk about the other ones if time allows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9C3760-2851-4BEC-A043-A5ECDDFD7D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912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12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are these breakdowns of engagement </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Look through the twitter analytics and talk through it all – it means 18 people have clicked onto it so it works out as promotional activity </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Media engagement – means people have clicked onto the image</a:t>
            </a: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13</a:t>
            </a:fld>
            <a:endParaRPr lang="en-GB"/>
          </a:p>
        </p:txBody>
      </p:sp>
    </p:spTree>
    <p:extLst>
      <p:ext uri="{BB962C8B-B14F-4D97-AF65-F5344CB8AC3E}">
        <p14:creationId xmlns:p14="http://schemas.microsoft.com/office/powerpoint/2010/main" val="2703509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13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Twitter analytics for beginners –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youtube</a:t>
            </a:r>
            <a:r>
              <a:rPr lang="en-GB" sz="1800" dirty="0">
                <a:effectLst/>
                <a:latin typeface="Calibri" panose="020F0502020204030204" pitchFamily="34" charset="0"/>
                <a:ea typeface="Calibri" panose="020F0502020204030204" pitchFamily="34" charset="0"/>
                <a:cs typeface="Times New Roman" panose="02020603050405020304" pitchFamily="18" charset="0"/>
              </a:rPr>
              <a:t> – watch 10 minutes and then refer people to the hub if they would like to continue watching </a:t>
            </a: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14</a:t>
            </a:fld>
            <a:endParaRPr lang="en-GB"/>
          </a:p>
        </p:txBody>
      </p:sp>
    </p:spTree>
    <p:extLst>
      <p:ext uri="{BB962C8B-B14F-4D97-AF65-F5344CB8AC3E}">
        <p14:creationId xmlns:p14="http://schemas.microsoft.com/office/powerpoint/2010/main" val="1107329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13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Instagram analytics for beginners –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youtube</a:t>
            </a:r>
            <a:r>
              <a:rPr lang="en-GB" sz="1800" dirty="0">
                <a:effectLst/>
                <a:latin typeface="Calibri" panose="020F0502020204030204" pitchFamily="34" charset="0"/>
                <a:ea typeface="Calibri" panose="020F0502020204030204" pitchFamily="34" charset="0"/>
                <a:cs typeface="Times New Roman" panose="02020603050405020304" pitchFamily="18" charset="0"/>
              </a:rPr>
              <a:t> – accessible for free on Instagram app – have to have a (free) business account, not a personal account</a:t>
            </a:r>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15</a:t>
            </a:fld>
            <a:endParaRPr lang="en-GB"/>
          </a:p>
        </p:txBody>
      </p:sp>
    </p:spTree>
    <p:extLst>
      <p:ext uri="{BB962C8B-B14F-4D97-AF65-F5344CB8AC3E}">
        <p14:creationId xmlns:p14="http://schemas.microsoft.com/office/powerpoint/2010/main" val="3534749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13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err="1">
                <a:effectLst/>
                <a:latin typeface="Calibri" panose="020F0502020204030204" pitchFamily="34" charset="0"/>
                <a:ea typeface="Calibri" panose="020F0502020204030204" pitchFamily="34" charset="0"/>
                <a:cs typeface="Times New Roman" panose="02020603050405020304" pitchFamily="18" charset="0"/>
              </a:rPr>
              <a:t>TikTok</a:t>
            </a:r>
            <a:r>
              <a:rPr lang="en-GB" sz="1800" dirty="0">
                <a:effectLst/>
                <a:latin typeface="Calibri" panose="020F0502020204030204" pitchFamily="34" charset="0"/>
                <a:ea typeface="Calibri" panose="020F0502020204030204" pitchFamily="34" charset="0"/>
                <a:cs typeface="Times New Roman" panose="02020603050405020304" pitchFamily="18" charset="0"/>
              </a:rPr>
              <a:t> analytics for beginners –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youtube</a:t>
            </a:r>
            <a:r>
              <a:rPr lang="en-GB" sz="1800" dirty="0">
                <a:effectLst/>
                <a:latin typeface="Calibri" panose="020F0502020204030204" pitchFamily="34" charset="0"/>
                <a:ea typeface="Calibri" panose="020F0502020204030204" pitchFamily="34" charset="0"/>
                <a:cs typeface="Times New Roman" panose="02020603050405020304" pitchFamily="18" charset="0"/>
              </a:rPr>
              <a:t> - </a:t>
            </a:r>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16</a:t>
            </a:fld>
            <a:endParaRPr lang="en-GB"/>
          </a:p>
        </p:txBody>
      </p:sp>
    </p:spTree>
    <p:extLst>
      <p:ext uri="{BB962C8B-B14F-4D97-AF65-F5344CB8AC3E}">
        <p14:creationId xmlns:p14="http://schemas.microsoft.com/office/powerpoint/2010/main" val="1541717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14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Social media analytics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Make sure you remember these questions throughout to ensure you are making the most of your analytics (read from slide)</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can use analytics for comparison </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might have used an eye-catching image or hashtags and you can find similarities and differences throughout</a:t>
            </a: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17</a:t>
            </a:fld>
            <a:endParaRPr lang="en-GB"/>
          </a:p>
        </p:txBody>
      </p:sp>
    </p:spTree>
    <p:extLst>
      <p:ext uri="{BB962C8B-B14F-4D97-AF65-F5344CB8AC3E}">
        <p14:creationId xmlns:p14="http://schemas.microsoft.com/office/powerpoint/2010/main" val="4126808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15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Google analytics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is to do with your webpage traffic </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They track the demographics of the people that use your website</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Track how people are accessing your website e.g. desktop, phone, tablet</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See how people find your website e.g. through a search engine, or social media </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is useful to help you edit your website to get more users</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If people are sitting on your homepage it might be because all your information is there</a:t>
            </a: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18</a:t>
            </a:fld>
            <a:endParaRPr lang="en-GB"/>
          </a:p>
        </p:txBody>
      </p:sp>
    </p:spTree>
    <p:extLst>
      <p:ext uri="{BB962C8B-B14F-4D97-AF65-F5344CB8AC3E}">
        <p14:creationId xmlns:p14="http://schemas.microsoft.com/office/powerpoint/2010/main" val="4192318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16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Google analytics shortcuts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Some key questions about websites – </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It looks daunting but google has these links to click on</a:t>
            </a: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19</a:t>
            </a:fld>
            <a:endParaRPr lang="en-GB"/>
          </a:p>
        </p:txBody>
      </p:sp>
    </p:spTree>
    <p:extLst>
      <p:ext uri="{BB962C8B-B14F-4D97-AF65-F5344CB8AC3E}">
        <p14:creationId xmlns:p14="http://schemas.microsoft.com/office/powerpoint/2010/main" val="901473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17</a:t>
            </a:r>
          </a:p>
          <a:p>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https://analytics.google.com/analytics/web/provision/#/provision</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Google analytics introduction video – forward it halfway through and inform participants that the video is available to watch on the hub</a:t>
            </a: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20</a:t>
            </a:fld>
            <a:endParaRPr lang="en-GB"/>
          </a:p>
        </p:txBody>
      </p:sp>
    </p:spTree>
    <p:extLst>
      <p:ext uri="{BB962C8B-B14F-4D97-AF65-F5344CB8AC3E}">
        <p14:creationId xmlns:p14="http://schemas.microsoft.com/office/powerpoint/2010/main" val="1558137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4 course objectives that flow into each other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Go through each stage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3</a:t>
            </a:fld>
            <a:endParaRPr lang="en-GB"/>
          </a:p>
        </p:txBody>
      </p:sp>
    </p:spTree>
    <p:extLst>
      <p:ext uri="{BB962C8B-B14F-4D97-AF65-F5344CB8AC3E}">
        <p14:creationId xmlns:p14="http://schemas.microsoft.com/office/powerpoint/2010/main" val="54405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18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Ask if anyone has heard of SEO and what it might be useful for </a:t>
            </a: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21</a:t>
            </a:fld>
            <a:endParaRPr lang="en-GB"/>
          </a:p>
        </p:txBody>
      </p:sp>
    </p:spTree>
    <p:extLst>
      <p:ext uri="{BB962C8B-B14F-4D97-AF65-F5344CB8AC3E}">
        <p14:creationId xmlns:p14="http://schemas.microsoft.com/office/powerpoint/2010/main" val="2458728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19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On the left hand side of the flowchart there are a few tips on how you can appear higher on google – this can be on your webpage or on captions on the webpage </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synonyms so you have a wide base also – there are examples in the keywords box </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If you keep referencing London and parenting in London, then your website will keep coming up</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Your keywords can go anywhere but make sure you are using a good range of consistent keywords also</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9C3760-2851-4BEC-A043-A5ECDDFD7D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631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20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Activity – let people answer and then show the examples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Cover as many bases as possible</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i="1" dirty="0">
                <a:effectLst/>
                <a:latin typeface="Calibri" panose="020F0502020204030204" pitchFamily="34" charset="0"/>
                <a:ea typeface="Calibri" panose="020F0502020204030204" pitchFamily="34" charset="0"/>
                <a:cs typeface="Times New Roman" panose="02020603050405020304" pitchFamily="18" charset="0"/>
              </a:rPr>
              <a:t>----have a break---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9C3760-2851-4BEC-A043-A5ECDDFD7D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2681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21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Creating Content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If you are more creative, this section might have some good resources for you.</a:t>
            </a: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24</a:t>
            </a:fld>
            <a:endParaRPr lang="en-GB"/>
          </a:p>
        </p:txBody>
      </p:sp>
    </p:spTree>
    <p:extLst>
      <p:ext uri="{BB962C8B-B14F-4D97-AF65-F5344CB8AC3E}">
        <p14:creationId xmlns:p14="http://schemas.microsoft.com/office/powerpoint/2010/main" val="2476037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23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Setting up canvas video </a:t>
            </a: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25</a:t>
            </a:fld>
            <a:endParaRPr lang="en-GB"/>
          </a:p>
        </p:txBody>
      </p:sp>
    </p:spTree>
    <p:extLst>
      <p:ext uri="{BB962C8B-B14F-4D97-AF65-F5344CB8AC3E}">
        <p14:creationId xmlns:p14="http://schemas.microsoft.com/office/powerpoint/2010/main" val="2951999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24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Canva walkthrough of setting up a new page, selecting a template/existing design and how to upload a logo/picture.</a:t>
            </a: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26</a:t>
            </a:fld>
            <a:endParaRPr lang="en-GB"/>
          </a:p>
        </p:txBody>
      </p:sp>
    </p:spTree>
    <p:extLst>
      <p:ext uri="{BB962C8B-B14F-4D97-AF65-F5344CB8AC3E}">
        <p14:creationId xmlns:p14="http://schemas.microsoft.com/office/powerpoint/2010/main" val="2300225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24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Canva walkthrough of setting up a new page, selecting a template/existing design and how to upload a logo/picture.</a:t>
            </a: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27</a:t>
            </a:fld>
            <a:endParaRPr lang="en-GB"/>
          </a:p>
        </p:txBody>
      </p:sp>
    </p:spTree>
    <p:extLst>
      <p:ext uri="{BB962C8B-B14F-4D97-AF65-F5344CB8AC3E}">
        <p14:creationId xmlns:p14="http://schemas.microsoft.com/office/powerpoint/2010/main" val="64708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24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Canva walkthrough of setting up a new page, selecting a template/existing design and how to upload a logo/picture.</a:t>
            </a: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28</a:t>
            </a:fld>
            <a:endParaRPr lang="en-GB"/>
          </a:p>
        </p:txBody>
      </p:sp>
    </p:spTree>
    <p:extLst>
      <p:ext uri="{BB962C8B-B14F-4D97-AF65-F5344CB8AC3E}">
        <p14:creationId xmlns:p14="http://schemas.microsoft.com/office/powerpoint/2010/main" val="2250330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24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Canva walkthrough of setting up a new page, selecting a template/existing design and how to upload a logo/picture.</a:t>
            </a: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29</a:t>
            </a:fld>
            <a:endParaRPr lang="en-GB"/>
          </a:p>
        </p:txBody>
      </p:sp>
    </p:spTree>
    <p:extLst>
      <p:ext uri="{BB962C8B-B14F-4D97-AF65-F5344CB8AC3E}">
        <p14:creationId xmlns:p14="http://schemas.microsoft.com/office/powerpoint/2010/main" val="2489463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30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could I include in a newsletter?</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Pop in the chat or put the mic on </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Depends on what content you have available and also make sure you brand your photos etc</a:t>
            </a:r>
          </a:p>
          <a:p>
            <a:pPr marL="342900" lvl="0" indent="-342900">
              <a:buFont typeface="Symbol" panose="05050102010706020507" pitchFamily="18" charset="2"/>
              <a:buChar char=""/>
            </a:pPr>
            <a:r>
              <a:rPr lang="en-GB" sz="1800" u="sng" dirty="0">
                <a:effectLst/>
                <a:latin typeface="Calibri" panose="020F0502020204030204" pitchFamily="34" charset="0"/>
                <a:ea typeface="Calibri" panose="020F0502020204030204" pitchFamily="34" charset="0"/>
                <a:cs typeface="Times New Roman" panose="02020603050405020304" pitchFamily="18" charset="0"/>
              </a:rPr>
              <a:t>GDPR note – THEY need to give you permission to sign them up to your newsletter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9C3760-2851-4BEC-A043-A5ECDDFD7D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074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the videos and slides are available for free on the d2d hub and the link is here but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smita</a:t>
            </a:r>
            <a:r>
              <a:rPr lang="en-US" sz="1800" dirty="0">
                <a:effectLst/>
                <a:latin typeface="Calibri" panose="020F0502020204030204" pitchFamily="34" charset="0"/>
                <a:ea typeface="Calibri" panose="020F0502020204030204" pitchFamily="34" charset="0"/>
                <a:cs typeface="Times New Roman" panose="02020603050405020304" pitchFamily="18" charset="0"/>
              </a:rPr>
              <a:t> will be sending out an email at the end with the link 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Any questions?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4</a:t>
            </a:fld>
            <a:endParaRPr lang="en-GB"/>
          </a:p>
        </p:txBody>
      </p:sp>
    </p:spTree>
    <p:extLst>
      <p:ext uri="{BB962C8B-B14F-4D97-AF65-F5344CB8AC3E}">
        <p14:creationId xmlns:p14="http://schemas.microsoft.com/office/powerpoint/2010/main" val="32660153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29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We recommend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mailchimp</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JFF and Near Neighbours use it for our newsletters</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can also have pro accounts if you have more than 2,000 recipients to your emails and newsletters </a:t>
            </a: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31</a:t>
            </a:fld>
            <a:endParaRPr lang="en-GB"/>
          </a:p>
        </p:txBody>
      </p:sp>
    </p:spTree>
    <p:extLst>
      <p:ext uri="{BB962C8B-B14F-4D97-AF65-F5344CB8AC3E}">
        <p14:creationId xmlns:p14="http://schemas.microsoft.com/office/powerpoint/2010/main" val="29644151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31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Play video if time permits, and suggest quick tip: When sending your campaign, make sure to post on your Social Media channels to increase activity and interaction</a:t>
            </a: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32</a:t>
            </a:fld>
            <a:endParaRPr lang="en-GB"/>
          </a:p>
        </p:txBody>
      </p:sp>
    </p:spTree>
    <p:extLst>
      <p:ext uri="{BB962C8B-B14F-4D97-AF65-F5344CB8AC3E}">
        <p14:creationId xmlns:p14="http://schemas.microsoft.com/office/powerpoint/2010/main" val="2670622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32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If you want to get feedback on your service, a recent event or know how you could adapt and accommodate further, a survey might be the best method of finding out </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Online surveys can help you to gain feedback and answers to questions in a succinct and organised manner</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are many online survey tools, however we recommend Smart Survey</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can sign up to Smart Survey as a business or not-for-profit for free, which gives you access to the use of unlimited surveys, 100 responses per month and 15 questions per survey</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Smart Survey is easy to use and once an account is created, will give you step-by-step advice on how to create your surveys</a:t>
            </a: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33</a:t>
            </a:fld>
            <a:endParaRPr lang="en-GB"/>
          </a:p>
        </p:txBody>
      </p:sp>
    </p:spTree>
    <p:extLst>
      <p:ext uri="{BB962C8B-B14F-4D97-AF65-F5344CB8AC3E}">
        <p14:creationId xmlns:p14="http://schemas.microsoft.com/office/powerpoint/2010/main" val="20965698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CSS – cascading style sheets </a:t>
            </a:r>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34</a:t>
            </a:fld>
            <a:endParaRPr lang="en-GB"/>
          </a:p>
        </p:txBody>
      </p:sp>
    </p:spTree>
    <p:extLst>
      <p:ext uri="{BB962C8B-B14F-4D97-AF65-F5344CB8AC3E}">
        <p14:creationId xmlns:p14="http://schemas.microsoft.com/office/powerpoint/2010/main" val="24927085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9C3760-2851-4BEC-A043-A5ECDDFD7DB7}" type="slidenum">
              <a:rPr lang="en-GB" smtClean="0"/>
              <a:t>35</a:t>
            </a:fld>
            <a:endParaRPr lang="en-GB"/>
          </a:p>
        </p:txBody>
      </p:sp>
    </p:spTree>
    <p:extLst>
      <p:ext uri="{BB962C8B-B14F-4D97-AF65-F5344CB8AC3E}">
        <p14:creationId xmlns:p14="http://schemas.microsoft.com/office/powerpoint/2010/main" val="3112062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21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Creating Content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If you are more creative, this section might have some good resources for you.</a:t>
            </a: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36</a:t>
            </a:fld>
            <a:endParaRPr lang="en-GB"/>
          </a:p>
        </p:txBody>
      </p:sp>
    </p:spTree>
    <p:extLst>
      <p:ext uri="{BB962C8B-B14F-4D97-AF65-F5344CB8AC3E}">
        <p14:creationId xmlns:p14="http://schemas.microsoft.com/office/powerpoint/2010/main" val="4092917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25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i="1" dirty="0">
                <a:effectLst/>
                <a:latin typeface="Calibri" panose="020F0502020204030204" pitchFamily="34" charset="0"/>
                <a:ea typeface="Calibri" panose="020F0502020204030204" pitchFamily="34" charset="0"/>
                <a:cs typeface="Times New Roman" panose="02020603050405020304" pitchFamily="18" charset="0"/>
              </a:rPr>
              <a:t>Read off slide, then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can schedule posts on social media so you don’t need to keep posting at random times</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We don’t recommend one app specifically but you can have a browse to see which one is best for you</a:t>
            </a: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37</a:t>
            </a:fld>
            <a:endParaRPr lang="en-GB"/>
          </a:p>
        </p:txBody>
      </p:sp>
    </p:spTree>
    <p:extLst>
      <p:ext uri="{BB962C8B-B14F-4D97-AF65-F5344CB8AC3E}">
        <p14:creationId xmlns:p14="http://schemas.microsoft.com/office/powerpoint/2010/main" val="19940991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26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Scheduling a Facebook post video – play it if time permits, otherwise refer participants to access the video via the hub</a:t>
            </a: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38</a:t>
            </a:fld>
            <a:endParaRPr lang="en-GB"/>
          </a:p>
        </p:txBody>
      </p:sp>
    </p:spTree>
    <p:extLst>
      <p:ext uri="{BB962C8B-B14F-4D97-AF65-F5344CB8AC3E}">
        <p14:creationId xmlns:p14="http://schemas.microsoft.com/office/powerpoint/2010/main" val="20816646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27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Scheduling a Tweet video – play it if time permits, otherwise refer participants to access the video via the hub</a:t>
            </a: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39</a:t>
            </a:fld>
            <a:endParaRPr lang="en-GB"/>
          </a:p>
        </p:txBody>
      </p:sp>
    </p:spTree>
    <p:extLst>
      <p:ext uri="{BB962C8B-B14F-4D97-AF65-F5344CB8AC3E}">
        <p14:creationId xmlns:p14="http://schemas.microsoft.com/office/powerpoint/2010/main" val="2364249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28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As Instagram doesn’t currently allow to upload posts via a pc/desktop we can’t take you through how to schedule posts from a general account. However, if you have a business account, you can use Creator Studio on your desktop to schedule posts.</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are a large array of free apps which you can link to your Instagram which allow you to schedule posts through your phone, some of these are: Preview,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Apphi</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Later</a:t>
            </a: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40</a:t>
            </a:fld>
            <a:endParaRPr lang="en-GB"/>
          </a:p>
        </p:txBody>
      </p:sp>
    </p:spTree>
    <p:extLst>
      <p:ext uri="{BB962C8B-B14F-4D97-AF65-F5344CB8AC3E}">
        <p14:creationId xmlns:p14="http://schemas.microsoft.com/office/powerpoint/2010/main" val="2736843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arial" panose="020B0604020202020204" pitchFamily="34" charset="0"/>
              </a:rPr>
              <a:t> analysis of data or statistics.</a:t>
            </a:r>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5</a:t>
            </a:fld>
            <a:endParaRPr lang="en-GB"/>
          </a:p>
        </p:txBody>
      </p:sp>
    </p:spTree>
    <p:extLst>
      <p:ext uri="{BB962C8B-B14F-4D97-AF65-F5344CB8AC3E}">
        <p14:creationId xmlns:p14="http://schemas.microsoft.com/office/powerpoint/2010/main" val="22219040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28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As Instagram doesn’t currently allow to upload posts via a pc/desktop we can’t take you through how to schedule posts from a general account. However, if you have a business account, you can use Creator Studio on your desktop to schedule posts.</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are a large array of free apps which you can link to your Instagram which allow you to schedule posts through your phone, some of these are: Preview,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Apphi</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Later</a:t>
            </a: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41</a:t>
            </a:fld>
            <a:endParaRPr lang="en-GB"/>
          </a:p>
        </p:txBody>
      </p:sp>
    </p:spTree>
    <p:extLst>
      <p:ext uri="{BB962C8B-B14F-4D97-AF65-F5344CB8AC3E}">
        <p14:creationId xmlns:p14="http://schemas.microsoft.com/office/powerpoint/2010/main" val="19792096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42</a:t>
            </a:fld>
            <a:endParaRPr lang="en-GB"/>
          </a:p>
        </p:txBody>
      </p:sp>
    </p:spTree>
    <p:extLst>
      <p:ext uri="{BB962C8B-B14F-4D97-AF65-F5344CB8AC3E}">
        <p14:creationId xmlns:p14="http://schemas.microsoft.com/office/powerpoint/2010/main" val="25055317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33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Hootsuite have 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Youtube</a:t>
            </a:r>
            <a:r>
              <a:rPr lang="en-GB" sz="1800" dirty="0">
                <a:effectLst/>
                <a:latin typeface="Calibri" panose="020F0502020204030204" pitchFamily="34" charset="0"/>
                <a:ea typeface="Calibri" panose="020F0502020204030204" pitchFamily="34" charset="0"/>
                <a:cs typeface="Times New Roman" panose="02020603050405020304" pitchFamily="18" charset="0"/>
              </a:rPr>
              <a:t> channel with a whole series of videos on how to use their platform – basics as well as advanced features</a:t>
            </a:r>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43</a:t>
            </a:fld>
            <a:endParaRPr lang="en-GB"/>
          </a:p>
        </p:txBody>
      </p:sp>
    </p:spTree>
    <p:extLst>
      <p:ext uri="{BB962C8B-B14F-4D97-AF65-F5344CB8AC3E}">
        <p14:creationId xmlns:p14="http://schemas.microsoft.com/office/powerpoint/2010/main" val="28200581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44</a:t>
            </a:fld>
            <a:endParaRPr lang="en-GB"/>
          </a:p>
        </p:txBody>
      </p:sp>
    </p:spTree>
    <p:extLst>
      <p:ext uri="{BB962C8B-B14F-4D97-AF65-F5344CB8AC3E}">
        <p14:creationId xmlns:p14="http://schemas.microsoft.com/office/powerpoint/2010/main" val="13442707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24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Canva walkthrough of setting up a new page, selecting a template/existing design and how to upload a logo/picture.</a:t>
            </a: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45</a:t>
            </a:fld>
            <a:endParaRPr lang="en-GB"/>
          </a:p>
        </p:txBody>
      </p:sp>
    </p:spTree>
    <p:extLst>
      <p:ext uri="{BB962C8B-B14F-4D97-AF65-F5344CB8AC3E}">
        <p14:creationId xmlns:p14="http://schemas.microsoft.com/office/powerpoint/2010/main" val="28186007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Branching out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covers online fundraising – even though you can fundraise online now this is something you might find useful doing </a:t>
            </a: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46</a:t>
            </a:fld>
            <a:endParaRPr lang="en-GB"/>
          </a:p>
        </p:txBody>
      </p:sp>
    </p:spTree>
    <p:extLst>
      <p:ext uri="{BB962C8B-B14F-4D97-AF65-F5344CB8AC3E}">
        <p14:creationId xmlns:p14="http://schemas.microsoft.com/office/powerpoint/2010/main" val="11038240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34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Online fundraising is still the dominant type of fundraising </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Social media is the top way to establish a fundraising campaign and email is the final method </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go through 2-3 of these </a:t>
            </a: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47</a:t>
            </a:fld>
            <a:endParaRPr lang="en-GB"/>
          </a:p>
        </p:txBody>
      </p:sp>
    </p:spTree>
    <p:extLst>
      <p:ext uri="{BB962C8B-B14F-4D97-AF65-F5344CB8AC3E}">
        <p14:creationId xmlns:p14="http://schemas.microsoft.com/office/powerpoint/2010/main" val="33973230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48</a:t>
            </a:fld>
            <a:endParaRPr lang="en-GB"/>
          </a:p>
        </p:txBody>
      </p:sp>
    </p:spTree>
    <p:extLst>
      <p:ext uri="{BB962C8B-B14F-4D97-AF65-F5344CB8AC3E}">
        <p14:creationId xmlns:p14="http://schemas.microsoft.com/office/powerpoint/2010/main" val="34011374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35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On slide you can see some platforms to use for fundraising online. We would advise you to research into these to assess which would be best suitable for your organisation and cause.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9C3760-2851-4BEC-A043-A5ECDDFD7D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6284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37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At the start when I asked you how you would want to use social media more innovatively you might have said to help you expand your audience, so this slide will be useful for you.</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In order to engage with relevant people and organisations, make sure you tag other relevant organisations  - make sure you don’t tag someone that has nothing to do with your organisation and check their account handle (@)</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Go through each point on the slide</a:t>
            </a: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50</a:t>
            </a:fld>
            <a:endParaRPr lang="en-GB"/>
          </a:p>
        </p:txBody>
      </p:sp>
    </p:spTree>
    <p:extLst>
      <p:ext uri="{BB962C8B-B14F-4D97-AF65-F5344CB8AC3E}">
        <p14:creationId xmlns:p14="http://schemas.microsoft.com/office/powerpoint/2010/main" val="3474576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several reasons to use Social Media analytics (go through the points on the slide)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6</a:t>
            </a:fld>
            <a:endParaRPr lang="en-GB"/>
          </a:p>
        </p:txBody>
      </p:sp>
    </p:spTree>
    <p:extLst>
      <p:ext uri="{BB962C8B-B14F-4D97-AF65-F5344CB8AC3E}">
        <p14:creationId xmlns:p14="http://schemas.microsoft.com/office/powerpoint/2010/main" val="29748222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38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Advanced Zoom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51</a:t>
            </a:fld>
            <a:endParaRPr lang="en-GB"/>
          </a:p>
        </p:txBody>
      </p:sp>
    </p:spTree>
    <p:extLst>
      <p:ext uri="{BB962C8B-B14F-4D97-AF65-F5344CB8AC3E}">
        <p14:creationId xmlns:p14="http://schemas.microsoft.com/office/powerpoint/2010/main" val="30319799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38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Advanced Zoom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52</a:t>
            </a:fld>
            <a:endParaRPr lang="en-GB"/>
          </a:p>
        </p:txBody>
      </p:sp>
    </p:spTree>
    <p:extLst>
      <p:ext uri="{BB962C8B-B14F-4D97-AF65-F5344CB8AC3E}">
        <p14:creationId xmlns:p14="http://schemas.microsoft.com/office/powerpoint/2010/main" val="6570552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38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Advanced Zoom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53</a:t>
            </a:fld>
            <a:endParaRPr lang="en-GB"/>
          </a:p>
        </p:txBody>
      </p:sp>
    </p:spTree>
    <p:extLst>
      <p:ext uri="{BB962C8B-B14F-4D97-AF65-F5344CB8AC3E}">
        <p14:creationId xmlns:p14="http://schemas.microsoft.com/office/powerpoint/2010/main" val="39012709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38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Advanced Zoom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54</a:t>
            </a:fld>
            <a:endParaRPr lang="en-GB"/>
          </a:p>
        </p:txBody>
      </p:sp>
    </p:spTree>
    <p:extLst>
      <p:ext uri="{BB962C8B-B14F-4D97-AF65-F5344CB8AC3E}">
        <p14:creationId xmlns:p14="http://schemas.microsoft.com/office/powerpoint/2010/main" val="10006400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38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Advanced Zoom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55</a:t>
            </a:fld>
            <a:endParaRPr lang="en-GB"/>
          </a:p>
        </p:txBody>
      </p:sp>
    </p:spTree>
    <p:extLst>
      <p:ext uri="{BB962C8B-B14F-4D97-AF65-F5344CB8AC3E}">
        <p14:creationId xmlns:p14="http://schemas.microsoft.com/office/powerpoint/2010/main" val="8744898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39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i="1" dirty="0">
                <a:effectLst/>
                <a:latin typeface="Calibri" panose="020F0502020204030204" pitchFamily="34" charset="0"/>
                <a:ea typeface="Calibri" panose="020F0502020204030204" pitchFamily="34" charset="0"/>
                <a:cs typeface="Times New Roman" panose="02020603050405020304" pitchFamily="18" charset="0"/>
              </a:rPr>
              <a:t>Breakout rooms – using these features on the PowerPoint – sometimes that became redundant if there weren’t enough people using the course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i="1" dirty="0">
                <a:effectLst/>
                <a:latin typeface="Calibri" panose="020F0502020204030204" pitchFamily="34" charset="0"/>
                <a:ea typeface="Calibri" panose="020F0502020204030204" pitchFamily="34" charset="0"/>
                <a:cs typeface="Times New Roman" panose="02020603050405020304" pitchFamily="18" charset="0"/>
              </a:rPr>
              <a:t>If coordinators were sitting in the calls it meant you could assign them to lead breakout rooms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Here is a video on how to set up breakout rooms on Zoom</a:t>
            </a: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56</a:t>
            </a:fld>
            <a:endParaRPr lang="en-GB"/>
          </a:p>
        </p:txBody>
      </p:sp>
    </p:spTree>
    <p:extLst>
      <p:ext uri="{BB962C8B-B14F-4D97-AF65-F5344CB8AC3E}">
        <p14:creationId xmlns:p14="http://schemas.microsoft.com/office/powerpoint/2010/main" val="38055668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38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Advanced Zoom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57</a:t>
            </a:fld>
            <a:endParaRPr lang="en-GB"/>
          </a:p>
        </p:txBody>
      </p:sp>
    </p:spTree>
    <p:extLst>
      <p:ext uri="{BB962C8B-B14F-4D97-AF65-F5344CB8AC3E}">
        <p14:creationId xmlns:p14="http://schemas.microsoft.com/office/powerpoint/2010/main" val="22941765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38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Advanced Zoom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58</a:t>
            </a:fld>
            <a:endParaRPr lang="en-GB"/>
          </a:p>
        </p:txBody>
      </p:sp>
    </p:spTree>
    <p:extLst>
      <p:ext uri="{BB962C8B-B14F-4D97-AF65-F5344CB8AC3E}">
        <p14:creationId xmlns:p14="http://schemas.microsoft.com/office/powerpoint/2010/main" val="11437735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38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Advanced Zoom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59</a:t>
            </a:fld>
            <a:endParaRPr lang="en-GB"/>
          </a:p>
        </p:txBody>
      </p:sp>
    </p:spTree>
    <p:extLst>
      <p:ext uri="{BB962C8B-B14F-4D97-AF65-F5344CB8AC3E}">
        <p14:creationId xmlns:p14="http://schemas.microsoft.com/office/powerpoint/2010/main" val="18896611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38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Advanced Zoom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60</a:t>
            </a:fld>
            <a:endParaRPr lang="en-GB"/>
          </a:p>
        </p:txBody>
      </p:sp>
    </p:spTree>
    <p:extLst>
      <p:ext uri="{BB962C8B-B14F-4D97-AF65-F5344CB8AC3E}">
        <p14:creationId xmlns:p14="http://schemas.microsoft.com/office/powerpoint/2010/main" val="1184030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several reasons to use Social Media analytics (go through the points on the slide)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7</a:t>
            </a:fld>
            <a:endParaRPr lang="en-GB"/>
          </a:p>
        </p:txBody>
      </p:sp>
    </p:spTree>
    <p:extLst>
      <p:ext uri="{BB962C8B-B14F-4D97-AF65-F5344CB8AC3E}">
        <p14:creationId xmlns:p14="http://schemas.microsoft.com/office/powerpoint/2010/main" val="38323216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40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i="1" dirty="0">
                <a:effectLst/>
                <a:latin typeface="Calibri" panose="020F0502020204030204" pitchFamily="34" charset="0"/>
                <a:ea typeface="Calibri" panose="020F0502020204030204" pitchFamily="34" charset="0"/>
                <a:cs typeface="Times New Roman" panose="02020603050405020304" pitchFamily="18" charset="0"/>
              </a:rPr>
              <a:t>Play video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61</a:t>
            </a:fld>
            <a:endParaRPr lang="en-GB"/>
          </a:p>
        </p:txBody>
      </p:sp>
    </p:spTree>
    <p:extLst>
      <p:ext uri="{BB962C8B-B14F-4D97-AF65-F5344CB8AC3E}">
        <p14:creationId xmlns:p14="http://schemas.microsoft.com/office/powerpoint/2010/main" val="36348808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41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Questions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If there are questions we cannot answer, give email address and tell them we will do research and get back to queries</a:t>
            </a:r>
          </a:p>
          <a:p>
            <a:pPr marL="342900" lvl="0" indent="-342900">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https://www.smartsurvey.co.uk/s/Diverting2Digital/</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62</a:t>
            </a:fld>
            <a:endParaRPr lang="en-GB"/>
          </a:p>
        </p:txBody>
      </p:sp>
    </p:spTree>
    <p:extLst>
      <p:ext uri="{BB962C8B-B14F-4D97-AF65-F5344CB8AC3E}">
        <p14:creationId xmlns:p14="http://schemas.microsoft.com/office/powerpoint/2010/main" val="2399876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several reasons to use Social Media analytics (go through the points on the slide)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8</a:t>
            </a:fld>
            <a:endParaRPr lang="en-GB"/>
          </a:p>
        </p:txBody>
      </p:sp>
    </p:spTree>
    <p:extLst>
      <p:ext uri="{BB962C8B-B14F-4D97-AF65-F5344CB8AC3E}">
        <p14:creationId xmlns:p14="http://schemas.microsoft.com/office/powerpoint/2010/main" val="2564677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We’re going to start off with an example and you might not understand it all but it’s to show you how you can do things differently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we see a Facebook post  providing some information on budgeting techniques. What do you think is the goal and purpose of the post, and what do we want our audience to do? Feel free to unmute yourself or use the chat to share your ideas.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9C3760-2851-4BEC-A043-A5ECDDFD7D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4478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Slide 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your opinion now do you think this post was successful, remember to keep in mind the purpose of the post and what we want the audience to do</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 let participants answer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Look at the metrics – it only had one link click – it didn’t meet the target. That isn’t considered successful.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whole point of this is to understand how successful your organization is on Facebook and what types of posts are more successful than others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DB77137-9A61-45B9-835A-A349F9A06836}" type="slidenum">
              <a:rPr lang="en-GB" smtClean="0"/>
              <a:t>10</a:t>
            </a:fld>
            <a:endParaRPr lang="en-GB"/>
          </a:p>
        </p:txBody>
      </p:sp>
    </p:spTree>
    <p:extLst>
      <p:ext uri="{BB962C8B-B14F-4D97-AF65-F5344CB8AC3E}">
        <p14:creationId xmlns:p14="http://schemas.microsoft.com/office/powerpoint/2010/main" val="3655394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60DB6-0221-4CE1-B71D-FEA0C21586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00BA226-BA6E-4A35-9700-12A983624F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46634B-4F54-46F4-AC0E-E1E7158F2667}"/>
              </a:ext>
            </a:extLst>
          </p:cNvPr>
          <p:cNvSpPr>
            <a:spLocks noGrp="1"/>
          </p:cNvSpPr>
          <p:nvPr>
            <p:ph type="dt" sz="half" idx="10"/>
          </p:nvPr>
        </p:nvSpPr>
        <p:spPr/>
        <p:txBody>
          <a:bodyPr/>
          <a:lstStyle/>
          <a:p>
            <a:fld id="{E2D91D05-D2E3-49EE-8E4A-845C96C13D05}" type="datetimeFigureOut">
              <a:rPr lang="en-GB" smtClean="0"/>
              <a:t>28/10/2021</a:t>
            </a:fld>
            <a:endParaRPr lang="en-GB"/>
          </a:p>
        </p:txBody>
      </p:sp>
      <p:sp>
        <p:nvSpPr>
          <p:cNvPr id="5" name="Footer Placeholder 4">
            <a:extLst>
              <a:ext uri="{FF2B5EF4-FFF2-40B4-BE49-F238E27FC236}">
                <a16:creationId xmlns:a16="http://schemas.microsoft.com/office/drawing/2014/main" id="{A6601A0D-35D3-4C4F-AA3E-34916078C0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0E276F-B323-468A-86D3-9C55BC0520C7}"/>
              </a:ext>
            </a:extLst>
          </p:cNvPr>
          <p:cNvSpPr>
            <a:spLocks noGrp="1"/>
          </p:cNvSpPr>
          <p:nvPr>
            <p:ph type="sldNum" sz="quarter" idx="12"/>
          </p:nvPr>
        </p:nvSpPr>
        <p:spPr/>
        <p:txBody>
          <a:bodyPr/>
          <a:lstStyle/>
          <a:p>
            <a:fld id="{CFC876BB-6008-4610-A2DD-026A78EE1BB8}" type="slidenum">
              <a:rPr lang="en-GB" smtClean="0"/>
              <a:t>‹#›</a:t>
            </a:fld>
            <a:endParaRPr lang="en-GB"/>
          </a:p>
        </p:txBody>
      </p:sp>
    </p:spTree>
    <p:extLst>
      <p:ext uri="{BB962C8B-B14F-4D97-AF65-F5344CB8AC3E}">
        <p14:creationId xmlns:p14="http://schemas.microsoft.com/office/powerpoint/2010/main" val="1245098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F2829-5A46-4DE1-902F-2247A77ECA8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0EB92F-D297-4ACD-BC1D-3D40BA1B4F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1C2219-4493-4428-93A9-BA694E53B1B9}"/>
              </a:ext>
            </a:extLst>
          </p:cNvPr>
          <p:cNvSpPr>
            <a:spLocks noGrp="1"/>
          </p:cNvSpPr>
          <p:nvPr>
            <p:ph type="dt" sz="half" idx="10"/>
          </p:nvPr>
        </p:nvSpPr>
        <p:spPr/>
        <p:txBody>
          <a:bodyPr/>
          <a:lstStyle/>
          <a:p>
            <a:fld id="{E2D91D05-D2E3-49EE-8E4A-845C96C13D05}" type="datetimeFigureOut">
              <a:rPr lang="en-GB" smtClean="0"/>
              <a:t>28/10/2021</a:t>
            </a:fld>
            <a:endParaRPr lang="en-GB"/>
          </a:p>
        </p:txBody>
      </p:sp>
      <p:sp>
        <p:nvSpPr>
          <p:cNvPr id="5" name="Footer Placeholder 4">
            <a:extLst>
              <a:ext uri="{FF2B5EF4-FFF2-40B4-BE49-F238E27FC236}">
                <a16:creationId xmlns:a16="http://schemas.microsoft.com/office/drawing/2014/main" id="{FCB333A4-EAB5-4AE7-82E2-17070577FE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48E772-9914-4F32-8A16-D264B6111ACE}"/>
              </a:ext>
            </a:extLst>
          </p:cNvPr>
          <p:cNvSpPr>
            <a:spLocks noGrp="1"/>
          </p:cNvSpPr>
          <p:nvPr>
            <p:ph type="sldNum" sz="quarter" idx="12"/>
          </p:nvPr>
        </p:nvSpPr>
        <p:spPr/>
        <p:txBody>
          <a:bodyPr/>
          <a:lstStyle/>
          <a:p>
            <a:fld id="{CFC876BB-6008-4610-A2DD-026A78EE1BB8}" type="slidenum">
              <a:rPr lang="en-GB" smtClean="0"/>
              <a:t>‹#›</a:t>
            </a:fld>
            <a:endParaRPr lang="en-GB"/>
          </a:p>
        </p:txBody>
      </p:sp>
    </p:spTree>
    <p:extLst>
      <p:ext uri="{BB962C8B-B14F-4D97-AF65-F5344CB8AC3E}">
        <p14:creationId xmlns:p14="http://schemas.microsoft.com/office/powerpoint/2010/main" val="3081072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552D4B-EF3B-4941-9763-E34D74DAD4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4130BB-C986-46ED-9FB7-95C85D22BA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D531FD-61B2-4E14-A755-CB8E2A2D013F}"/>
              </a:ext>
            </a:extLst>
          </p:cNvPr>
          <p:cNvSpPr>
            <a:spLocks noGrp="1"/>
          </p:cNvSpPr>
          <p:nvPr>
            <p:ph type="dt" sz="half" idx="10"/>
          </p:nvPr>
        </p:nvSpPr>
        <p:spPr/>
        <p:txBody>
          <a:bodyPr/>
          <a:lstStyle/>
          <a:p>
            <a:fld id="{E2D91D05-D2E3-49EE-8E4A-845C96C13D05}" type="datetimeFigureOut">
              <a:rPr lang="en-GB" smtClean="0"/>
              <a:t>28/10/2021</a:t>
            </a:fld>
            <a:endParaRPr lang="en-GB"/>
          </a:p>
        </p:txBody>
      </p:sp>
      <p:sp>
        <p:nvSpPr>
          <p:cNvPr id="5" name="Footer Placeholder 4">
            <a:extLst>
              <a:ext uri="{FF2B5EF4-FFF2-40B4-BE49-F238E27FC236}">
                <a16:creationId xmlns:a16="http://schemas.microsoft.com/office/drawing/2014/main" id="{AB9BE628-8816-422D-A4CA-0D6C8E5A9F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9E4BF1-F0BC-4468-9E93-8C63361308E9}"/>
              </a:ext>
            </a:extLst>
          </p:cNvPr>
          <p:cNvSpPr>
            <a:spLocks noGrp="1"/>
          </p:cNvSpPr>
          <p:nvPr>
            <p:ph type="sldNum" sz="quarter" idx="12"/>
          </p:nvPr>
        </p:nvSpPr>
        <p:spPr/>
        <p:txBody>
          <a:bodyPr/>
          <a:lstStyle/>
          <a:p>
            <a:fld id="{CFC876BB-6008-4610-A2DD-026A78EE1BB8}" type="slidenum">
              <a:rPr lang="en-GB" smtClean="0"/>
              <a:t>‹#›</a:t>
            </a:fld>
            <a:endParaRPr lang="en-GB"/>
          </a:p>
        </p:txBody>
      </p:sp>
    </p:spTree>
    <p:extLst>
      <p:ext uri="{BB962C8B-B14F-4D97-AF65-F5344CB8AC3E}">
        <p14:creationId xmlns:p14="http://schemas.microsoft.com/office/powerpoint/2010/main" val="2526836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EE176-7105-4507-A0F3-CE44349754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F3BCFB-C5DD-48FF-A9C1-66A461C77E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19D0F1-939C-4ED6-9746-B39E925D305B}"/>
              </a:ext>
            </a:extLst>
          </p:cNvPr>
          <p:cNvSpPr>
            <a:spLocks noGrp="1"/>
          </p:cNvSpPr>
          <p:nvPr>
            <p:ph type="dt" sz="half" idx="10"/>
          </p:nvPr>
        </p:nvSpPr>
        <p:spPr/>
        <p:txBody>
          <a:bodyPr/>
          <a:lstStyle/>
          <a:p>
            <a:fld id="{E2D91D05-D2E3-49EE-8E4A-845C96C13D05}" type="datetimeFigureOut">
              <a:rPr lang="en-GB" smtClean="0"/>
              <a:t>28/10/2021</a:t>
            </a:fld>
            <a:endParaRPr lang="en-GB"/>
          </a:p>
        </p:txBody>
      </p:sp>
      <p:sp>
        <p:nvSpPr>
          <p:cNvPr id="5" name="Footer Placeholder 4">
            <a:extLst>
              <a:ext uri="{FF2B5EF4-FFF2-40B4-BE49-F238E27FC236}">
                <a16:creationId xmlns:a16="http://schemas.microsoft.com/office/drawing/2014/main" id="{8524B327-DCEB-46A3-A7D9-4235066D9B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07CE9B-5836-4903-88F6-8CE031C9F76E}"/>
              </a:ext>
            </a:extLst>
          </p:cNvPr>
          <p:cNvSpPr>
            <a:spLocks noGrp="1"/>
          </p:cNvSpPr>
          <p:nvPr>
            <p:ph type="sldNum" sz="quarter" idx="12"/>
          </p:nvPr>
        </p:nvSpPr>
        <p:spPr/>
        <p:txBody>
          <a:bodyPr/>
          <a:lstStyle/>
          <a:p>
            <a:fld id="{CFC876BB-6008-4610-A2DD-026A78EE1BB8}" type="slidenum">
              <a:rPr lang="en-GB" smtClean="0"/>
              <a:t>‹#›</a:t>
            </a:fld>
            <a:endParaRPr lang="en-GB"/>
          </a:p>
        </p:txBody>
      </p:sp>
    </p:spTree>
    <p:extLst>
      <p:ext uri="{BB962C8B-B14F-4D97-AF65-F5344CB8AC3E}">
        <p14:creationId xmlns:p14="http://schemas.microsoft.com/office/powerpoint/2010/main" val="3935579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BFE79-F67C-482D-87B9-0E169E14D0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BA8FEA6-E197-468B-A12B-9302DD6249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E08EE5-CF03-4759-BEE9-5F986441AB6E}"/>
              </a:ext>
            </a:extLst>
          </p:cNvPr>
          <p:cNvSpPr>
            <a:spLocks noGrp="1"/>
          </p:cNvSpPr>
          <p:nvPr>
            <p:ph type="dt" sz="half" idx="10"/>
          </p:nvPr>
        </p:nvSpPr>
        <p:spPr/>
        <p:txBody>
          <a:bodyPr/>
          <a:lstStyle/>
          <a:p>
            <a:fld id="{E2D91D05-D2E3-49EE-8E4A-845C96C13D05}" type="datetimeFigureOut">
              <a:rPr lang="en-GB" smtClean="0"/>
              <a:t>28/10/2021</a:t>
            </a:fld>
            <a:endParaRPr lang="en-GB"/>
          </a:p>
        </p:txBody>
      </p:sp>
      <p:sp>
        <p:nvSpPr>
          <p:cNvPr id="5" name="Footer Placeholder 4">
            <a:extLst>
              <a:ext uri="{FF2B5EF4-FFF2-40B4-BE49-F238E27FC236}">
                <a16:creationId xmlns:a16="http://schemas.microsoft.com/office/drawing/2014/main" id="{F2770F34-FBBB-4024-AFD7-5EFDBDCF65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993408-14CC-45C4-B82E-90E816276857}"/>
              </a:ext>
            </a:extLst>
          </p:cNvPr>
          <p:cNvSpPr>
            <a:spLocks noGrp="1"/>
          </p:cNvSpPr>
          <p:nvPr>
            <p:ph type="sldNum" sz="quarter" idx="12"/>
          </p:nvPr>
        </p:nvSpPr>
        <p:spPr/>
        <p:txBody>
          <a:bodyPr/>
          <a:lstStyle/>
          <a:p>
            <a:fld id="{CFC876BB-6008-4610-A2DD-026A78EE1BB8}" type="slidenum">
              <a:rPr lang="en-GB" smtClean="0"/>
              <a:t>‹#›</a:t>
            </a:fld>
            <a:endParaRPr lang="en-GB"/>
          </a:p>
        </p:txBody>
      </p:sp>
    </p:spTree>
    <p:extLst>
      <p:ext uri="{BB962C8B-B14F-4D97-AF65-F5344CB8AC3E}">
        <p14:creationId xmlns:p14="http://schemas.microsoft.com/office/powerpoint/2010/main" val="363199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E5DBF-B4A6-4FA4-8402-7E64EC9EF3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532B7D-E224-4799-8563-705594699A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968B66E-315D-4B18-A39F-5F67F8BF22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9DD4C9-1D54-40BA-ACA9-CD116529E9A7}"/>
              </a:ext>
            </a:extLst>
          </p:cNvPr>
          <p:cNvSpPr>
            <a:spLocks noGrp="1"/>
          </p:cNvSpPr>
          <p:nvPr>
            <p:ph type="dt" sz="half" idx="10"/>
          </p:nvPr>
        </p:nvSpPr>
        <p:spPr/>
        <p:txBody>
          <a:bodyPr/>
          <a:lstStyle/>
          <a:p>
            <a:fld id="{E2D91D05-D2E3-49EE-8E4A-845C96C13D05}" type="datetimeFigureOut">
              <a:rPr lang="en-GB" smtClean="0"/>
              <a:t>28/10/2021</a:t>
            </a:fld>
            <a:endParaRPr lang="en-GB"/>
          </a:p>
        </p:txBody>
      </p:sp>
      <p:sp>
        <p:nvSpPr>
          <p:cNvPr id="6" name="Footer Placeholder 5">
            <a:extLst>
              <a:ext uri="{FF2B5EF4-FFF2-40B4-BE49-F238E27FC236}">
                <a16:creationId xmlns:a16="http://schemas.microsoft.com/office/drawing/2014/main" id="{33F23491-4EC4-4A37-8724-4D5ADA8205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10702B-4570-4F62-84E7-9C34B0662AA4}"/>
              </a:ext>
            </a:extLst>
          </p:cNvPr>
          <p:cNvSpPr>
            <a:spLocks noGrp="1"/>
          </p:cNvSpPr>
          <p:nvPr>
            <p:ph type="sldNum" sz="quarter" idx="12"/>
          </p:nvPr>
        </p:nvSpPr>
        <p:spPr/>
        <p:txBody>
          <a:bodyPr/>
          <a:lstStyle/>
          <a:p>
            <a:fld id="{CFC876BB-6008-4610-A2DD-026A78EE1BB8}" type="slidenum">
              <a:rPr lang="en-GB" smtClean="0"/>
              <a:t>‹#›</a:t>
            </a:fld>
            <a:endParaRPr lang="en-GB"/>
          </a:p>
        </p:txBody>
      </p:sp>
    </p:spTree>
    <p:extLst>
      <p:ext uri="{BB962C8B-B14F-4D97-AF65-F5344CB8AC3E}">
        <p14:creationId xmlns:p14="http://schemas.microsoft.com/office/powerpoint/2010/main" val="136134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30DA7-BE7C-4EF1-92DF-891A41DD6F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97E279-EB1E-4C5F-BD16-E3D7DD4F77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FE2AAF-F864-4B37-9C5C-9298CB4DD5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6D003A3-49ED-4D06-8B8A-4C75E175F7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5021E-4685-4E14-B378-F80AFECE1A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80A1D98-FEE8-4F41-B223-DDBB31A87C0C}"/>
              </a:ext>
            </a:extLst>
          </p:cNvPr>
          <p:cNvSpPr>
            <a:spLocks noGrp="1"/>
          </p:cNvSpPr>
          <p:nvPr>
            <p:ph type="dt" sz="half" idx="10"/>
          </p:nvPr>
        </p:nvSpPr>
        <p:spPr/>
        <p:txBody>
          <a:bodyPr/>
          <a:lstStyle/>
          <a:p>
            <a:fld id="{E2D91D05-D2E3-49EE-8E4A-845C96C13D05}" type="datetimeFigureOut">
              <a:rPr lang="en-GB" smtClean="0"/>
              <a:t>28/10/2021</a:t>
            </a:fld>
            <a:endParaRPr lang="en-GB"/>
          </a:p>
        </p:txBody>
      </p:sp>
      <p:sp>
        <p:nvSpPr>
          <p:cNvPr id="8" name="Footer Placeholder 7">
            <a:extLst>
              <a:ext uri="{FF2B5EF4-FFF2-40B4-BE49-F238E27FC236}">
                <a16:creationId xmlns:a16="http://schemas.microsoft.com/office/drawing/2014/main" id="{2CE3D9FF-EAB1-49AE-8D05-0B64482EF2B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D2EC651-75F0-4054-913B-EF9825B0C33C}"/>
              </a:ext>
            </a:extLst>
          </p:cNvPr>
          <p:cNvSpPr>
            <a:spLocks noGrp="1"/>
          </p:cNvSpPr>
          <p:nvPr>
            <p:ph type="sldNum" sz="quarter" idx="12"/>
          </p:nvPr>
        </p:nvSpPr>
        <p:spPr/>
        <p:txBody>
          <a:bodyPr/>
          <a:lstStyle/>
          <a:p>
            <a:fld id="{CFC876BB-6008-4610-A2DD-026A78EE1BB8}" type="slidenum">
              <a:rPr lang="en-GB" smtClean="0"/>
              <a:t>‹#›</a:t>
            </a:fld>
            <a:endParaRPr lang="en-GB"/>
          </a:p>
        </p:txBody>
      </p:sp>
    </p:spTree>
    <p:extLst>
      <p:ext uri="{BB962C8B-B14F-4D97-AF65-F5344CB8AC3E}">
        <p14:creationId xmlns:p14="http://schemas.microsoft.com/office/powerpoint/2010/main" val="2761503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056F-058D-472B-BE6D-6D7F74378E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90D6C4-84EC-42F8-BE8C-F329226794D9}"/>
              </a:ext>
            </a:extLst>
          </p:cNvPr>
          <p:cNvSpPr>
            <a:spLocks noGrp="1"/>
          </p:cNvSpPr>
          <p:nvPr>
            <p:ph type="dt" sz="half" idx="10"/>
          </p:nvPr>
        </p:nvSpPr>
        <p:spPr/>
        <p:txBody>
          <a:bodyPr/>
          <a:lstStyle/>
          <a:p>
            <a:fld id="{E2D91D05-D2E3-49EE-8E4A-845C96C13D05}" type="datetimeFigureOut">
              <a:rPr lang="en-GB" smtClean="0"/>
              <a:t>28/10/2021</a:t>
            </a:fld>
            <a:endParaRPr lang="en-GB"/>
          </a:p>
        </p:txBody>
      </p:sp>
      <p:sp>
        <p:nvSpPr>
          <p:cNvPr id="4" name="Footer Placeholder 3">
            <a:extLst>
              <a:ext uri="{FF2B5EF4-FFF2-40B4-BE49-F238E27FC236}">
                <a16:creationId xmlns:a16="http://schemas.microsoft.com/office/drawing/2014/main" id="{E447246F-A7D7-4C36-90CE-F4369CFDEAC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433069F-D164-4D21-884C-AF4425374CB2}"/>
              </a:ext>
            </a:extLst>
          </p:cNvPr>
          <p:cNvSpPr>
            <a:spLocks noGrp="1"/>
          </p:cNvSpPr>
          <p:nvPr>
            <p:ph type="sldNum" sz="quarter" idx="12"/>
          </p:nvPr>
        </p:nvSpPr>
        <p:spPr/>
        <p:txBody>
          <a:bodyPr/>
          <a:lstStyle/>
          <a:p>
            <a:fld id="{CFC876BB-6008-4610-A2DD-026A78EE1BB8}" type="slidenum">
              <a:rPr lang="en-GB" smtClean="0"/>
              <a:t>‹#›</a:t>
            </a:fld>
            <a:endParaRPr lang="en-GB"/>
          </a:p>
        </p:txBody>
      </p:sp>
    </p:spTree>
    <p:extLst>
      <p:ext uri="{BB962C8B-B14F-4D97-AF65-F5344CB8AC3E}">
        <p14:creationId xmlns:p14="http://schemas.microsoft.com/office/powerpoint/2010/main" val="3510165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26E03C-0C80-4F74-AE32-3441511EB5D2}"/>
              </a:ext>
            </a:extLst>
          </p:cNvPr>
          <p:cNvSpPr>
            <a:spLocks noGrp="1"/>
          </p:cNvSpPr>
          <p:nvPr>
            <p:ph type="dt" sz="half" idx="10"/>
          </p:nvPr>
        </p:nvSpPr>
        <p:spPr/>
        <p:txBody>
          <a:bodyPr/>
          <a:lstStyle/>
          <a:p>
            <a:fld id="{E2D91D05-D2E3-49EE-8E4A-845C96C13D05}" type="datetimeFigureOut">
              <a:rPr lang="en-GB" smtClean="0"/>
              <a:t>28/10/2021</a:t>
            </a:fld>
            <a:endParaRPr lang="en-GB"/>
          </a:p>
        </p:txBody>
      </p:sp>
      <p:sp>
        <p:nvSpPr>
          <p:cNvPr id="3" name="Footer Placeholder 2">
            <a:extLst>
              <a:ext uri="{FF2B5EF4-FFF2-40B4-BE49-F238E27FC236}">
                <a16:creationId xmlns:a16="http://schemas.microsoft.com/office/drawing/2014/main" id="{3F4B6E72-D39B-499C-9C0B-73EAA96FE50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C659103-78D4-49D1-B220-BFC61C69BBD4}"/>
              </a:ext>
            </a:extLst>
          </p:cNvPr>
          <p:cNvSpPr>
            <a:spLocks noGrp="1"/>
          </p:cNvSpPr>
          <p:nvPr>
            <p:ph type="sldNum" sz="quarter" idx="12"/>
          </p:nvPr>
        </p:nvSpPr>
        <p:spPr/>
        <p:txBody>
          <a:bodyPr/>
          <a:lstStyle/>
          <a:p>
            <a:fld id="{CFC876BB-6008-4610-A2DD-026A78EE1BB8}" type="slidenum">
              <a:rPr lang="en-GB" smtClean="0"/>
              <a:t>‹#›</a:t>
            </a:fld>
            <a:endParaRPr lang="en-GB"/>
          </a:p>
        </p:txBody>
      </p:sp>
    </p:spTree>
    <p:extLst>
      <p:ext uri="{BB962C8B-B14F-4D97-AF65-F5344CB8AC3E}">
        <p14:creationId xmlns:p14="http://schemas.microsoft.com/office/powerpoint/2010/main" val="3739286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0C539-3603-4C36-B475-1DF09BB070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801AE0-FF9F-4BC9-BA10-25D94890D6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A151108-E3D2-4FD4-B7F3-E6A7A35ED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BD777D-D717-4702-A1A5-0A8C95F676E6}"/>
              </a:ext>
            </a:extLst>
          </p:cNvPr>
          <p:cNvSpPr>
            <a:spLocks noGrp="1"/>
          </p:cNvSpPr>
          <p:nvPr>
            <p:ph type="dt" sz="half" idx="10"/>
          </p:nvPr>
        </p:nvSpPr>
        <p:spPr/>
        <p:txBody>
          <a:bodyPr/>
          <a:lstStyle/>
          <a:p>
            <a:fld id="{E2D91D05-D2E3-49EE-8E4A-845C96C13D05}" type="datetimeFigureOut">
              <a:rPr lang="en-GB" smtClean="0"/>
              <a:t>28/10/2021</a:t>
            </a:fld>
            <a:endParaRPr lang="en-GB"/>
          </a:p>
        </p:txBody>
      </p:sp>
      <p:sp>
        <p:nvSpPr>
          <p:cNvPr id="6" name="Footer Placeholder 5">
            <a:extLst>
              <a:ext uri="{FF2B5EF4-FFF2-40B4-BE49-F238E27FC236}">
                <a16:creationId xmlns:a16="http://schemas.microsoft.com/office/drawing/2014/main" id="{014F596E-236D-4402-AB5C-06F2525600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05CFF2-C8B3-493B-B85F-866CE90774C9}"/>
              </a:ext>
            </a:extLst>
          </p:cNvPr>
          <p:cNvSpPr>
            <a:spLocks noGrp="1"/>
          </p:cNvSpPr>
          <p:nvPr>
            <p:ph type="sldNum" sz="quarter" idx="12"/>
          </p:nvPr>
        </p:nvSpPr>
        <p:spPr/>
        <p:txBody>
          <a:bodyPr/>
          <a:lstStyle/>
          <a:p>
            <a:fld id="{CFC876BB-6008-4610-A2DD-026A78EE1BB8}" type="slidenum">
              <a:rPr lang="en-GB" smtClean="0"/>
              <a:t>‹#›</a:t>
            </a:fld>
            <a:endParaRPr lang="en-GB"/>
          </a:p>
        </p:txBody>
      </p:sp>
    </p:spTree>
    <p:extLst>
      <p:ext uri="{BB962C8B-B14F-4D97-AF65-F5344CB8AC3E}">
        <p14:creationId xmlns:p14="http://schemas.microsoft.com/office/powerpoint/2010/main" val="1174413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DB828-39AA-4255-B514-4D6268943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B587FC8-5443-4D2E-9596-ABEAAD45CF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AE14403-985E-433A-B6DE-7968D90190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FA266A-AD27-47A2-9F4F-384EDE6B2206}"/>
              </a:ext>
            </a:extLst>
          </p:cNvPr>
          <p:cNvSpPr>
            <a:spLocks noGrp="1"/>
          </p:cNvSpPr>
          <p:nvPr>
            <p:ph type="dt" sz="half" idx="10"/>
          </p:nvPr>
        </p:nvSpPr>
        <p:spPr/>
        <p:txBody>
          <a:bodyPr/>
          <a:lstStyle/>
          <a:p>
            <a:fld id="{E2D91D05-D2E3-49EE-8E4A-845C96C13D05}" type="datetimeFigureOut">
              <a:rPr lang="en-GB" smtClean="0"/>
              <a:t>28/10/2021</a:t>
            </a:fld>
            <a:endParaRPr lang="en-GB"/>
          </a:p>
        </p:txBody>
      </p:sp>
      <p:sp>
        <p:nvSpPr>
          <p:cNvPr id="6" name="Footer Placeholder 5">
            <a:extLst>
              <a:ext uri="{FF2B5EF4-FFF2-40B4-BE49-F238E27FC236}">
                <a16:creationId xmlns:a16="http://schemas.microsoft.com/office/drawing/2014/main" id="{7FD0DAE1-DD6F-4C01-898E-CD7CAF02F7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F97517-1392-499B-A8E6-88C68D2C6E34}"/>
              </a:ext>
            </a:extLst>
          </p:cNvPr>
          <p:cNvSpPr>
            <a:spLocks noGrp="1"/>
          </p:cNvSpPr>
          <p:nvPr>
            <p:ph type="sldNum" sz="quarter" idx="12"/>
          </p:nvPr>
        </p:nvSpPr>
        <p:spPr/>
        <p:txBody>
          <a:bodyPr/>
          <a:lstStyle/>
          <a:p>
            <a:fld id="{CFC876BB-6008-4610-A2DD-026A78EE1BB8}" type="slidenum">
              <a:rPr lang="en-GB" smtClean="0"/>
              <a:t>‹#›</a:t>
            </a:fld>
            <a:endParaRPr lang="en-GB"/>
          </a:p>
        </p:txBody>
      </p:sp>
    </p:spTree>
    <p:extLst>
      <p:ext uri="{BB962C8B-B14F-4D97-AF65-F5344CB8AC3E}">
        <p14:creationId xmlns:p14="http://schemas.microsoft.com/office/powerpoint/2010/main" val="1940397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F666E8-0A0D-4D4F-B42C-1F4C23DAD7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E9518D-E2BD-4CC6-BF97-A03D20A297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626BCA-67C3-45ED-97CD-38F4EA8108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91D05-D2E3-49EE-8E4A-845C96C13D05}" type="datetimeFigureOut">
              <a:rPr lang="en-GB" smtClean="0"/>
              <a:t>28/10/2021</a:t>
            </a:fld>
            <a:endParaRPr lang="en-GB"/>
          </a:p>
        </p:txBody>
      </p:sp>
      <p:sp>
        <p:nvSpPr>
          <p:cNvPr id="5" name="Footer Placeholder 4">
            <a:extLst>
              <a:ext uri="{FF2B5EF4-FFF2-40B4-BE49-F238E27FC236}">
                <a16:creationId xmlns:a16="http://schemas.microsoft.com/office/drawing/2014/main" id="{D8D61520-5282-4F28-AF4C-682D028CDB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EC5AFDE-C09B-4878-980B-CB3D0DEF8A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876BB-6008-4610-A2DD-026A78EE1BB8}" type="slidenum">
              <a:rPr lang="en-GB" smtClean="0"/>
              <a:t>‹#›</a:t>
            </a:fld>
            <a:endParaRPr lang="en-GB"/>
          </a:p>
        </p:txBody>
      </p:sp>
    </p:spTree>
    <p:extLst>
      <p:ext uri="{BB962C8B-B14F-4D97-AF65-F5344CB8AC3E}">
        <p14:creationId xmlns:p14="http://schemas.microsoft.com/office/powerpoint/2010/main" val="3851540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2.jpeg"/><Relationship Id="rId3" Type="http://schemas.openxmlformats.org/officeDocument/2006/relationships/notesSlide" Target="../notesSlides/notesSlide10.xml"/><Relationship Id="rId7" Type="http://schemas.openxmlformats.org/officeDocument/2006/relationships/image" Target="../media/image4.svg"/><Relationship Id="rId12"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video" Target="https://www.youtube.com/embed/o2OYlHSx-x8?feature=oembed" TargetMode="Externa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31.sv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8.sv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6.jpeg"/><Relationship Id="rId3" Type="http://schemas.openxmlformats.org/officeDocument/2006/relationships/notesSlide" Target="../notesSlides/notesSlide13.xml"/><Relationship Id="rId7" Type="http://schemas.openxmlformats.org/officeDocument/2006/relationships/image" Target="../media/image4.svg"/><Relationship Id="rId12"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video" Target="https://www.youtube.com/embed/myBi67h4Ql8?feature=oembed" TargetMode="Externa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31.sv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7.jpeg"/><Relationship Id="rId3" Type="http://schemas.openxmlformats.org/officeDocument/2006/relationships/notesSlide" Target="../notesSlides/notesSlide14.xml"/><Relationship Id="rId7" Type="http://schemas.openxmlformats.org/officeDocument/2006/relationships/image" Target="../media/image4.svg"/><Relationship Id="rId12"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video" Target="https://www.youtube.com/embed/ziC31bTUD18?feature=oembed" TargetMode="Externa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31.sv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8.jpeg"/><Relationship Id="rId3" Type="http://schemas.openxmlformats.org/officeDocument/2006/relationships/notesSlide" Target="../notesSlides/notesSlide15.xml"/><Relationship Id="rId7" Type="http://schemas.openxmlformats.org/officeDocument/2006/relationships/image" Target="../media/image4.svg"/><Relationship Id="rId12"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video" Target="https://www.youtube.com/embed/eZn7_EKb_wk?feature=oembed" TargetMode="Externa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31.sv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8.sv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pn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0.jpeg"/><Relationship Id="rId3" Type="http://schemas.openxmlformats.org/officeDocument/2006/relationships/notesSlide" Target="../notesSlides/notesSlide19.xml"/><Relationship Id="rId7" Type="http://schemas.openxmlformats.org/officeDocument/2006/relationships/image" Target="../media/image4.svg"/><Relationship Id="rId12"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video" Target="https://www.youtube.com/embed/wy7VuqQpA8M?feature=oembed" TargetMode="Externa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31.sv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42.svg"/><Relationship Id="rId5" Type="http://schemas.openxmlformats.org/officeDocument/2006/relationships/image" Target="../media/image3.png"/><Relationship Id="rId10" Type="http://schemas.openxmlformats.org/officeDocument/2006/relationships/image" Target="../media/image41.png"/><Relationship Id="rId4" Type="http://schemas.openxmlformats.org/officeDocument/2006/relationships/image" Target="../media/image1.png"/><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8.sv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44.sv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4.svg"/></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watch?v=KGlnjNolEHc&amp;list=PLATYfhN6gQz_4sWonUgXDt2VihuF-PE7l&amp;index=3" TargetMode="External"/><Relationship Id="rId13" Type="http://schemas.openxmlformats.org/officeDocument/2006/relationships/image" Target="../media/image9.png"/><Relationship Id="rId3" Type="http://schemas.openxmlformats.org/officeDocument/2006/relationships/notesSlide" Target="../notesSlides/notesSlide24.xml"/><Relationship Id="rId7" Type="http://schemas.openxmlformats.org/officeDocument/2006/relationships/image" Target="../media/image4.svg"/><Relationship Id="rId12"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https://www.youtube.com/embed/EZ7UjKDG5Oc?start=3&amp;feature=oembed" TargetMode="External"/><Relationship Id="rId6" Type="http://schemas.openxmlformats.org/officeDocument/2006/relationships/image" Target="../media/image3.png"/><Relationship Id="rId11" Type="http://schemas.openxmlformats.org/officeDocument/2006/relationships/image" Target="../media/image46.svg"/><Relationship Id="rId5" Type="http://schemas.openxmlformats.org/officeDocument/2006/relationships/image" Target="../media/image1.png"/><Relationship Id="rId15" Type="http://schemas.openxmlformats.org/officeDocument/2006/relationships/image" Target="../media/image47.jpeg"/><Relationship Id="rId10" Type="http://schemas.openxmlformats.org/officeDocument/2006/relationships/image" Target="../media/image45.png"/><Relationship Id="rId4" Type="http://schemas.openxmlformats.org/officeDocument/2006/relationships/image" Target="../media/image2.png"/><Relationship Id="rId9" Type="http://schemas.openxmlformats.org/officeDocument/2006/relationships/hyperlink" Target="https://www.youtube.com/watch?v=R2Y8HYHe9ag&amp;list=PLATYfhN6gQz_4sWonUgXDt2VihuF-PE7l&amp;index=4" TargetMode="External"/><Relationship Id="rId14" Type="http://schemas.openxmlformats.org/officeDocument/2006/relationships/image" Target="../media/image10.svg"/></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10.svg"/><Relationship Id="rId4" Type="http://schemas.openxmlformats.org/officeDocument/2006/relationships/image" Target="../media/image1.png"/><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49.png"/><Relationship Id="rId4" Type="http://schemas.openxmlformats.org/officeDocument/2006/relationships/image" Target="../media/image1.png"/><Relationship Id="rId9" Type="http://schemas.openxmlformats.org/officeDocument/2006/relationships/image" Target="../media/image10.svg"/></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10.svg"/><Relationship Id="rId4" Type="http://schemas.openxmlformats.org/officeDocument/2006/relationships/image" Target="../media/image1.pn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10.svg"/><Relationship Id="rId4" Type="http://schemas.openxmlformats.org/officeDocument/2006/relationships/image" Target="../media/image1.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4.svg"/><Relationship Id="rId12" Type="http://schemas.openxmlformats.org/officeDocument/2006/relationships/image" Target="../media/image10.svg"/><Relationship Id="rId2" Type="http://schemas.openxmlformats.org/officeDocument/2006/relationships/notesSlide" Target="../notesSlides/notesSlide2.xml"/><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1.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s>
</file>

<file path=ppt/slides/_rels/slide3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10.svg"/></Relationships>
</file>

<file path=ppt/slides/_rels/slide31.xml.rels><?xml version="1.0" encoding="UTF-8" standalone="yes"?>
<Relationships xmlns="http://schemas.openxmlformats.org/package/2006/relationships"><Relationship Id="rId8" Type="http://schemas.openxmlformats.org/officeDocument/2006/relationships/hyperlink" Target="https://login.mailchimp.com/signup/" TargetMode="External"/><Relationship Id="rId3" Type="http://schemas.openxmlformats.org/officeDocument/2006/relationships/image" Target="../media/image52.png"/><Relationship Id="rId7" Type="http://schemas.openxmlformats.org/officeDocument/2006/relationships/image" Target="../media/image4.svg"/><Relationship Id="rId12" Type="http://schemas.openxmlformats.org/officeDocument/2006/relationships/image" Target="../media/image10.sv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s://www.youtube.com/watch?v=kO-FVzAAcVM"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5.jpeg"/><Relationship Id="rId3" Type="http://schemas.openxmlformats.org/officeDocument/2006/relationships/notesSlide" Target="../notesSlides/notesSlide31.xml"/><Relationship Id="rId7" Type="http://schemas.openxmlformats.org/officeDocument/2006/relationships/image" Target="../media/image4.svg"/><Relationship Id="rId12" Type="http://schemas.openxmlformats.org/officeDocument/2006/relationships/image" Target="../media/image10.svg"/><Relationship Id="rId2" Type="http://schemas.openxmlformats.org/officeDocument/2006/relationships/slideLayout" Target="../slideLayouts/slideLayout7.xml"/><Relationship Id="rId1" Type="http://schemas.openxmlformats.org/officeDocument/2006/relationships/video" Target="https://www.youtube.com/embed/If6Se6J1cJ4?feature=oembed" TargetMode="Externa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54.svg"/></Relationships>
</file>

<file path=ppt/slides/_rels/slide33.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svg"/><Relationship Id="rId1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s://www.smartsurvey.co.uk/" TargetMode="External"/><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notesSlide" Target="../notesSlides/notesSlide32.xml"/><Relationship Id="rId16" Type="http://schemas.openxmlformats.org/officeDocument/2006/relationships/image" Target="../media/image64.png"/><Relationship Id="rId20"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59.svg"/><Relationship Id="rId5" Type="http://schemas.openxmlformats.org/officeDocument/2006/relationships/image" Target="../media/image3.png"/><Relationship Id="rId15" Type="http://schemas.openxmlformats.org/officeDocument/2006/relationships/image" Target="../media/image63.svg"/><Relationship Id="rId10" Type="http://schemas.openxmlformats.org/officeDocument/2006/relationships/image" Target="../media/image58.png"/><Relationship Id="rId19"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57.svg"/><Relationship Id="rId14" Type="http://schemas.openxmlformats.org/officeDocument/2006/relationships/image" Target="../media/image62.png"/></Relationships>
</file>

<file path=ppt/slides/_rels/slide34.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10.svg"/><Relationship Id="rId3" Type="http://schemas.openxmlformats.org/officeDocument/2006/relationships/notesSlide" Target="../notesSlides/notesSlide33.xml"/><Relationship Id="rId7" Type="http://schemas.openxmlformats.org/officeDocument/2006/relationships/image" Target="../media/image4.svg"/><Relationship Id="rId12"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https://www.youtube.com/embed/XwKBs9Hef0Y?feature=oembed" TargetMode="External"/><Relationship Id="rId6" Type="http://schemas.openxmlformats.org/officeDocument/2006/relationships/image" Target="../media/image3.png"/><Relationship Id="rId11" Type="http://schemas.openxmlformats.org/officeDocument/2006/relationships/image" Target="../media/image5.png"/><Relationship Id="rId5" Type="http://schemas.openxmlformats.org/officeDocument/2006/relationships/image" Target="../media/image1.png"/><Relationship Id="rId10" Type="http://schemas.openxmlformats.org/officeDocument/2006/relationships/image" Target="../media/image66.jpeg"/><Relationship Id="rId4" Type="http://schemas.openxmlformats.org/officeDocument/2006/relationships/image" Target="../media/image2.png"/><Relationship Id="rId9" Type="http://schemas.openxmlformats.org/officeDocument/2006/relationships/image" Target="../media/image54.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44.sv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4.svg"/></Relationships>
</file>

<file path=ppt/slides/_rels/slide3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10.svg"/></Relationships>
</file>

<file path=ppt/slides/_rels/slide3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notesSlide" Target="../notesSlides/notesSlide37.xml"/><Relationship Id="rId7" Type="http://schemas.openxmlformats.org/officeDocument/2006/relationships/image" Target="../media/image3.png"/><Relationship Id="rId12" Type="http://schemas.openxmlformats.org/officeDocument/2006/relationships/image" Target="../media/image68.jpeg"/><Relationship Id="rId2" Type="http://schemas.openxmlformats.org/officeDocument/2006/relationships/slideLayout" Target="../slideLayouts/slideLayout7.xml"/><Relationship Id="rId1" Type="http://schemas.openxmlformats.org/officeDocument/2006/relationships/video" Target="https://www.youtube.com/embed/lgOZj3BZvvk?feature=oembed" TargetMode="Externa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2.png"/><Relationship Id="rId10" Type="http://schemas.openxmlformats.org/officeDocument/2006/relationships/image" Target="../media/image9.png"/><Relationship Id="rId4" Type="http://schemas.openxmlformats.org/officeDocument/2006/relationships/image" Target="../media/image67.png"/><Relationship Id="rId9" Type="http://schemas.openxmlformats.org/officeDocument/2006/relationships/image" Target="../media/image5.png"/></Relationships>
</file>

<file path=ppt/slides/_rels/slide3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notesSlide" Target="../notesSlides/notesSlide38.xml"/><Relationship Id="rId7" Type="http://schemas.openxmlformats.org/officeDocument/2006/relationships/image" Target="../media/image3.png"/><Relationship Id="rId12" Type="http://schemas.openxmlformats.org/officeDocument/2006/relationships/image" Target="../media/image69.jpeg"/><Relationship Id="rId2" Type="http://schemas.openxmlformats.org/officeDocument/2006/relationships/slideLayout" Target="../slideLayouts/slideLayout7.xml"/><Relationship Id="rId1" Type="http://schemas.openxmlformats.org/officeDocument/2006/relationships/video" Target="https://www.youtube.com/embed/48_eOdY94gI?feature=oembed" TargetMode="Externa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2.png"/><Relationship Id="rId10" Type="http://schemas.openxmlformats.org/officeDocument/2006/relationships/image" Target="../media/image9.png"/><Relationship Id="rId4" Type="http://schemas.openxmlformats.org/officeDocument/2006/relationships/image" Target="../media/image67.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hyperlink" Target="https://www.near-neighbours.org.uk/diverting2digita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notesSlide" Target="../notesSlides/notesSlide39.xml"/><Relationship Id="rId7" Type="http://schemas.openxmlformats.org/officeDocument/2006/relationships/image" Target="../media/image3.png"/><Relationship Id="rId12" Type="http://schemas.openxmlformats.org/officeDocument/2006/relationships/image" Target="../media/image70.jpeg"/><Relationship Id="rId2" Type="http://schemas.openxmlformats.org/officeDocument/2006/relationships/slideLayout" Target="../slideLayouts/slideLayout7.xml"/><Relationship Id="rId1" Type="http://schemas.openxmlformats.org/officeDocument/2006/relationships/video" Target="https://www.youtube.com/embed/ON7Sq02psCA?start=86&amp;feature=oembed" TargetMode="Externa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2.png"/><Relationship Id="rId10" Type="http://schemas.openxmlformats.org/officeDocument/2006/relationships/image" Target="../media/image9.png"/><Relationship Id="rId4" Type="http://schemas.openxmlformats.org/officeDocument/2006/relationships/image" Target="../media/image67.png"/><Relationship Id="rId9" Type="http://schemas.openxmlformats.org/officeDocument/2006/relationships/image" Target="../media/image5.png"/></Relationships>
</file>

<file path=ppt/slides/_rels/slide4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2.png"/><Relationship Id="rId7" Type="http://schemas.openxmlformats.org/officeDocument/2006/relationships/hyperlink" Target="https://business.facebook.com/creatorstudio/" TargetMode="External"/><Relationship Id="rId12" Type="http://schemas.openxmlformats.org/officeDocument/2006/relationships/image" Target="../media/image10.sv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72.svg"/></Relationships>
</file>

<file path=ppt/slides/_rels/slide4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s://www.hootsuite.com/en-gb/about/hootgiving"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73.png"/><Relationship Id="rId5" Type="http://schemas.openxmlformats.org/officeDocument/2006/relationships/image" Target="../media/image3.png"/><Relationship Id="rId10" Type="http://schemas.openxmlformats.org/officeDocument/2006/relationships/image" Target="../media/image10.svg"/><Relationship Id="rId4" Type="http://schemas.openxmlformats.org/officeDocument/2006/relationships/image" Target="../media/image1.png"/><Relationship Id="rId9" Type="http://schemas.openxmlformats.org/officeDocument/2006/relationships/image" Target="../media/image9.png"/></Relationships>
</file>

<file path=ppt/slides/_rels/slide4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notesSlide" Target="../notesSlides/notesSlide42.xml"/><Relationship Id="rId7" Type="http://schemas.openxmlformats.org/officeDocument/2006/relationships/image" Target="../media/image3.png"/><Relationship Id="rId12" Type="http://schemas.openxmlformats.org/officeDocument/2006/relationships/image" Target="../media/image74.jpeg"/><Relationship Id="rId2" Type="http://schemas.openxmlformats.org/officeDocument/2006/relationships/slideLayout" Target="../slideLayouts/slideLayout7.xml"/><Relationship Id="rId1" Type="http://schemas.openxmlformats.org/officeDocument/2006/relationships/video" Target="https://www.youtube.com/embed/u9urYCyZVeU?feature=oembed" TargetMode="Externa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2.png"/><Relationship Id="rId10" Type="http://schemas.openxmlformats.org/officeDocument/2006/relationships/image" Target="../media/image9.png"/><Relationship Id="rId4" Type="http://schemas.openxmlformats.org/officeDocument/2006/relationships/image" Target="../media/image67.png"/><Relationship Id="rId9" Type="http://schemas.openxmlformats.org/officeDocument/2006/relationships/image" Target="../media/image5.png"/></Relationships>
</file>

<file path=ppt/slides/_rels/slide44.xml.rels><?xml version="1.0" encoding="UTF-8" standalone="yes"?>
<Relationships xmlns="http://schemas.openxmlformats.org/package/2006/relationships"><Relationship Id="rId8" Type="http://schemas.openxmlformats.org/officeDocument/2006/relationships/hyperlink" Target="https://www.youtube.com/watch?v=1LCx10zC72k&amp;list=PLZIVGxSkBDc2FcmBe8c7ZcSLYcNOOwK_7&amp;index=2" TargetMode="External"/><Relationship Id="rId13" Type="http://schemas.openxmlformats.org/officeDocument/2006/relationships/hyperlink" Target="https://www.youtube.com/watch?v=eIIVTQDhIOY&amp;list=PLZIVGxSkBDc2FcmBe8c7ZcSLYcNOOwK_7&amp;index=3" TargetMode="External"/><Relationship Id="rId3" Type="http://schemas.openxmlformats.org/officeDocument/2006/relationships/hyperlink" Target="https://www.youtube.com/watch?v=lgbf0pSOvmQ&amp;list=PLZIVGxSkBDc2FcmBe8c7ZcSLYcNOOwK_7&amp;index=8" TargetMode="External"/><Relationship Id="rId7" Type="http://schemas.openxmlformats.org/officeDocument/2006/relationships/image" Target="../media/image4.svg"/><Relationship Id="rId12" Type="http://schemas.openxmlformats.org/officeDocument/2006/relationships/image" Target="../media/image73.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1.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hyperlink" Target="https://www.youtube.com/watch?v=TLo1pkrhnY0&amp;list=PLZIVGxSkBDc2FcmBe8c7ZcSLYcNOOwK_7&amp;index=6"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5.jpeg"/><Relationship Id="rId3" Type="http://schemas.openxmlformats.org/officeDocument/2006/relationships/notesSlide" Target="../notesSlides/notesSlide44.xml"/><Relationship Id="rId7" Type="http://schemas.openxmlformats.org/officeDocument/2006/relationships/image" Target="../media/image1.png"/><Relationship Id="rId12" Type="http://schemas.openxmlformats.org/officeDocument/2006/relationships/image" Target="../media/image10.svg"/><Relationship Id="rId2" Type="http://schemas.openxmlformats.org/officeDocument/2006/relationships/slideLayout" Target="../slideLayouts/slideLayout7.xml"/><Relationship Id="rId1" Type="http://schemas.openxmlformats.org/officeDocument/2006/relationships/video" Target="https://www.youtube.com/embed/cBUet7jc1Kw?feature=oembed" TargetMode="External"/><Relationship Id="rId6" Type="http://schemas.openxmlformats.org/officeDocument/2006/relationships/image" Target="../media/image2.png"/><Relationship Id="rId11" Type="http://schemas.openxmlformats.org/officeDocument/2006/relationships/image" Target="../media/image9.png"/><Relationship Id="rId5" Type="http://schemas.openxmlformats.org/officeDocument/2006/relationships/image" Target="../media/image46.svg"/><Relationship Id="rId10" Type="http://schemas.openxmlformats.org/officeDocument/2006/relationships/image" Target="../media/image5.png"/><Relationship Id="rId4" Type="http://schemas.openxmlformats.org/officeDocument/2006/relationships/image" Target="../media/image45.png"/><Relationship Id="rId9" Type="http://schemas.openxmlformats.org/officeDocument/2006/relationships/image" Target="../media/image4.svg"/></Relationships>
</file>

<file path=ppt/slides/_rels/slide4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12.sv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4.svg"/></Relationships>
</file>

<file path=ppt/slides/_rels/slide4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12.sv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png"/><Relationship Id="rId10" Type="http://schemas.openxmlformats.org/officeDocument/2006/relationships/image" Target="../media/image76.emf"/><Relationship Id="rId4" Type="http://schemas.openxmlformats.org/officeDocument/2006/relationships/image" Target="../media/image2.png"/><Relationship Id="rId9" Type="http://schemas.openxmlformats.org/officeDocument/2006/relationships/image" Target="../media/image4.svg"/></Relationships>
</file>

<file path=ppt/slides/_rels/slide4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77.png"/><Relationship Id="rId7" Type="http://schemas.openxmlformats.org/officeDocument/2006/relationships/image" Target="../media/image3.png"/><Relationship Id="rId12" Type="http://schemas.openxmlformats.org/officeDocument/2006/relationships/image" Target="../media/image12.sv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11.png"/><Relationship Id="rId5" Type="http://schemas.openxmlformats.org/officeDocument/2006/relationships/image" Target="../media/image2.png"/><Relationship Id="rId10" Type="http://schemas.openxmlformats.org/officeDocument/2006/relationships/image" Target="../media/image5.png"/><Relationship Id="rId4" Type="http://schemas.openxmlformats.org/officeDocument/2006/relationships/image" Target="../media/image78.svg"/><Relationship Id="rId9" Type="http://schemas.openxmlformats.org/officeDocument/2006/relationships/hyperlink" Target="https://fundsonline.org.uk/"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hyperlink" Target="https://uk.gofundme.com/" TargetMode="External"/><Relationship Id="rId3" Type="http://schemas.openxmlformats.org/officeDocument/2006/relationships/image" Target="../media/image79.png"/><Relationship Id="rId7" Type="http://schemas.openxmlformats.org/officeDocument/2006/relationships/image" Target="../media/image3.png"/><Relationship Id="rId12" Type="http://schemas.openxmlformats.org/officeDocument/2006/relationships/hyperlink" Target="https://www.totalgiving.co.uk/" TargetMode="External"/><Relationship Id="rId17" Type="http://schemas.openxmlformats.org/officeDocument/2006/relationships/image" Target="../media/image12.svg"/><Relationship Id="rId2" Type="http://schemas.openxmlformats.org/officeDocument/2006/relationships/notesSlide" Target="../notesSlides/notesSlide48.xml"/><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hyperlink" Target="https://www.crowdfunder.co.uk/" TargetMode="External"/><Relationship Id="rId5" Type="http://schemas.openxmlformats.org/officeDocument/2006/relationships/image" Target="../media/image2.png"/><Relationship Id="rId15" Type="http://schemas.openxmlformats.org/officeDocument/2006/relationships/image" Target="../media/image5.png"/><Relationship Id="rId10" Type="http://schemas.openxmlformats.org/officeDocument/2006/relationships/hyperlink" Target="https://www.cafonline.org/charities/caf-donate" TargetMode="External"/><Relationship Id="rId4" Type="http://schemas.openxmlformats.org/officeDocument/2006/relationships/image" Target="../media/image80.svg"/><Relationship Id="rId9" Type="http://schemas.openxmlformats.org/officeDocument/2006/relationships/hyperlink" Target="https://www.justgiving.com/?utm_medium=cpc&amp;utm_source=bing&amp;utm_term=justgiving&amp;utm_device=c&amp;utm_campaign=**uk-brand-exact-prospecting&amp;msclkid=5e3921fbcf4c187af00841bc8492b7c4" TargetMode="External"/><Relationship Id="rId14" Type="http://schemas.openxmlformats.org/officeDocument/2006/relationships/hyperlink" Target="https://www.paypal.com/uk/home"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8.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4.svg"/></Relationships>
</file>

<file path=ppt/slides/_rels/slide5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84.svg"/><Relationship Id="rId18" Type="http://schemas.openxmlformats.org/officeDocument/2006/relationships/image" Target="../media/image89.png"/><Relationship Id="rId3" Type="http://schemas.openxmlformats.org/officeDocument/2006/relationships/image" Target="../media/image2.png"/><Relationship Id="rId21" Type="http://schemas.openxmlformats.org/officeDocument/2006/relationships/image" Target="../media/image92.svg"/><Relationship Id="rId7" Type="http://schemas.openxmlformats.org/officeDocument/2006/relationships/image" Target="../media/image5.png"/><Relationship Id="rId12" Type="http://schemas.openxmlformats.org/officeDocument/2006/relationships/image" Target="../media/image83.png"/><Relationship Id="rId17" Type="http://schemas.openxmlformats.org/officeDocument/2006/relationships/image" Target="../media/image88.svg"/><Relationship Id="rId2" Type="http://schemas.openxmlformats.org/officeDocument/2006/relationships/notesSlide" Target="../notesSlides/notesSlide49.xml"/><Relationship Id="rId16" Type="http://schemas.openxmlformats.org/officeDocument/2006/relationships/image" Target="../media/image87.png"/><Relationship Id="rId20"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82.svg"/><Relationship Id="rId5" Type="http://schemas.openxmlformats.org/officeDocument/2006/relationships/image" Target="../media/image3.png"/><Relationship Id="rId15" Type="http://schemas.openxmlformats.org/officeDocument/2006/relationships/image" Target="../media/image86.svg"/><Relationship Id="rId10" Type="http://schemas.openxmlformats.org/officeDocument/2006/relationships/image" Target="../media/image81.png"/><Relationship Id="rId19" Type="http://schemas.openxmlformats.org/officeDocument/2006/relationships/image" Target="../media/image90.svg"/><Relationship Id="rId4" Type="http://schemas.openxmlformats.org/officeDocument/2006/relationships/image" Target="../media/image1.png"/><Relationship Id="rId9" Type="http://schemas.openxmlformats.org/officeDocument/2006/relationships/image" Target="../media/image12.svg"/><Relationship Id="rId14" Type="http://schemas.openxmlformats.org/officeDocument/2006/relationships/image" Target="../media/image85.png"/></Relationships>
</file>

<file path=ppt/slides/_rels/slide5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14.sv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4.sv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3.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4.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5.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6.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9.jpeg"/><Relationship Id="rId3" Type="http://schemas.openxmlformats.org/officeDocument/2006/relationships/notesSlide" Target="../notesSlides/notesSlide55.xml"/><Relationship Id="rId7" Type="http://schemas.openxmlformats.org/officeDocument/2006/relationships/image" Target="../media/image4.svg"/><Relationship Id="rId12" Type="http://schemas.openxmlformats.org/officeDocument/2006/relationships/image" Target="../media/image98.svg"/><Relationship Id="rId2" Type="http://schemas.openxmlformats.org/officeDocument/2006/relationships/slideLayout" Target="../slideLayouts/slideLayout7.xml"/><Relationship Id="rId1" Type="http://schemas.openxmlformats.org/officeDocument/2006/relationships/video" Target="https://www.youtube.com/embed/owGP5emZ27o?feature=oembed" TargetMode="External"/><Relationship Id="rId6" Type="http://schemas.openxmlformats.org/officeDocument/2006/relationships/image" Target="../media/image3.png"/><Relationship Id="rId11" Type="http://schemas.openxmlformats.org/officeDocument/2006/relationships/image" Target="../media/image97.png"/><Relationship Id="rId5" Type="http://schemas.openxmlformats.org/officeDocument/2006/relationships/image" Target="../media/image1.png"/><Relationship Id="rId10" Type="http://schemas.openxmlformats.org/officeDocument/2006/relationships/image" Target="../media/image14.svg"/><Relationship Id="rId4" Type="http://schemas.openxmlformats.org/officeDocument/2006/relationships/image" Target="../media/image2.png"/><Relationship Id="rId9"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0.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1.pn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2.pn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8.sv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3.pn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4.jpeg"/><Relationship Id="rId3" Type="http://schemas.openxmlformats.org/officeDocument/2006/relationships/notesSlide" Target="../notesSlides/notesSlide60.xml"/><Relationship Id="rId7" Type="http://schemas.openxmlformats.org/officeDocument/2006/relationships/image" Target="../media/image4.svg"/><Relationship Id="rId12" Type="http://schemas.openxmlformats.org/officeDocument/2006/relationships/image" Target="../media/image98.svg"/><Relationship Id="rId2" Type="http://schemas.openxmlformats.org/officeDocument/2006/relationships/slideLayout" Target="../slideLayouts/slideLayout7.xml"/><Relationship Id="rId1" Type="http://schemas.openxmlformats.org/officeDocument/2006/relationships/video" Target="https://www.youtube.com/embed/ZDU2UWMiOK0?feature=oembed" TargetMode="External"/><Relationship Id="rId6" Type="http://schemas.openxmlformats.org/officeDocument/2006/relationships/image" Target="../media/image3.png"/><Relationship Id="rId11" Type="http://schemas.openxmlformats.org/officeDocument/2006/relationships/image" Target="../media/image97.png"/><Relationship Id="rId5" Type="http://schemas.openxmlformats.org/officeDocument/2006/relationships/image" Target="../media/image1.png"/><Relationship Id="rId10" Type="http://schemas.openxmlformats.org/officeDocument/2006/relationships/image" Target="../media/image14.svg"/><Relationship Id="rId4" Type="http://schemas.openxmlformats.org/officeDocument/2006/relationships/image" Target="../media/image2.png"/><Relationship Id="rId9" Type="http://schemas.openxmlformats.org/officeDocument/2006/relationships/image" Target="../media/image13.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image" Target="../media/image2.png"/><Relationship Id="rId21" Type="http://schemas.openxmlformats.org/officeDocument/2006/relationships/image" Target="../media/image8.sv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notesSlide" Target="../notesSlides/notesSlide7.xml"/><Relationship Id="rId16" Type="http://schemas.openxmlformats.org/officeDocument/2006/relationships/image" Target="../media/image25.svg"/><Relationship Id="rId20"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20.png"/><Relationship Id="rId5" Type="http://schemas.openxmlformats.org/officeDocument/2006/relationships/image" Target="../media/image3.png"/><Relationship Id="rId15" Type="http://schemas.openxmlformats.org/officeDocument/2006/relationships/image" Target="../media/image24.png"/><Relationship Id="rId10" Type="http://schemas.openxmlformats.org/officeDocument/2006/relationships/image" Target="../media/image19.svg"/><Relationship Id="rId19"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8.png"/><Relationship Id="rId14" Type="http://schemas.openxmlformats.org/officeDocument/2006/relationships/image" Target="../media/image23.sv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28.png"/><Relationship Id="rId4" Type="http://schemas.openxmlformats.org/officeDocument/2006/relationships/image" Target="../media/image1.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descr="A picture containing text&#10;&#10;Description automatically generated">
            <a:extLst>
              <a:ext uri="{FF2B5EF4-FFF2-40B4-BE49-F238E27FC236}">
                <a16:creationId xmlns:a16="http://schemas.microsoft.com/office/drawing/2014/main" id="{5B429B50-305F-46BD-82AF-EEB0924B05FC}"/>
              </a:ext>
            </a:extLst>
          </p:cNvPr>
          <p:cNvPicPr>
            <a:picLocks noChangeAspect="1"/>
          </p:cNvPicPr>
          <p:nvPr/>
        </p:nvPicPr>
        <p:blipFill rotWithShape="1">
          <a:blip r:embed="rId2">
            <a:extLst>
              <a:ext uri="{28A0092B-C50C-407E-A947-70E740481C1C}">
                <a14:useLocalDpi xmlns:a14="http://schemas.microsoft.com/office/drawing/2010/main" val="0"/>
              </a:ext>
            </a:extLst>
          </a:blip>
          <a:srcRect t="10936" r="1" b="32670"/>
          <a:stretch/>
        </p:blipFill>
        <p:spPr>
          <a:xfrm>
            <a:off x="802643" y="385983"/>
            <a:ext cx="10586714" cy="5970368"/>
          </a:xfrm>
          <a:prstGeom prst="rect">
            <a:avLst/>
          </a:prstGeom>
        </p:spPr>
      </p:pic>
      <p:pic>
        <p:nvPicPr>
          <p:cNvPr id="1026" name="Picture 2" descr="Near Neighbours">
            <a:extLst>
              <a:ext uri="{FF2B5EF4-FFF2-40B4-BE49-F238E27FC236}">
                <a16:creationId xmlns:a16="http://schemas.microsoft.com/office/drawing/2014/main" id="{8953B7DC-A378-4A86-A4AB-0DC87355D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55" y="6211244"/>
            <a:ext cx="1855401" cy="41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70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B83C5-DCDE-4BF8-BA4B-6EA97CECA2C2}"/>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9BCE6EF5-22B8-4F6F-888A-EE8F5E0A2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17D9EBFC-92D8-426D-B881-EEF0ECC7847C}"/>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A2B7D1CF-DA28-4F80-AD80-0C400D13C413}"/>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8F9F9B5-934D-4FD3-9198-E0773C987EC3}"/>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Facebook Analytics </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B64CD875-B4DB-4170-8440-5C97C0CF9C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sp>
        <p:nvSpPr>
          <p:cNvPr id="20" name="Speech Bubble: Rectangle with Corners Rounded 19">
            <a:extLst>
              <a:ext uri="{FF2B5EF4-FFF2-40B4-BE49-F238E27FC236}">
                <a16:creationId xmlns:a16="http://schemas.microsoft.com/office/drawing/2014/main" id="{52FEC55D-79D3-4E18-947D-CC3F6094DDB3}"/>
              </a:ext>
            </a:extLst>
          </p:cNvPr>
          <p:cNvSpPr/>
          <p:nvPr/>
        </p:nvSpPr>
        <p:spPr>
          <a:xfrm>
            <a:off x="5422174" y="1552453"/>
            <a:ext cx="6293097" cy="1866992"/>
          </a:xfrm>
          <a:prstGeom prst="wedgeRoundRectCallout">
            <a:avLst>
              <a:gd name="adj1" fmla="val 50211"/>
              <a:gd name="adj2" fmla="val 17468"/>
              <a:gd name="adj3" fmla="val 16667"/>
            </a:avLst>
          </a:prstGeom>
          <a:solidFill>
            <a:schemeClr val="bg1"/>
          </a:solidFill>
          <a:ln w="76200">
            <a:solidFill>
              <a:srgbClr val="8448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814393"/>
                </a:solidFill>
                <a:effectLst/>
                <a:uLnTx/>
                <a:uFillTx/>
                <a:latin typeface="Calibri" panose="020F0502020204030204"/>
                <a:ea typeface="+mn-ea"/>
                <a:cs typeface="+mn-cs"/>
              </a:rPr>
              <a:t>Was the post successful in achieving the </a:t>
            </a:r>
            <a:r>
              <a:rPr kumimoji="0" lang="en-GB" sz="2600" b="1" i="0" u="sng" strike="noStrike" kern="1200" cap="none" spc="0" normalizeH="0" baseline="0" noProof="0" dirty="0">
                <a:ln>
                  <a:noFill/>
                </a:ln>
                <a:solidFill>
                  <a:srgbClr val="814393"/>
                </a:solidFill>
                <a:effectLst/>
                <a:uLnTx/>
                <a:uFillTx/>
                <a:latin typeface="Calibri" panose="020F0502020204030204"/>
                <a:ea typeface="+mn-ea"/>
                <a:cs typeface="+mn-cs"/>
              </a:rPr>
              <a:t>goal of getting followers to view our blog?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1" i="0" u="none" strike="noStrike" kern="1200" cap="none" spc="0" normalizeH="0" baseline="0" noProof="0" dirty="0">
              <a:ln>
                <a:noFill/>
              </a:ln>
              <a:solidFill>
                <a:srgbClr val="814393"/>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814393"/>
                </a:solidFill>
                <a:effectLst/>
                <a:uLnTx/>
                <a:uFillTx/>
                <a:latin typeface="Calibri" panose="020F0502020204030204"/>
                <a:ea typeface="+mn-ea"/>
                <a:cs typeface="+mn-cs"/>
              </a:rPr>
              <a:t>What metrics do we need to look at?</a:t>
            </a:r>
          </a:p>
        </p:txBody>
      </p:sp>
      <p:pic>
        <p:nvPicPr>
          <p:cNvPr id="22" name="Picture 21">
            <a:extLst>
              <a:ext uri="{FF2B5EF4-FFF2-40B4-BE49-F238E27FC236}">
                <a16:creationId xmlns:a16="http://schemas.microsoft.com/office/drawing/2014/main" id="{43D681D5-5CB7-4A72-8C8A-3137E341B7AB}"/>
              </a:ext>
            </a:extLst>
          </p:cNvPr>
          <p:cNvPicPr>
            <a:picLocks noChangeAspect="1"/>
          </p:cNvPicPr>
          <p:nvPr/>
        </p:nvPicPr>
        <p:blipFill rotWithShape="1">
          <a:blip r:embed="rId7"/>
          <a:srcRect l="31083" t="16593" r="32333" b="6222"/>
          <a:stretch/>
        </p:blipFill>
        <p:spPr>
          <a:xfrm>
            <a:off x="39612" y="1023165"/>
            <a:ext cx="4743286" cy="5629275"/>
          </a:xfrm>
          <a:prstGeom prst="rect">
            <a:avLst/>
          </a:prstGeom>
        </p:spPr>
      </p:pic>
      <p:sp>
        <p:nvSpPr>
          <p:cNvPr id="4" name="Oval 3">
            <a:extLst>
              <a:ext uri="{FF2B5EF4-FFF2-40B4-BE49-F238E27FC236}">
                <a16:creationId xmlns:a16="http://schemas.microsoft.com/office/drawing/2014/main" id="{1D52FA25-7171-4247-A677-E160E516DBFB}"/>
              </a:ext>
            </a:extLst>
          </p:cNvPr>
          <p:cNvSpPr/>
          <p:nvPr/>
        </p:nvSpPr>
        <p:spPr>
          <a:xfrm>
            <a:off x="3209925" y="2324100"/>
            <a:ext cx="1572973" cy="504826"/>
          </a:xfrm>
          <a:prstGeom prst="ellipse">
            <a:avLst/>
          </a:prstGeom>
          <a:noFill/>
          <a:ln w="76200">
            <a:solidFill>
              <a:srgbClr val="814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814393"/>
              </a:solidFill>
              <a:effectLst/>
              <a:uLnTx/>
              <a:uFillTx/>
              <a:latin typeface="Calibri" panose="020F0502020204030204"/>
              <a:ea typeface="+mn-ea"/>
              <a:cs typeface="+mn-cs"/>
            </a:endParaRPr>
          </a:p>
        </p:txBody>
      </p:sp>
      <p:sp>
        <p:nvSpPr>
          <p:cNvPr id="24" name="Speech Bubble: Rectangle with Corners Rounded 23">
            <a:extLst>
              <a:ext uri="{FF2B5EF4-FFF2-40B4-BE49-F238E27FC236}">
                <a16:creationId xmlns:a16="http://schemas.microsoft.com/office/drawing/2014/main" id="{0EBECFBF-1BCC-4BC9-ACF6-286A8803B24D}"/>
              </a:ext>
            </a:extLst>
          </p:cNvPr>
          <p:cNvSpPr/>
          <p:nvPr/>
        </p:nvSpPr>
        <p:spPr>
          <a:xfrm>
            <a:off x="5593137" y="4726768"/>
            <a:ext cx="4721823" cy="1684389"/>
          </a:xfrm>
          <a:prstGeom prst="wedgeRoundRectCallout">
            <a:avLst>
              <a:gd name="adj1" fmla="val 50211"/>
              <a:gd name="adj2" fmla="val 17468"/>
              <a:gd name="adj3" fmla="val 16667"/>
            </a:avLst>
          </a:prstGeom>
          <a:solidFill>
            <a:schemeClr val="bg1"/>
          </a:solidFill>
          <a:ln w="76200">
            <a:solidFill>
              <a:srgbClr val="C55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C55599"/>
                </a:solidFill>
                <a:effectLst/>
                <a:uLnTx/>
                <a:uFillTx/>
                <a:latin typeface="Calibri" panose="020F0502020204030204"/>
                <a:ea typeface="+mn-ea"/>
                <a:cs typeface="+mn-cs"/>
              </a:rPr>
              <a:t>KEY POINT: </a:t>
            </a:r>
            <a:r>
              <a:rPr kumimoji="0" lang="en-GB" sz="2000" b="1" i="0" u="none" strike="noStrike" kern="1200" cap="none" spc="0" normalizeH="0" baseline="0" noProof="0" dirty="0">
                <a:ln>
                  <a:noFill/>
                </a:ln>
                <a:solidFill>
                  <a:srgbClr val="C55599"/>
                </a:solidFill>
                <a:effectLst/>
                <a:uLnTx/>
                <a:uFillTx/>
                <a:latin typeface="Calibri" panose="020F0502020204030204"/>
                <a:ea typeface="+mn-ea"/>
                <a:cs typeface="+mn-cs"/>
              </a:rPr>
              <a:t>although a post may have a lot of likes and shares, it may not be achieving what you want it to. Facebook Analytics can help you understand this. </a:t>
            </a:r>
          </a:p>
        </p:txBody>
      </p:sp>
      <p:grpSp>
        <p:nvGrpSpPr>
          <p:cNvPr id="26" name="Group 25">
            <a:extLst>
              <a:ext uri="{FF2B5EF4-FFF2-40B4-BE49-F238E27FC236}">
                <a16:creationId xmlns:a16="http://schemas.microsoft.com/office/drawing/2014/main" id="{89F16CFC-FB95-4D80-A5FC-B4DEC3D91D08}"/>
              </a:ext>
            </a:extLst>
          </p:cNvPr>
          <p:cNvGrpSpPr/>
          <p:nvPr/>
        </p:nvGrpSpPr>
        <p:grpSpPr>
          <a:xfrm>
            <a:off x="11125200" y="5848351"/>
            <a:ext cx="1393649" cy="910620"/>
            <a:chOff x="10742327" y="5546719"/>
            <a:chExt cx="1912300" cy="1254077"/>
          </a:xfrm>
        </p:grpSpPr>
        <p:sp>
          <p:nvSpPr>
            <p:cNvPr id="27" name="Rectangle 26">
              <a:extLst>
                <a:ext uri="{FF2B5EF4-FFF2-40B4-BE49-F238E27FC236}">
                  <a16:creationId xmlns:a16="http://schemas.microsoft.com/office/drawing/2014/main" id="{74266328-2ED5-4B98-AAAE-6D1A561C0BFB}"/>
                </a:ext>
              </a:extLst>
            </p:cNvPr>
            <p:cNvSpPr/>
            <p:nvPr/>
          </p:nvSpPr>
          <p:spPr>
            <a:xfrm>
              <a:off x="10742327" y="5546719"/>
              <a:ext cx="1333360" cy="1222466"/>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id="{214B4685-F815-4BF4-A446-72C83192D0A2}"/>
                </a:ext>
              </a:extLst>
            </p:cNvPr>
            <p:cNvGrpSpPr/>
            <p:nvPr/>
          </p:nvGrpSpPr>
          <p:grpSpPr>
            <a:xfrm>
              <a:off x="10793553" y="5667463"/>
              <a:ext cx="1861074" cy="1133333"/>
              <a:chOff x="177745" y="1471244"/>
              <a:chExt cx="1861074" cy="1133333"/>
            </a:xfrm>
          </p:grpSpPr>
          <p:pic>
            <p:nvPicPr>
              <p:cNvPr id="29" name="Picture 4" descr="Change Folder Picture in Windows 10">
                <a:extLst>
                  <a:ext uri="{FF2B5EF4-FFF2-40B4-BE49-F238E27FC236}">
                    <a16:creationId xmlns:a16="http://schemas.microsoft.com/office/drawing/2014/main" id="{28ADFF8F-3DFB-4732-B8A2-BFAAA8C255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BAA8B3DF-809A-48D4-8379-AAFDB3B715C2}"/>
                  </a:ext>
                </a:extLst>
              </p:cNvPr>
              <p:cNvSpPr txBox="1"/>
              <p:nvPr/>
            </p:nvSpPr>
            <p:spPr>
              <a:xfrm>
                <a:off x="177745" y="2266024"/>
                <a:ext cx="1861074" cy="338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Analytics</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1" name="Graphic 30" descr="Cursor with solid fill">
                <a:extLst>
                  <a:ext uri="{FF2B5EF4-FFF2-40B4-BE49-F238E27FC236}">
                    <a16:creationId xmlns:a16="http://schemas.microsoft.com/office/drawing/2014/main" id="{9E9F74A4-2DCB-4208-BA15-1E1C534F92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9351" y="1673504"/>
                <a:ext cx="757229" cy="757229"/>
              </a:xfrm>
              <a:prstGeom prst="rect">
                <a:avLst/>
              </a:prstGeom>
            </p:spPr>
          </p:pic>
        </p:grpSp>
      </p:grpSp>
      <p:sp>
        <p:nvSpPr>
          <p:cNvPr id="35" name="Rectangle 34">
            <a:extLst>
              <a:ext uri="{FF2B5EF4-FFF2-40B4-BE49-F238E27FC236}">
                <a16:creationId xmlns:a16="http://schemas.microsoft.com/office/drawing/2014/main" id="{7178C064-8644-4160-BFA8-4DE48E5D351D}"/>
              </a:ext>
            </a:extLst>
          </p:cNvPr>
          <p:cNvSpPr/>
          <p:nvPr/>
        </p:nvSpPr>
        <p:spPr>
          <a:xfrm>
            <a:off x="1047750" y="1704975"/>
            <a:ext cx="647700" cy="1238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7833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B83C5-DCDE-4BF8-BA4B-6EA97CECA2C2}"/>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9BCE6EF5-22B8-4F6F-888A-EE8F5E0A2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17D9EBFC-92D8-426D-B881-EEF0ECC7847C}"/>
              </a:ext>
            </a:extLst>
          </p:cNvPr>
          <p:cNvPicPr>
            <a:picLocks noChangeAspect="1"/>
          </p:cNvPicPr>
          <p:nvPr/>
        </p:nvPicPr>
        <p:blipFill rotWithShape="1">
          <a:blip r:embed="rId5">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A2B7D1CF-DA28-4F80-AD80-0C400D13C413}"/>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8F9F9B5-934D-4FD3-9198-E0773C987EC3}"/>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Facebook Analytics Walkthrough</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B64CD875-B4DB-4170-8440-5C97C0CF9C9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55304" y="295268"/>
            <a:ext cx="354990" cy="354990"/>
          </a:xfrm>
          <a:prstGeom prst="rect">
            <a:avLst/>
          </a:prstGeom>
        </p:spPr>
      </p:pic>
      <p:pic>
        <p:nvPicPr>
          <p:cNvPr id="20" name="Graphic 19" descr="Monitor outline">
            <a:extLst>
              <a:ext uri="{FF2B5EF4-FFF2-40B4-BE49-F238E27FC236}">
                <a16:creationId xmlns:a16="http://schemas.microsoft.com/office/drawing/2014/main" id="{9E653365-B424-4978-B3C1-E1A97F1F2C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70847" y="146940"/>
            <a:ext cx="8850305" cy="7804449"/>
          </a:xfrm>
          <a:prstGeom prst="rect">
            <a:avLst/>
          </a:prstGeom>
        </p:spPr>
      </p:pic>
      <p:grpSp>
        <p:nvGrpSpPr>
          <p:cNvPr id="23" name="Group 22">
            <a:extLst>
              <a:ext uri="{FF2B5EF4-FFF2-40B4-BE49-F238E27FC236}">
                <a16:creationId xmlns:a16="http://schemas.microsoft.com/office/drawing/2014/main" id="{C0DB84C6-27CA-4CA9-B11D-3F26647BDE87}"/>
              </a:ext>
            </a:extLst>
          </p:cNvPr>
          <p:cNvGrpSpPr/>
          <p:nvPr/>
        </p:nvGrpSpPr>
        <p:grpSpPr>
          <a:xfrm>
            <a:off x="11124055" y="5837310"/>
            <a:ext cx="1393649" cy="910620"/>
            <a:chOff x="10742327" y="5546719"/>
            <a:chExt cx="1912300" cy="1254077"/>
          </a:xfrm>
        </p:grpSpPr>
        <p:sp>
          <p:nvSpPr>
            <p:cNvPr id="24" name="Rectangle 23">
              <a:extLst>
                <a:ext uri="{FF2B5EF4-FFF2-40B4-BE49-F238E27FC236}">
                  <a16:creationId xmlns:a16="http://schemas.microsoft.com/office/drawing/2014/main" id="{072F04D4-F49B-461B-ADA3-CF52D1902461}"/>
                </a:ext>
              </a:extLst>
            </p:cNvPr>
            <p:cNvSpPr/>
            <p:nvPr/>
          </p:nvSpPr>
          <p:spPr>
            <a:xfrm>
              <a:off x="10742327" y="5546719"/>
              <a:ext cx="1333360" cy="1222466"/>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D7BED655-E472-4F97-B1AF-39B5F0CB95F9}"/>
                </a:ext>
              </a:extLst>
            </p:cNvPr>
            <p:cNvGrpSpPr/>
            <p:nvPr/>
          </p:nvGrpSpPr>
          <p:grpSpPr>
            <a:xfrm>
              <a:off x="10793553" y="5667463"/>
              <a:ext cx="1861074" cy="1133333"/>
              <a:chOff x="177745" y="1471244"/>
              <a:chExt cx="1861074" cy="1133333"/>
            </a:xfrm>
          </p:grpSpPr>
          <p:pic>
            <p:nvPicPr>
              <p:cNvPr id="26" name="Picture 4" descr="Change Folder Picture in Windows 10">
                <a:extLst>
                  <a:ext uri="{FF2B5EF4-FFF2-40B4-BE49-F238E27FC236}">
                    <a16:creationId xmlns:a16="http://schemas.microsoft.com/office/drawing/2014/main" id="{24C54F36-88CF-4708-9A70-C5266040776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2F763BAD-621F-4FB1-BC92-D9596412B387}"/>
                  </a:ext>
                </a:extLst>
              </p:cNvPr>
              <p:cNvSpPr txBox="1"/>
              <p:nvPr/>
            </p:nvSpPr>
            <p:spPr>
              <a:xfrm>
                <a:off x="177745" y="2266024"/>
                <a:ext cx="1861074" cy="338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Analytics</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8" name="Graphic 27" descr="Cursor with solid fill">
                <a:extLst>
                  <a:ext uri="{FF2B5EF4-FFF2-40B4-BE49-F238E27FC236}">
                    <a16:creationId xmlns:a16="http://schemas.microsoft.com/office/drawing/2014/main" id="{5EA998E9-2BAA-473F-B670-73897ABCA44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79351" y="1673504"/>
                <a:ext cx="757229" cy="757229"/>
              </a:xfrm>
              <a:prstGeom prst="rect">
                <a:avLst/>
              </a:prstGeom>
            </p:spPr>
          </p:pic>
        </p:grpSp>
      </p:grpSp>
      <p:pic>
        <p:nvPicPr>
          <p:cNvPr id="4" name="Online Media 3" title="Facebook Analytics Basics - Diverting 2 Digital">
            <a:hlinkClick r:id="" action="ppaction://media"/>
            <a:extLst>
              <a:ext uri="{FF2B5EF4-FFF2-40B4-BE49-F238E27FC236}">
                <a16:creationId xmlns:a16="http://schemas.microsoft.com/office/drawing/2014/main" id="{5357D4AF-3CE3-41B7-9BC0-2264ADAFFAEB}"/>
              </a:ext>
            </a:extLst>
          </p:cNvPr>
          <p:cNvPicPr>
            <a:picLocks noRot="1" noChangeAspect="1"/>
          </p:cNvPicPr>
          <p:nvPr>
            <a:videoFile r:link="rId1"/>
          </p:nvPr>
        </p:nvPicPr>
        <p:blipFill>
          <a:blip r:embed="rId13"/>
          <a:stretch>
            <a:fillRect/>
          </a:stretch>
        </p:blipFill>
        <p:spPr>
          <a:xfrm>
            <a:off x="3200402" y="1918970"/>
            <a:ext cx="5791196" cy="3272026"/>
          </a:xfrm>
          <a:prstGeom prst="rect">
            <a:avLst/>
          </a:prstGeom>
        </p:spPr>
      </p:pic>
    </p:spTree>
    <p:extLst>
      <p:ext uri="{BB962C8B-B14F-4D97-AF65-F5344CB8AC3E}">
        <p14:creationId xmlns:p14="http://schemas.microsoft.com/office/powerpoint/2010/main" val="319977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B83C5-DCDE-4BF8-BA4B-6EA97CECA2C2}"/>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9BCE6EF5-22B8-4F6F-888A-EE8F5E0A2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17D9EBFC-92D8-426D-B881-EEF0ECC7847C}"/>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A2B7D1CF-DA28-4F80-AD80-0C400D13C413}"/>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8F9F9B5-934D-4FD3-9198-E0773C987EC3}"/>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Twitter Analytics </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B64CD875-B4DB-4170-8440-5C97C0CF9C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pic>
        <p:nvPicPr>
          <p:cNvPr id="19" name="Picture 18">
            <a:extLst>
              <a:ext uri="{FF2B5EF4-FFF2-40B4-BE49-F238E27FC236}">
                <a16:creationId xmlns:a16="http://schemas.microsoft.com/office/drawing/2014/main" id="{851C4C13-87C2-45EA-95AE-3B1D6C4F917C}"/>
              </a:ext>
            </a:extLst>
          </p:cNvPr>
          <p:cNvPicPr>
            <a:picLocks noChangeAspect="1"/>
          </p:cNvPicPr>
          <p:nvPr/>
        </p:nvPicPr>
        <p:blipFill rotWithShape="1">
          <a:blip r:embed="rId7"/>
          <a:srcRect l="35077" t="10278" r="40938" b="22222"/>
          <a:stretch/>
        </p:blipFill>
        <p:spPr>
          <a:xfrm>
            <a:off x="0" y="887666"/>
            <a:ext cx="3942379" cy="6035947"/>
          </a:xfrm>
          <a:prstGeom prst="rect">
            <a:avLst/>
          </a:prstGeom>
        </p:spPr>
      </p:pic>
      <p:sp>
        <p:nvSpPr>
          <p:cNvPr id="21" name="Speech Bubble: Rectangle with Corners Rounded 20">
            <a:extLst>
              <a:ext uri="{FF2B5EF4-FFF2-40B4-BE49-F238E27FC236}">
                <a16:creationId xmlns:a16="http://schemas.microsoft.com/office/drawing/2014/main" id="{232FEE73-85B8-458A-BE7F-AD56658EA94F}"/>
              </a:ext>
            </a:extLst>
          </p:cNvPr>
          <p:cNvSpPr/>
          <p:nvPr/>
        </p:nvSpPr>
        <p:spPr>
          <a:xfrm>
            <a:off x="5016623" y="2187534"/>
            <a:ext cx="6101132" cy="2482932"/>
          </a:xfrm>
          <a:prstGeom prst="wedgeRoundRectCallout">
            <a:avLst>
              <a:gd name="adj1" fmla="val 50211"/>
              <a:gd name="adj2" fmla="val 17468"/>
              <a:gd name="adj3" fmla="val 16667"/>
            </a:avLst>
          </a:prstGeom>
          <a:solidFill>
            <a:schemeClr val="bg1"/>
          </a:solidFill>
          <a:ln w="76200">
            <a:solidFill>
              <a:srgbClr val="8448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814393"/>
                </a:solidFill>
                <a:effectLst/>
                <a:uLnTx/>
                <a:uFillTx/>
                <a:latin typeface="Calibri" panose="020F0502020204030204"/>
                <a:ea typeface="+mn-ea"/>
                <a:cs typeface="+mn-cs"/>
              </a:rPr>
              <a:t>ACTIVITY: Was this post successful?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814393"/>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814393"/>
                </a:solidFill>
                <a:effectLst/>
                <a:uLnTx/>
                <a:uFillTx/>
                <a:latin typeface="Calibri" panose="020F0502020204030204"/>
                <a:ea typeface="+mn-ea"/>
                <a:cs typeface="+mn-cs"/>
              </a:rPr>
              <a:t>1) What was the goal/purpose of this post?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814393"/>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814393"/>
                </a:solidFill>
                <a:effectLst/>
                <a:uLnTx/>
                <a:uFillTx/>
                <a:latin typeface="Calibri" panose="020F0502020204030204"/>
                <a:ea typeface="+mn-ea"/>
                <a:cs typeface="+mn-cs"/>
              </a:rPr>
              <a:t>2) What did we specifically want our audience to do?</a:t>
            </a:r>
          </a:p>
        </p:txBody>
      </p:sp>
      <p:grpSp>
        <p:nvGrpSpPr>
          <p:cNvPr id="20" name="Group 19">
            <a:extLst>
              <a:ext uri="{FF2B5EF4-FFF2-40B4-BE49-F238E27FC236}">
                <a16:creationId xmlns:a16="http://schemas.microsoft.com/office/drawing/2014/main" id="{0F93B8D8-B2BE-46F3-AEF5-234AB6521735}"/>
              </a:ext>
            </a:extLst>
          </p:cNvPr>
          <p:cNvGrpSpPr/>
          <p:nvPr/>
        </p:nvGrpSpPr>
        <p:grpSpPr>
          <a:xfrm>
            <a:off x="11125200" y="5848351"/>
            <a:ext cx="1393649" cy="910620"/>
            <a:chOff x="10742327" y="5546719"/>
            <a:chExt cx="1912300" cy="1254077"/>
          </a:xfrm>
        </p:grpSpPr>
        <p:sp>
          <p:nvSpPr>
            <p:cNvPr id="22" name="Rectangle 21">
              <a:extLst>
                <a:ext uri="{FF2B5EF4-FFF2-40B4-BE49-F238E27FC236}">
                  <a16:creationId xmlns:a16="http://schemas.microsoft.com/office/drawing/2014/main" id="{04AEEA7F-B918-4D73-95BA-A04B4D2313DB}"/>
                </a:ext>
              </a:extLst>
            </p:cNvPr>
            <p:cNvSpPr/>
            <p:nvPr/>
          </p:nvSpPr>
          <p:spPr>
            <a:xfrm>
              <a:off x="10742327" y="5546719"/>
              <a:ext cx="1333360" cy="1222466"/>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FFF622E8-9A9A-46BF-B6EA-6601447A35D0}"/>
                </a:ext>
              </a:extLst>
            </p:cNvPr>
            <p:cNvGrpSpPr/>
            <p:nvPr/>
          </p:nvGrpSpPr>
          <p:grpSpPr>
            <a:xfrm>
              <a:off x="10793553" y="5667463"/>
              <a:ext cx="1861074" cy="1133333"/>
              <a:chOff x="177745" y="1471244"/>
              <a:chExt cx="1861074" cy="1133333"/>
            </a:xfrm>
          </p:grpSpPr>
          <p:pic>
            <p:nvPicPr>
              <p:cNvPr id="24" name="Picture 4" descr="Change Folder Picture in Windows 10">
                <a:extLst>
                  <a:ext uri="{FF2B5EF4-FFF2-40B4-BE49-F238E27FC236}">
                    <a16:creationId xmlns:a16="http://schemas.microsoft.com/office/drawing/2014/main" id="{203874B3-2192-4CF5-80BC-E1F9ACD8E3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F6B3069-56CC-49F2-B9D5-6E7136DBCF6D}"/>
                  </a:ext>
                </a:extLst>
              </p:cNvPr>
              <p:cNvSpPr txBox="1"/>
              <p:nvPr/>
            </p:nvSpPr>
            <p:spPr>
              <a:xfrm>
                <a:off x="177745" y="2266024"/>
                <a:ext cx="1861074" cy="338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Analytics</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6" name="Graphic 25" descr="Cursor with solid fill">
                <a:extLst>
                  <a:ext uri="{FF2B5EF4-FFF2-40B4-BE49-F238E27FC236}">
                    <a16:creationId xmlns:a16="http://schemas.microsoft.com/office/drawing/2014/main" id="{6DBDCFCD-6435-4274-9795-703B4531813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9351" y="1673504"/>
                <a:ext cx="757229" cy="757229"/>
              </a:xfrm>
              <a:prstGeom prst="rect">
                <a:avLst/>
              </a:prstGeom>
            </p:spPr>
          </p:pic>
        </p:grpSp>
      </p:grpSp>
    </p:spTree>
    <p:extLst>
      <p:ext uri="{BB962C8B-B14F-4D97-AF65-F5344CB8AC3E}">
        <p14:creationId xmlns:p14="http://schemas.microsoft.com/office/powerpoint/2010/main" val="167583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B83C5-DCDE-4BF8-BA4B-6EA97CECA2C2}"/>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9BCE6EF5-22B8-4F6F-888A-EE8F5E0A2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17D9EBFC-92D8-426D-B881-EEF0ECC7847C}"/>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A2B7D1CF-DA28-4F80-AD80-0C400D13C413}"/>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8F9F9B5-934D-4FD3-9198-E0773C987EC3}"/>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Twitter Analytics </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B64CD875-B4DB-4170-8440-5C97C0CF9C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sp>
        <p:nvSpPr>
          <p:cNvPr id="20" name="Speech Bubble: Rectangle with Corners Rounded 19">
            <a:extLst>
              <a:ext uri="{FF2B5EF4-FFF2-40B4-BE49-F238E27FC236}">
                <a16:creationId xmlns:a16="http://schemas.microsoft.com/office/drawing/2014/main" id="{2EEE2816-A3E3-490C-999E-0A81404F324C}"/>
              </a:ext>
            </a:extLst>
          </p:cNvPr>
          <p:cNvSpPr/>
          <p:nvPr/>
        </p:nvSpPr>
        <p:spPr>
          <a:xfrm>
            <a:off x="1312798" y="1340173"/>
            <a:ext cx="4454465" cy="1650982"/>
          </a:xfrm>
          <a:prstGeom prst="wedgeRoundRectCallout">
            <a:avLst>
              <a:gd name="adj1" fmla="val 50211"/>
              <a:gd name="adj2" fmla="val 17468"/>
              <a:gd name="adj3" fmla="val 16667"/>
            </a:avLst>
          </a:prstGeom>
          <a:solidFill>
            <a:schemeClr val="bg1"/>
          </a:solidFill>
          <a:ln w="76200">
            <a:solidFill>
              <a:srgbClr val="7B39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844896"/>
                </a:solidFill>
                <a:effectLst/>
                <a:uLnTx/>
                <a:uFillTx/>
                <a:latin typeface="Calibri" panose="020F0502020204030204"/>
                <a:ea typeface="+mn-ea"/>
                <a:cs typeface="+mn-cs"/>
              </a:rPr>
              <a:t>What metrics do we need to look at to check that we were successful in posting with purpose?</a:t>
            </a:r>
          </a:p>
        </p:txBody>
      </p:sp>
      <p:pic>
        <p:nvPicPr>
          <p:cNvPr id="22" name="Picture 21">
            <a:extLst>
              <a:ext uri="{FF2B5EF4-FFF2-40B4-BE49-F238E27FC236}">
                <a16:creationId xmlns:a16="http://schemas.microsoft.com/office/drawing/2014/main" id="{7C39694B-4E96-468E-9F4B-FF3813D3D43A}"/>
              </a:ext>
            </a:extLst>
          </p:cNvPr>
          <p:cNvPicPr>
            <a:picLocks noChangeAspect="1"/>
          </p:cNvPicPr>
          <p:nvPr/>
        </p:nvPicPr>
        <p:blipFill rotWithShape="1">
          <a:blip r:embed="rId7"/>
          <a:srcRect b="39492"/>
          <a:stretch/>
        </p:blipFill>
        <p:spPr>
          <a:xfrm>
            <a:off x="1412340" y="3221348"/>
            <a:ext cx="4255379" cy="2765276"/>
          </a:xfrm>
          <a:prstGeom prst="rect">
            <a:avLst/>
          </a:prstGeom>
        </p:spPr>
      </p:pic>
      <p:pic>
        <p:nvPicPr>
          <p:cNvPr id="23" name="Picture 22">
            <a:extLst>
              <a:ext uri="{FF2B5EF4-FFF2-40B4-BE49-F238E27FC236}">
                <a16:creationId xmlns:a16="http://schemas.microsoft.com/office/drawing/2014/main" id="{CFEE64B3-8EE3-46DD-BAEB-A0473D9A4E9E}"/>
              </a:ext>
            </a:extLst>
          </p:cNvPr>
          <p:cNvPicPr>
            <a:picLocks noChangeAspect="1"/>
          </p:cNvPicPr>
          <p:nvPr/>
        </p:nvPicPr>
        <p:blipFill rotWithShape="1">
          <a:blip r:embed="rId8"/>
          <a:srcRect l="32334" t="18661" r="32514" b="14222"/>
          <a:stretch/>
        </p:blipFill>
        <p:spPr>
          <a:xfrm>
            <a:off x="6424739" y="1449472"/>
            <a:ext cx="4123299" cy="4428294"/>
          </a:xfrm>
          <a:prstGeom prst="rect">
            <a:avLst/>
          </a:prstGeom>
        </p:spPr>
      </p:pic>
      <p:grpSp>
        <p:nvGrpSpPr>
          <p:cNvPr id="21" name="Group 20">
            <a:extLst>
              <a:ext uri="{FF2B5EF4-FFF2-40B4-BE49-F238E27FC236}">
                <a16:creationId xmlns:a16="http://schemas.microsoft.com/office/drawing/2014/main" id="{8CB0C4ED-2697-4BE3-A2CA-C60DFED1FF44}"/>
              </a:ext>
            </a:extLst>
          </p:cNvPr>
          <p:cNvGrpSpPr/>
          <p:nvPr/>
        </p:nvGrpSpPr>
        <p:grpSpPr>
          <a:xfrm>
            <a:off x="11125200" y="5848351"/>
            <a:ext cx="1393649" cy="910620"/>
            <a:chOff x="10742327" y="5546719"/>
            <a:chExt cx="1912300" cy="1254077"/>
          </a:xfrm>
        </p:grpSpPr>
        <p:sp>
          <p:nvSpPr>
            <p:cNvPr id="24" name="Rectangle 23">
              <a:extLst>
                <a:ext uri="{FF2B5EF4-FFF2-40B4-BE49-F238E27FC236}">
                  <a16:creationId xmlns:a16="http://schemas.microsoft.com/office/drawing/2014/main" id="{21E33A40-5224-4AEB-913D-2835D9F6BCFB}"/>
                </a:ext>
              </a:extLst>
            </p:cNvPr>
            <p:cNvSpPr/>
            <p:nvPr/>
          </p:nvSpPr>
          <p:spPr>
            <a:xfrm>
              <a:off x="10742327" y="5546719"/>
              <a:ext cx="1333360" cy="1222466"/>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D541E2E0-9C91-477B-A772-16D682746F9E}"/>
                </a:ext>
              </a:extLst>
            </p:cNvPr>
            <p:cNvGrpSpPr/>
            <p:nvPr/>
          </p:nvGrpSpPr>
          <p:grpSpPr>
            <a:xfrm>
              <a:off x="10793553" y="5667463"/>
              <a:ext cx="1861074" cy="1133333"/>
              <a:chOff x="177745" y="1471244"/>
              <a:chExt cx="1861074" cy="1133333"/>
            </a:xfrm>
          </p:grpSpPr>
          <p:pic>
            <p:nvPicPr>
              <p:cNvPr id="26" name="Picture 4" descr="Change Folder Picture in Windows 10">
                <a:extLst>
                  <a:ext uri="{FF2B5EF4-FFF2-40B4-BE49-F238E27FC236}">
                    <a16:creationId xmlns:a16="http://schemas.microsoft.com/office/drawing/2014/main" id="{76B8CFDE-6B73-494C-836A-04F218EA6D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BDFEA4D8-5B4B-4968-9439-CFC5C4161D40}"/>
                  </a:ext>
                </a:extLst>
              </p:cNvPr>
              <p:cNvSpPr txBox="1"/>
              <p:nvPr/>
            </p:nvSpPr>
            <p:spPr>
              <a:xfrm>
                <a:off x="177745" y="2266024"/>
                <a:ext cx="1861074" cy="338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Analytics</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8" name="Graphic 27" descr="Cursor with solid fill">
                <a:extLst>
                  <a:ext uri="{FF2B5EF4-FFF2-40B4-BE49-F238E27FC236}">
                    <a16:creationId xmlns:a16="http://schemas.microsoft.com/office/drawing/2014/main" id="{769AE432-0D72-4D81-B188-30EDE6AE1BE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9351" y="1673504"/>
                <a:ext cx="757229" cy="757229"/>
              </a:xfrm>
              <a:prstGeom prst="rect">
                <a:avLst/>
              </a:prstGeom>
            </p:spPr>
          </p:pic>
        </p:grpSp>
      </p:grpSp>
      <p:sp>
        <p:nvSpPr>
          <p:cNvPr id="19" name="Oval 18">
            <a:extLst>
              <a:ext uri="{FF2B5EF4-FFF2-40B4-BE49-F238E27FC236}">
                <a16:creationId xmlns:a16="http://schemas.microsoft.com/office/drawing/2014/main" id="{F2CD9343-3D69-4A5D-8DFD-59038798141E}"/>
              </a:ext>
            </a:extLst>
          </p:cNvPr>
          <p:cNvSpPr/>
          <p:nvPr/>
        </p:nvSpPr>
        <p:spPr>
          <a:xfrm>
            <a:off x="6004559" y="2610769"/>
            <a:ext cx="4874643" cy="504826"/>
          </a:xfrm>
          <a:prstGeom prst="ellipse">
            <a:avLst/>
          </a:prstGeom>
          <a:noFill/>
          <a:ln w="76200">
            <a:solidFill>
              <a:srgbClr val="814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81439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761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B83C5-DCDE-4BF8-BA4B-6EA97CECA2C2}"/>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9BCE6EF5-22B8-4F6F-888A-EE8F5E0A2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17D9EBFC-92D8-426D-B881-EEF0ECC7847C}"/>
              </a:ext>
            </a:extLst>
          </p:cNvPr>
          <p:cNvPicPr>
            <a:picLocks noChangeAspect="1"/>
          </p:cNvPicPr>
          <p:nvPr/>
        </p:nvPicPr>
        <p:blipFill rotWithShape="1">
          <a:blip r:embed="rId5">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A2B7D1CF-DA28-4F80-AD80-0C400D13C413}"/>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8F9F9B5-934D-4FD3-9198-E0773C987EC3}"/>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Twitter Analytics Walkthrough</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B64CD875-B4DB-4170-8440-5C97C0CF9C9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55304" y="295268"/>
            <a:ext cx="354990" cy="354990"/>
          </a:xfrm>
          <a:prstGeom prst="rect">
            <a:avLst/>
          </a:prstGeom>
        </p:spPr>
      </p:pic>
      <p:pic>
        <p:nvPicPr>
          <p:cNvPr id="20" name="Graphic 19" descr="Monitor outline">
            <a:extLst>
              <a:ext uri="{FF2B5EF4-FFF2-40B4-BE49-F238E27FC236}">
                <a16:creationId xmlns:a16="http://schemas.microsoft.com/office/drawing/2014/main" id="{9E653365-B424-4978-B3C1-E1A97F1F2C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70847" y="141514"/>
            <a:ext cx="8850305" cy="7804449"/>
          </a:xfrm>
          <a:prstGeom prst="rect">
            <a:avLst/>
          </a:prstGeom>
        </p:spPr>
      </p:pic>
      <p:grpSp>
        <p:nvGrpSpPr>
          <p:cNvPr id="19" name="Group 18">
            <a:extLst>
              <a:ext uri="{FF2B5EF4-FFF2-40B4-BE49-F238E27FC236}">
                <a16:creationId xmlns:a16="http://schemas.microsoft.com/office/drawing/2014/main" id="{562C1272-A187-49DD-90F7-C9E507A8C73C}"/>
              </a:ext>
            </a:extLst>
          </p:cNvPr>
          <p:cNvGrpSpPr/>
          <p:nvPr/>
        </p:nvGrpSpPr>
        <p:grpSpPr>
          <a:xfrm>
            <a:off x="11125200" y="5848351"/>
            <a:ext cx="1393649" cy="910620"/>
            <a:chOff x="10742327" y="5546719"/>
            <a:chExt cx="1912300" cy="1254077"/>
          </a:xfrm>
        </p:grpSpPr>
        <p:sp>
          <p:nvSpPr>
            <p:cNvPr id="21" name="Rectangle 20">
              <a:extLst>
                <a:ext uri="{FF2B5EF4-FFF2-40B4-BE49-F238E27FC236}">
                  <a16:creationId xmlns:a16="http://schemas.microsoft.com/office/drawing/2014/main" id="{99A3382D-36F7-4749-AC34-CE10057C9053}"/>
                </a:ext>
              </a:extLst>
            </p:cNvPr>
            <p:cNvSpPr/>
            <p:nvPr/>
          </p:nvSpPr>
          <p:spPr>
            <a:xfrm>
              <a:off x="10742327" y="5546719"/>
              <a:ext cx="1333360" cy="1222466"/>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B4B57448-2B57-4848-9729-FC16EA33D5E0}"/>
                </a:ext>
              </a:extLst>
            </p:cNvPr>
            <p:cNvGrpSpPr/>
            <p:nvPr/>
          </p:nvGrpSpPr>
          <p:grpSpPr>
            <a:xfrm>
              <a:off x="10793553" y="5667463"/>
              <a:ext cx="1861074" cy="1133333"/>
              <a:chOff x="177745" y="1471244"/>
              <a:chExt cx="1861074" cy="1133333"/>
            </a:xfrm>
          </p:grpSpPr>
          <p:pic>
            <p:nvPicPr>
              <p:cNvPr id="23" name="Picture 4" descr="Change Folder Picture in Windows 10">
                <a:extLst>
                  <a:ext uri="{FF2B5EF4-FFF2-40B4-BE49-F238E27FC236}">
                    <a16:creationId xmlns:a16="http://schemas.microsoft.com/office/drawing/2014/main" id="{DB88D35A-E593-4AC5-B141-493F32977A6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1E303736-9A01-4B28-9505-ABC45CD557CA}"/>
                  </a:ext>
                </a:extLst>
              </p:cNvPr>
              <p:cNvSpPr txBox="1"/>
              <p:nvPr/>
            </p:nvSpPr>
            <p:spPr>
              <a:xfrm>
                <a:off x="177745" y="2266024"/>
                <a:ext cx="1861074" cy="338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Analytics</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5" name="Graphic 24" descr="Cursor with solid fill">
                <a:extLst>
                  <a:ext uri="{FF2B5EF4-FFF2-40B4-BE49-F238E27FC236}">
                    <a16:creationId xmlns:a16="http://schemas.microsoft.com/office/drawing/2014/main" id="{570985D6-B4FC-4E85-86CF-0B07109CE1E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79351" y="1673504"/>
                <a:ext cx="757229" cy="757229"/>
              </a:xfrm>
              <a:prstGeom prst="rect">
                <a:avLst/>
              </a:prstGeom>
            </p:spPr>
          </p:pic>
        </p:grpSp>
      </p:grpSp>
      <p:pic>
        <p:nvPicPr>
          <p:cNvPr id="4" name="Online Media 3" title="Twitter Analytics For Beginners - Diverting 2 Digital">
            <a:hlinkClick r:id="" action="ppaction://media"/>
            <a:extLst>
              <a:ext uri="{FF2B5EF4-FFF2-40B4-BE49-F238E27FC236}">
                <a16:creationId xmlns:a16="http://schemas.microsoft.com/office/drawing/2014/main" id="{60E8561B-C299-439D-BC04-C9AD89A2409A}"/>
              </a:ext>
            </a:extLst>
          </p:cNvPr>
          <p:cNvPicPr>
            <a:picLocks noRot="1" noChangeAspect="1"/>
          </p:cNvPicPr>
          <p:nvPr>
            <a:videoFile r:link="rId1"/>
          </p:nvPr>
        </p:nvPicPr>
        <p:blipFill>
          <a:blip r:embed="rId13"/>
          <a:stretch>
            <a:fillRect/>
          </a:stretch>
        </p:blipFill>
        <p:spPr>
          <a:xfrm>
            <a:off x="3159760" y="1932908"/>
            <a:ext cx="5923280" cy="3346653"/>
          </a:xfrm>
          <a:prstGeom prst="rect">
            <a:avLst/>
          </a:prstGeom>
        </p:spPr>
      </p:pic>
    </p:spTree>
    <p:extLst>
      <p:ext uri="{BB962C8B-B14F-4D97-AF65-F5344CB8AC3E}">
        <p14:creationId xmlns:p14="http://schemas.microsoft.com/office/powerpoint/2010/main" val="87478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B83C5-DCDE-4BF8-BA4B-6EA97CECA2C2}"/>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9BCE6EF5-22B8-4F6F-888A-EE8F5E0A2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17D9EBFC-92D8-426D-B881-EEF0ECC7847C}"/>
              </a:ext>
            </a:extLst>
          </p:cNvPr>
          <p:cNvPicPr>
            <a:picLocks noChangeAspect="1"/>
          </p:cNvPicPr>
          <p:nvPr/>
        </p:nvPicPr>
        <p:blipFill rotWithShape="1">
          <a:blip r:embed="rId5">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A2B7D1CF-DA28-4F80-AD80-0C400D13C413}"/>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8F9F9B5-934D-4FD3-9198-E0773C987EC3}"/>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Instagram Analytics Walkthrough</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B64CD875-B4DB-4170-8440-5C97C0CF9C9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55304" y="295268"/>
            <a:ext cx="354990" cy="354990"/>
          </a:xfrm>
          <a:prstGeom prst="rect">
            <a:avLst/>
          </a:prstGeom>
        </p:spPr>
      </p:pic>
      <p:pic>
        <p:nvPicPr>
          <p:cNvPr id="20" name="Graphic 19" descr="Monitor outline">
            <a:extLst>
              <a:ext uri="{FF2B5EF4-FFF2-40B4-BE49-F238E27FC236}">
                <a16:creationId xmlns:a16="http://schemas.microsoft.com/office/drawing/2014/main" id="{9E653365-B424-4978-B3C1-E1A97F1F2C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70847" y="0"/>
            <a:ext cx="8850305" cy="7945963"/>
          </a:xfrm>
          <a:prstGeom prst="rect">
            <a:avLst/>
          </a:prstGeom>
        </p:spPr>
      </p:pic>
      <p:grpSp>
        <p:nvGrpSpPr>
          <p:cNvPr id="19" name="Group 18">
            <a:extLst>
              <a:ext uri="{FF2B5EF4-FFF2-40B4-BE49-F238E27FC236}">
                <a16:creationId xmlns:a16="http://schemas.microsoft.com/office/drawing/2014/main" id="{562C1272-A187-49DD-90F7-C9E507A8C73C}"/>
              </a:ext>
            </a:extLst>
          </p:cNvPr>
          <p:cNvGrpSpPr/>
          <p:nvPr/>
        </p:nvGrpSpPr>
        <p:grpSpPr>
          <a:xfrm>
            <a:off x="11125200" y="5848351"/>
            <a:ext cx="1393649" cy="910620"/>
            <a:chOff x="10742327" y="5546719"/>
            <a:chExt cx="1912300" cy="1254077"/>
          </a:xfrm>
        </p:grpSpPr>
        <p:sp>
          <p:nvSpPr>
            <p:cNvPr id="21" name="Rectangle 20">
              <a:extLst>
                <a:ext uri="{FF2B5EF4-FFF2-40B4-BE49-F238E27FC236}">
                  <a16:creationId xmlns:a16="http://schemas.microsoft.com/office/drawing/2014/main" id="{99A3382D-36F7-4749-AC34-CE10057C9053}"/>
                </a:ext>
              </a:extLst>
            </p:cNvPr>
            <p:cNvSpPr/>
            <p:nvPr/>
          </p:nvSpPr>
          <p:spPr>
            <a:xfrm>
              <a:off x="10742327" y="5546719"/>
              <a:ext cx="1333360" cy="1222466"/>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B4B57448-2B57-4848-9729-FC16EA33D5E0}"/>
                </a:ext>
              </a:extLst>
            </p:cNvPr>
            <p:cNvGrpSpPr/>
            <p:nvPr/>
          </p:nvGrpSpPr>
          <p:grpSpPr>
            <a:xfrm>
              <a:off x="10793553" y="5667463"/>
              <a:ext cx="1861074" cy="1133333"/>
              <a:chOff x="177745" y="1471244"/>
              <a:chExt cx="1861074" cy="1133333"/>
            </a:xfrm>
          </p:grpSpPr>
          <p:pic>
            <p:nvPicPr>
              <p:cNvPr id="23" name="Picture 4" descr="Change Folder Picture in Windows 10">
                <a:extLst>
                  <a:ext uri="{FF2B5EF4-FFF2-40B4-BE49-F238E27FC236}">
                    <a16:creationId xmlns:a16="http://schemas.microsoft.com/office/drawing/2014/main" id="{DB88D35A-E593-4AC5-B141-493F32977A6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1E303736-9A01-4B28-9505-ABC45CD557CA}"/>
                  </a:ext>
                </a:extLst>
              </p:cNvPr>
              <p:cNvSpPr txBox="1"/>
              <p:nvPr/>
            </p:nvSpPr>
            <p:spPr>
              <a:xfrm>
                <a:off x="177745" y="2266024"/>
                <a:ext cx="1861074" cy="338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Analytics</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5" name="Graphic 24" descr="Cursor with solid fill">
                <a:extLst>
                  <a:ext uri="{FF2B5EF4-FFF2-40B4-BE49-F238E27FC236}">
                    <a16:creationId xmlns:a16="http://schemas.microsoft.com/office/drawing/2014/main" id="{570985D6-B4FC-4E85-86CF-0B07109CE1E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79351" y="1673504"/>
                <a:ext cx="757229" cy="757229"/>
              </a:xfrm>
              <a:prstGeom prst="rect">
                <a:avLst/>
              </a:prstGeom>
            </p:spPr>
          </p:pic>
        </p:grpSp>
      </p:grpSp>
      <p:pic>
        <p:nvPicPr>
          <p:cNvPr id="3" name="Online Media 2" title="Instagram Analytics for Business Accounts">
            <a:hlinkClick r:id="" action="ppaction://media"/>
            <a:extLst>
              <a:ext uri="{FF2B5EF4-FFF2-40B4-BE49-F238E27FC236}">
                <a16:creationId xmlns:a16="http://schemas.microsoft.com/office/drawing/2014/main" id="{F7026C22-B13E-4CCA-8976-28E850AC1162}"/>
              </a:ext>
            </a:extLst>
          </p:cNvPr>
          <p:cNvPicPr>
            <a:picLocks noRot="1" noChangeAspect="1"/>
          </p:cNvPicPr>
          <p:nvPr>
            <a:videoFile r:link="rId1"/>
          </p:nvPr>
        </p:nvPicPr>
        <p:blipFill>
          <a:blip r:embed="rId13"/>
          <a:stretch>
            <a:fillRect/>
          </a:stretch>
        </p:blipFill>
        <p:spPr>
          <a:xfrm>
            <a:off x="3059644" y="1755720"/>
            <a:ext cx="6080906" cy="3435712"/>
          </a:xfrm>
          <a:prstGeom prst="rect">
            <a:avLst/>
          </a:prstGeom>
        </p:spPr>
      </p:pic>
    </p:spTree>
    <p:extLst>
      <p:ext uri="{BB962C8B-B14F-4D97-AF65-F5344CB8AC3E}">
        <p14:creationId xmlns:p14="http://schemas.microsoft.com/office/powerpoint/2010/main" val="406113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B83C5-DCDE-4BF8-BA4B-6EA97CECA2C2}"/>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9BCE6EF5-22B8-4F6F-888A-EE8F5E0A2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17D9EBFC-92D8-426D-B881-EEF0ECC7847C}"/>
              </a:ext>
            </a:extLst>
          </p:cNvPr>
          <p:cNvPicPr>
            <a:picLocks noChangeAspect="1"/>
          </p:cNvPicPr>
          <p:nvPr/>
        </p:nvPicPr>
        <p:blipFill rotWithShape="1">
          <a:blip r:embed="rId5">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A2B7D1CF-DA28-4F80-AD80-0C400D13C413}"/>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8F9F9B5-934D-4FD3-9198-E0773C987EC3}"/>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TikTok</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Analytics Walkthrough</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B64CD875-B4DB-4170-8440-5C97C0CF9C9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55304" y="295268"/>
            <a:ext cx="354990" cy="354990"/>
          </a:xfrm>
          <a:prstGeom prst="rect">
            <a:avLst/>
          </a:prstGeom>
        </p:spPr>
      </p:pic>
      <p:pic>
        <p:nvPicPr>
          <p:cNvPr id="20" name="Graphic 19" descr="Monitor outline">
            <a:extLst>
              <a:ext uri="{FF2B5EF4-FFF2-40B4-BE49-F238E27FC236}">
                <a16:creationId xmlns:a16="http://schemas.microsoft.com/office/drawing/2014/main" id="{9E653365-B424-4978-B3C1-E1A97F1F2C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70847" y="0"/>
            <a:ext cx="8850305" cy="7945963"/>
          </a:xfrm>
          <a:prstGeom prst="rect">
            <a:avLst/>
          </a:prstGeom>
        </p:spPr>
      </p:pic>
      <p:grpSp>
        <p:nvGrpSpPr>
          <p:cNvPr id="19" name="Group 18">
            <a:extLst>
              <a:ext uri="{FF2B5EF4-FFF2-40B4-BE49-F238E27FC236}">
                <a16:creationId xmlns:a16="http://schemas.microsoft.com/office/drawing/2014/main" id="{562C1272-A187-49DD-90F7-C9E507A8C73C}"/>
              </a:ext>
            </a:extLst>
          </p:cNvPr>
          <p:cNvGrpSpPr/>
          <p:nvPr/>
        </p:nvGrpSpPr>
        <p:grpSpPr>
          <a:xfrm>
            <a:off x="11125200" y="5848351"/>
            <a:ext cx="1393649" cy="910620"/>
            <a:chOff x="10742327" y="5546719"/>
            <a:chExt cx="1912300" cy="1254077"/>
          </a:xfrm>
        </p:grpSpPr>
        <p:sp>
          <p:nvSpPr>
            <p:cNvPr id="21" name="Rectangle 20">
              <a:extLst>
                <a:ext uri="{FF2B5EF4-FFF2-40B4-BE49-F238E27FC236}">
                  <a16:creationId xmlns:a16="http://schemas.microsoft.com/office/drawing/2014/main" id="{99A3382D-36F7-4749-AC34-CE10057C9053}"/>
                </a:ext>
              </a:extLst>
            </p:cNvPr>
            <p:cNvSpPr/>
            <p:nvPr/>
          </p:nvSpPr>
          <p:spPr>
            <a:xfrm>
              <a:off x="10742327" y="5546719"/>
              <a:ext cx="1333360" cy="1222466"/>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B4B57448-2B57-4848-9729-FC16EA33D5E0}"/>
                </a:ext>
              </a:extLst>
            </p:cNvPr>
            <p:cNvGrpSpPr/>
            <p:nvPr/>
          </p:nvGrpSpPr>
          <p:grpSpPr>
            <a:xfrm>
              <a:off x="10793553" y="5667463"/>
              <a:ext cx="1861074" cy="1133333"/>
              <a:chOff x="177745" y="1471244"/>
              <a:chExt cx="1861074" cy="1133333"/>
            </a:xfrm>
          </p:grpSpPr>
          <p:pic>
            <p:nvPicPr>
              <p:cNvPr id="23" name="Picture 4" descr="Change Folder Picture in Windows 10">
                <a:extLst>
                  <a:ext uri="{FF2B5EF4-FFF2-40B4-BE49-F238E27FC236}">
                    <a16:creationId xmlns:a16="http://schemas.microsoft.com/office/drawing/2014/main" id="{DB88D35A-E593-4AC5-B141-493F32977A6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1E303736-9A01-4B28-9505-ABC45CD557CA}"/>
                  </a:ext>
                </a:extLst>
              </p:cNvPr>
              <p:cNvSpPr txBox="1"/>
              <p:nvPr/>
            </p:nvSpPr>
            <p:spPr>
              <a:xfrm>
                <a:off x="177745" y="2266024"/>
                <a:ext cx="1861074" cy="338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Analytics</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5" name="Graphic 24" descr="Cursor with solid fill">
                <a:extLst>
                  <a:ext uri="{FF2B5EF4-FFF2-40B4-BE49-F238E27FC236}">
                    <a16:creationId xmlns:a16="http://schemas.microsoft.com/office/drawing/2014/main" id="{570985D6-B4FC-4E85-86CF-0B07109CE1E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79351" y="1673504"/>
                <a:ext cx="757229" cy="757229"/>
              </a:xfrm>
              <a:prstGeom prst="rect">
                <a:avLst/>
              </a:prstGeom>
            </p:spPr>
          </p:pic>
        </p:grpSp>
      </p:grpSp>
      <p:pic>
        <p:nvPicPr>
          <p:cNvPr id="4" name="Online Media 3" title="How to Use TikTok Analytics for Business">
            <a:hlinkClick r:id="" action="ppaction://media"/>
            <a:extLst>
              <a:ext uri="{FF2B5EF4-FFF2-40B4-BE49-F238E27FC236}">
                <a16:creationId xmlns:a16="http://schemas.microsoft.com/office/drawing/2014/main" id="{43CEC3A7-F530-4FD1-8D6E-C55FB858364B}"/>
              </a:ext>
            </a:extLst>
          </p:cNvPr>
          <p:cNvPicPr>
            <a:picLocks noRot="1" noChangeAspect="1"/>
          </p:cNvPicPr>
          <p:nvPr>
            <a:videoFile r:link="rId1"/>
          </p:nvPr>
        </p:nvPicPr>
        <p:blipFill>
          <a:blip r:embed="rId13"/>
          <a:stretch>
            <a:fillRect/>
          </a:stretch>
        </p:blipFill>
        <p:spPr>
          <a:xfrm>
            <a:off x="3085694" y="1751190"/>
            <a:ext cx="6043561" cy="3414612"/>
          </a:xfrm>
          <a:prstGeom prst="rect">
            <a:avLst/>
          </a:prstGeom>
        </p:spPr>
      </p:pic>
    </p:spTree>
    <p:extLst>
      <p:ext uri="{BB962C8B-B14F-4D97-AF65-F5344CB8AC3E}">
        <p14:creationId xmlns:p14="http://schemas.microsoft.com/office/powerpoint/2010/main" val="371199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B83C5-DCDE-4BF8-BA4B-6EA97CECA2C2}"/>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9BCE6EF5-22B8-4F6F-888A-EE8F5E0A2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17D9EBFC-92D8-426D-B881-EEF0ECC7847C}"/>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A2B7D1CF-DA28-4F80-AD80-0C400D13C413}"/>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8F9F9B5-934D-4FD3-9198-E0773C987EC3}"/>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Social Media Analytics</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B64CD875-B4DB-4170-8440-5C97C0CF9C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sp>
        <p:nvSpPr>
          <p:cNvPr id="29" name="Speech Bubble: Rectangle with Corners Rounded 28">
            <a:extLst>
              <a:ext uri="{FF2B5EF4-FFF2-40B4-BE49-F238E27FC236}">
                <a16:creationId xmlns:a16="http://schemas.microsoft.com/office/drawing/2014/main" id="{C19E283A-917E-4FE5-A5E0-1ABD62E62447}"/>
              </a:ext>
            </a:extLst>
          </p:cNvPr>
          <p:cNvSpPr/>
          <p:nvPr/>
        </p:nvSpPr>
        <p:spPr>
          <a:xfrm>
            <a:off x="2312940" y="1465294"/>
            <a:ext cx="7566119" cy="4315139"/>
          </a:xfrm>
          <a:prstGeom prst="wedgeRoundRectCallout">
            <a:avLst>
              <a:gd name="adj1" fmla="val 50211"/>
              <a:gd name="adj2" fmla="val 17468"/>
              <a:gd name="adj3" fmla="val 16667"/>
            </a:avLst>
          </a:prstGeom>
          <a:solidFill>
            <a:schemeClr val="bg1"/>
          </a:solidFill>
          <a:ln w="76200">
            <a:solidFill>
              <a:srgbClr val="7B39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844896"/>
                </a:solidFill>
                <a:effectLst/>
                <a:uLnTx/>
                <a:uFillTx/>
                <a:latin typeface="Calibri" panose="020F0502020204030204"/>
                <a:ea typeface="+mn-ea"/>
                <a:cs typeface="+mn-cs"/>
              </a:rPr>
              <a:t>Social Media Analytics Check List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844896"/>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400" b="0" i="0" u="none" strike="noStrike" kern="1200" cap="none" spc="0" normalizeH="0" baseline="0" noProof="0" dirty="0">
                <a:ln>
                  <a:noFill/>
                </a:ln>
                <a:solidFill>
                  <a:srgbClr val="844896"/>
                </a:solidFill>
                <a:effectLst/>
                <a:uLnTx/>
                <a:uFillTx/>
                <a:latin typeface="Calibri" panose="020F0502020204030204"/>
                <a:ea typeface="+mn-ea"/>
                <a:cs typeface="+mn-cs"/>
              </a:rPr>
              <a:t>What was the goal of this post? </a:t>
            </a:r>
            <a:r>
              <a:rPr kumimoji="0" lang="en-GB" sz="2400" b="0" i="1" u="none" strike="noStrike" kern="1200" cap="none" spc="0" normalizeH="0" baseline="0" noProof="0" dirty="0">
                <a:ln>
                  <a:noFill/>
                </a:ln>
                <a:solidFill>
                  <a:srgbClr val="844896"/>
                </a:solidFill>
                <a:effectLst/>
                <a:uLnTx/>
                <a:uFillTx/>
                <a:latin typeface="Calibri" panose="020F0502020204030204"/>
                <a:ea typeface="+mn-ea"/>
                <a:cs typeface="+mn-cs"/>
              </a:rPr>
              <a:t>(likes, retweets, shares, link click)</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2400" b="0" i="0" u="none" strike="noStrike" kern="1200" cap="none" spc="0" normalizeH="0" baseline="0" noProof="0" dirty="0">
              <a:ln>
                <a:noFill/>
              </a:ln>
              <a:solidFill>
                <a:srgbClr val="844896"/>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400" b="0" i="0" u="none" strike="noStrike" kern="1200" cap="none" spc="0" normalizeH="0" baseline="0" noProof="0" dirty="0">
                <a:ln>
                  <a:noFill/>
                </a:ln>
                <a:solidFill>
                  <a:srgbClr val="844896"/>
                </a:solidFill>
                <a:effectLst/>
                <a:uLnTx/>
                <a:uFillTx/>
                <a:latin typeface="Calibri" panose="020F0502020204030204"/>
                <a:ea typeface="+mn-ea"/>
                <a:cs typeface="+mn-cs"/>
              </a:rPr>
              <a:t>Was it successful? </a:t>
            </a:r>
            <a:r>
              <a:rPr kumimoji="0" lang="en-GB" sz="2400" b="0" i="1" u="none" strike="noStrike" kern="1200" cap="none" spc="0" normalizeH="0" baseline="0" noProof="0" dirty="0">
                <a:ln>
                  <a:noFill/>
                </a:ln>
                <a:solidFill>
                  <a:srgbClr val="844896"/>
                </a:solidFill>
                <a:effectLst/>
                <a:uLnTx/>
                <a:uFillTx/>
                <a:latin typeface="Calibri" panose="020F0502020204030204"/>
                <a:ea typeface="+mn-ea"/>
                <a:cs typeface="+mn-cs"/>
              </a:rPr>
              <a:t>(what analytic metrics and tools help me understand this)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2400" b="0" i="0" u="none" strike="noStrike" kern="1200" cap="none" spc="0" normalizeH="0" baseline="0" noProof="0" dirty="0">
              <a:ln>
                <a:noFill/>
              </a:ln>
              <a:solidFill>
                <a:srgbClr val="844896"/>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400" b="0" i="0" u="none" strike="noStrike" kern="1200" cap="none" spc="0" normalizeH="0" baseline="0" noProof="0" dirty="0">
                <a:ln>
                  <a:noFill/>
                </a:ln>
                <a:solidFill>
                  <a:srgbClr val="844896"/>
                </a:solidFill>
                <a:effectLst/>
                <a:uLnTx/>
                <a:uFillTx/>
                <a:latin typeface="Calibri" panose="020F0502020204030204"/>
                <a:ea typeface="+mn-ea"/>
                <a:cs typeface="+mn-cs"/>
              </a:rPr>
              <a:t>Why was this post successful/unsuccessful compared to other posts?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C55599"/>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351CB98D-6E39-45FA-B8A8-12AB2BF46636}"/>
              </a:ext>
            </a:extLst>
          </p:cNvPr>
          <p:cNvGrpSpPr/>
          <p:nvPr/>
        </p:nvGrpSpPr>
        <p:grpSpPr>
          <a:xfrm>
            <a:off x="11125200" y="5848351"/>
            <a:ext cx="1393649" cy="910620"/>
            <a:chOff x="10742327" y="5546719"/>
            <a:chExt cx="1912300" cy="1254077"/>
          </a:xfrm>
        </p:grpSpPr>
        <p:sp>
          <p:nvSpPr>
            <p:cNvPr id="20" name="Rectangle 19">
              <a:extLst>
                <a:ext uri="{FF2B5EF4-FFF2-40B4-BE49-F238E27FC236}">
                  <a16:creationId xmlns:a16="http://schemas.microsoft.com/office/drawing/2014/main" id="{7167754D-574C-4DB2-89BB-37343872B23F}"/>
                </a:ext>
              </a:extLst>
            </p:cNvPr>
            <p:cNvSpPr/>
            <p:nvPr/>
          </p:nvSpPr>
          <p:spPr>
            <a:xfrm>
              <a:off x="10742327" y="5546719"/>
              <a:ext cx="1333360" cy="1222466"/>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EA428404-E886-4964-B81C-8FB065251AD5}"/>
                </a:ext>
              </a:extLst>
            </p:cNvPr>
            <p:cNvGrpSpPr/>
            <p:nvPr/>
          </p:nvGrpSpPr>
          <p:grpSpPr>
            <a:xfrm>
              <a:off x="10793553" y="5667463"/>
              <a:ext cx="1861074" cy="1133333"/>
              <a:chOff x="177745" y="1471244"/>
              <a:chExt cx="1861074" cy="1133333"/>
            </a:xfrm>
          </p:grpSpPr>
          <p:pic>
            <p:nvPicPr>
              <p:cNvPr id="22" name="Picture 4" descr="Change Folder Picture in Windows 10">
                <a:extLst>
                  <a:ext uri="{FF2B5EF4-FFF2-40B4-BE49-F238E27FC236}">
                    <a16:creationId xmlns:a16="http://schemas.microsoft.com/office/drawing/2014/main" id="{705258C5-237F-406E-8870-08AB5334DD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98AA46BA-B9A7-4284-A0C9-DD24BC49CD8D}"/>
                  </a:ext>
                </a:extLst>
              </p:cNvPr>
              <p:cNvSpPr txBox="1"/>
              <p:nvPr/>
            </p:nvSpPr>
            <p:spPr>
              <a:xfrm>
                <a:off x="177745" y="2266024"/>
                <a:ext cx="1861074" cy="338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Analytics</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4" name="Graphic 23" descr="Cursor with solid fill">
                <a:extLst>
                  <a:ext uri="{FF2B5EF4-FFF2-40B4-BE49-F238E27FC236}">
                    <a16:creationId xmlns:a16="http://schemas.microsoft.com/office/drawing/2014/main" id="{FC36F537-A281-4669-8C5D-B53C4D7F9F9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9351" y="1673504"/>
                <a:ext cx="757229" cy="757229"/>
              </a:xfrm>
              <a:prstGeom prst="rect">
                <a:avLst/>
              </a:prstGeom>
            </p:spPr>
          </p:pic>
        </p:grpSp>
      </p:grpSp>
    </p:spTree>
    <p:extLst>
      <p:ext uri="{BB962C8B-B14F-4D97-AF65-F5344CB8AC3E}">
        <p14:creationId xmlns:p14="http://schemas.microsoft.com/office/powerpoint/2010/main" val="1310846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B83C5-DCDE-4BF8-BA4B-6EA97CECA2C2}"/>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9BCE6EF5-22B8-4F6F-888A-EE8F5E0A2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17D9EBFC-92D8-426D-B881-EEF0ECC7847C}"/>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A2B7D1CF-DA28-4F80-AD80-0C400D13C413}"/>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8F9F9B5-934D-4FD3-9198-E0773C987EC3}"/>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Google Analytics</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B64CD875-B4DB-4170-8440-5C97C0CF9C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sp>
        <p:nvSpPr>
          <p:cNvPr id="28" name="Subtitle 2">
            <a:extLst>
              <a:ext uri="{FF2B5EF4-FFF2-40B4-BE49-F238E27FC236}">
                <a16:creationId xmlns:a16="http://schemas.microsoft.com/office/drawing/2014/main" id="{F2859F29-D613-4B2B-ADDC-4B82CF4903A2}"/>
              </a:ext>
            </a:extLst>
          </p:cNvPr>
          <p:cNvSpPr txBox="1">
            <a:spLocks/>
          </p:cNvSpPr>
          <p:nvPr/>
        </p:nvSpPr>
        <p:spPr>
          <a:xfrm>
            <a:off x="1726826" y="1079718"/>
            <a:ext cx="3856956" cy="3090875"/>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a:ea typeface="+mn-ea"/>
                <a:cs typeface="+mn-cs"/>
              </a:rPr>
              <a:t>What Does Google Analytics Do?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srgbClr val="FFFFFF"/>
                </a:solidFill>
                <a:effectLst/>
                <a:uLnTx/>
                <a:uFillTx/>
                <a:latin typeface="Calibri" panose="020F0502020204030204"/>
                <a:ea typeface="+mn-ea"/>
                <a:cs typeface="+mn-cs"/>
              </a:rPr>
              <a:t>Measures website and webpage traffic</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srgbClr val="FFFFFF"/>
                </a:solidFill>
                <a:effectLst/>
                <a:uLnTx/>
                <a:uFillTx/>
                <a:latin typeface="Calibri" panose="020F0502020204030204"/>
                <a:ea typeface="+mn-ea"/>
                <a:cs typeface="+mn-cs"/>
              </a:rPr>
              <a:t>Tracks the type of people (</a:t>
            </a:r>
            <a:r>
              <a:rPr kumimoji="0" lang="en-GB" sz="2800" b="1" i="0" u="none" strike="noStrike" kern="1200" cap="none" spc="0" normalizeH="0" baseline="0" noProof="0" dirty="0" err="1">
                <a:ln>
                  <a:noFill/>
                </a:ln>
                <a:solidFill>
                  <a:srgbClr val="FFFFFF"/>
                </a:solidFill>
                <a:effectLst/>
                <a:uLnTx/>
                <a:uFillTx/>
                <a:latin typeface="Calibri" panose="020F0502020204030204"/>
                <a:ea typeface="+mn-ea"/>
                <a:cs typeface="+mn-cs"/>
              </a:rPr>
              <a:t>e.g</a:t>
            </a:r>
            <a:r>
              <a:rPr kumimoji="0" lang="en-GB" sz="2800" b="1" i="0" u="none" strike="noStrike" kern="1200" cap="none" spc="0" normalizeH="0" baseline="0" noProof="0" dirty="0">
                <a:ln>
                  <a:noFill/>
                </a:ln>
                <a:solidFill>
                  <a:srgbClr val="FFFFFF"/>
                </a:solidFill>
                <a:effectLst/>
                <a:uLnTx/>
                <a:uFillTx/>
                <a:latin typeface="Calibri" panose="020F0502020204030204"/>
                <a:ea typeface="+mn-ea"/>
                <a:cs typeface="+mn-cs"/>
              </a:rPr>
              <a:t> old or young) using your website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srgbClr val="FFFFFF"/>
                </a:solidFill>
                <a:effectLst/>
                <a:uLnTx/>
                <a:uFillTx/>
                <a:latin typeface="Calibri" panose="020F0502020204030204"/>
                <a:ea typeface="+mn-ea"/>
                <a:cs typeface="+mn-cs"/>
              </a:rPr>
              <a:t>Tracks how individuals are using your website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srgbClr val="FFFFFF"/>
                </a:solidFill>
                <a:effectLst/>
                <a:uLnTx/>
                <a:uFillTx/>
                <a:latin typeface="Calibri" panose="020F0502020204030204"/>
                <a:ea typeface="+mn-ea"/>
                <a:cs typeface="+mn-cs"/>
              </a:rPr>
              <a:t>Tracks how individuals discover your website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9" name="Speech Bubble: Rectangle with Corners Rounded 28">
            <a:extLst>
              <a:ext uri="{FF2B5EF4-FFF2-40B4-BE49-F238E27FC236}">
                <a16:creationId xmlns:a16="http://schemas.microsoft.com/office/drawing/2014/main" id="{C19E283A-917E-4FE5-A5E0-1ABD62E62447}"/>
              </a:ext>
            </a:extLst>
          </p:cNvPr>
          <p:cNvSpPr/>
          <p:nvPr/>
        </p:nvSpPr>
        <p:spPr>
          <a:xfrm>
            <a:off x="6322311" y="1023165"/>
            <a:ext cx="4506110" cy="3258742"/>
          </a:xfrm>
          <a:prstGeom prst="wedgeRoundRectCallout">
            <a:avLst>
              <a:gd name="adj1" fmla="val 50211"/>
              <a:gd name="adj2" fmla="val 17468"/>
              <a:gd name="adj3" fmla="val 16667"/>
            </a:avLst>
          </a:prstGeom>
          <a:solidFill>
            <a:schemeClr val="bg1"/>
          </a:solidFill>
          <a:ln w="76200">
            <a:solidFill>
              <a:srgbClr val="8448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814393"/>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814393"/>
                </a:solidFill>
                <a:effectLst/>
                <a:uLnTx/>
                <a:uFillTx/>
                <a:latin typeface="Calibri" panose="020F0502020204030204"/>
                <a:ea typeface="+mn-ea"/>
                <a:cs typeface="+mn-cs"/>
              </a:rPr>
              <a:t>Why Should I Use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814393"/>
                </a:solidFill>
                <a:effectLst/>
                <a:uLnTx/>
                <a:uFillTx/>
                <a:latin typeface="Calibri" panose="020F0502020204030204"/>
                <a:ea typeface="+mn-ea"/>
                <a:cs typeface="+mn-cs"/>
              </a:rPr>
              <a:t> </a:t>
            </a:r>
            <a:endParaRPr kumimoji="0" lang="en-GB" sz="2400" b="0" i="0" u="none" strike="noStrike" kern="1200" cap="none" spc="0" normalizeH="0" baseline="0" noProof="0" dirty="0">
              <a:ln>
                <a:noFill/>
              </a:ln>
              <a:solidFill>
                <a:srgbClr val="814393"/>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814393"/>
                </a:solidFill>
                <a:effectLst/>
                <a:uLnTx/>
                <a:uFillTx/>
                <a:latin typeface="Calibri" panose="020F0502020204030204"/>
                <a:ea typeface="+mn-ea"/>
                <a:cs typeface="+mn-cs"/>
              </a:rPr>
              <a:t>Help edit your website to get more visitors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814393"/>
                </a:solidFill>
                <a:effectLst/>
                <a:uLnTx/>
                <a:uFillTx/>
                <a:latin typeface="Calibri" panose="020F0502020204030204"/>
                <a:ea typeface="+mn-ea"/>
                <a:cs typeface="+mn-cs"/>
              </a:rPr>
              <a:t>Help you get more visitors from your target group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814393"/>
                </a:solidFill>
                <a:effectLst/>
                <a:uLnTx/>
                <a:uFillTx/>
                <a:latin typeface="Calibri" panose="020F0502020204030204"/>
                <a:ea typeface="+mn-ea"/>
                <a:cs typeface="+mn-cs"/>
              </a:rPr>
              <a:t>Understand what content your website viewers 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C55599"/>
              </a:solidFill>
              <a:effectLst/>
              <a:uLnTx/>
              <a:uFillTx/>
              <a:latin typeface="Calibri" panose="020F0502020204030204"/>
              <a:ea typeface="+mn-ea"/>
              <a:cs typeface="+mn-cs"/>
            </a:endParaRPr>
          </a:p>
        </p:txBody>
      </p:sp>
      <p:pic>
        <p:nvPicPr>
          <p:cNvPr id="30" name="Picture 29">
            <a:extLst>
              <a:ext uri="{FF2B5EF4-FFF2-40B4-BE49-F238E27FC236}">
                <a16:creationId xmlns:a16="http://schemas.microsoft.com/office/drawing/2014/main" id="{5E1CC11E-3433-46D4-932F-482049A2CE4C}"/>
              </a:ext>
            </a:extLst>
          </p:cNvPr>
          <p:cNvPicPr>
            <a:picLocks noChangeAspect="1"/>
          </p:cNvPicPr>
          <p:nvPr/>
        </p:nvPicPr>
        <p:blipFill rotWithShape="1">
          <a:blip r:embed="rId7"/>
          <a:srcRect l="667" t="17407" r="1250" b="7260"/>
          <a:stretch/>
        </p:blipFill>
        <p:spPr>
          <a:xfrm>
            <a:off x="3367297" y="4433590"/>
            <a:ext cx="5457405" cy="2357766"/>
          </a:xfrm>
          <a:prstGeom prst="rect">
            <a:avLst/>
          </a:prstGeom>
        </p:spPr>
      </p:pic>
      <p:grpSp>
        <p:nvGrpSpPr>
          <p:cNvPr id="21" name="Group 20">
            <a:extLst>
              <a:ext uri="{FF2B5EF4-FFF2-40B4-BE49-F238E27FC236}">
                <a16:creationId xmlns:a16="http://schemas.microsoft.com/office/drawing/2014/main" id="{90A5FD63-DD85-48C3-8147-39ACE21D1AC0}"/>
              </a:ext>
            </a:extLst>
          </p:cNvPr>
          <p:cNvGrpSpPr/>
          <p:nvPr/>
        </p:nvGrpSpPr>
        <p:grpSpPr>
          <a:xfrm>
            <a:off x="11125200" y="5848351"/>
            <a:ext cx="1393649" cy="910620"/>
            <a:chOff x="10742327" y="5546719"/>
            <a:chExt cx="1912300" cy="1254077"/>
          </a:xfrm>
        </p:grpSpPr>
        <p:sp>
          <p:nvSpPr>
            <p:cNvPr id="22" name="Rectangle 21">
              <a:extLst>
                <a:ext uri="{FF2B5EF4-FFF2-40B4-BE49-F238E27FC236}">
                  <a16:creationId xmlns:a16="http://schemas.microsoft.com/office/drawing/2014/main" id="{43FC522F-BDD6-46C3-B648-282D31318516}"/>
                </a:ext>
              </a:extLst>
            </p:cNvPr>
            <p:cNvSpPr/>
            <p:nvPr/>
          </p:nvSpPr>
          <p:spPr>
            <a:xfrm>
              <a:off x="10742327" y="5546719"/>
              <a:ext cx="1333360" cy="1222466"/>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5B8398D3-30A2-4EE8-B066-7B7ACF695181}"/>
                </a:ext>
              </a:extLst>
            </p:cNvPr>
            <p:cNvGrpSpPr/>
            <p:nvPr/>
          </p:nvGrpSpPr>
          <p:grpSpPr>
            <a:xfrm>
              <a:off x="10793553" y="5667463"/>
              <a:ext cx="1861074" cy="1133333"/>
              <a:chOff x="177745" y="1471244"/>
              <a:chExt cx="1861074" cy="1133333"/>
            </a:xfrm>
          </p:grpSpPr>
          <p:pic>
            <p:nvPicPr>
              <p:cNvPr id="24" name="Picture 4" descr="Change Folder Picture in Windows 10">
                <a:extLst>
                  <a:ext uri="{FF2B5EF4-FFF2-40B4-BE49-F238E27FC236}">
                    <a16:creationId xmlns:a16="http://schemas.microsoft.com/office/drawing/2014/main" id="{04CD8B24-4DEE-4A86-8022-373B909534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EE11B069-99FD-4214-8914-72407CE02898}"/>
                  </a:ext>
                </a:extLst>
              </p:cNvPr>
              <p:cNvSpPr txBox="1"/>
              <p:nvPr/>
            </p:nvSpPr>
            <p:spPr>
              <a:xfrm>
                <a:off x="177745" y="2266024"/>
                <a:ext cx="1861074" cy="338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Analytics</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6" name="Graphic 25" descr="Cursor with solid fill">
                <a:extLst>
                  <a:ext uri="{FF2B5EF4-FFF2-40B4-BE49-F238E27FC236}">
                    <a16:creationId xmlns:a16="http://schemas.microsoft.com/office/drawing/2014/main" id="{C72F33BA-E2E0-48DA-AA3D-309B21F245C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9351" y="1673504"/>
                <a:ext cx="757229" cy="757229"/>
              </a:xfrm>
              <a:prstGeom prst="rect">
                <a:avLst/>
              </a:prstGeom>
            </p:spPr>
          </p:pic>
        </p:grpSp>
      </p:grpSp>
    </p:spTree>
    <p:extLst>
      <p:ext uri="{BB962C8B-B14F-4D97-AF65-F5344CB8AC3E}">
        <p14:creationId xmlns:p14="http://schemas.microsoft.com/office/powerpoint/2010/main" val="3808055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B83C5-DCDE-4BF8-BA4B-6EA97CECA2C2}"/>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9BCE6EF5-22B8-4F6F-888A-EE8F5E0A2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17D9EBFC-92D8-426D-B881-EEF0ECC7847C}"/>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A2B7D1CF-DA28-4F80-AD80-0C400D13C413}"/>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8F9F9B5-934D-4FD3-9198-E0773C987EC3}"/>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Google Analytics Shortcuts </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B64CD875-B4DB-4170-8440-5C97C0CF9C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sp>
        <p:nvSpPr>
          <p:cNvPr id="4" name="TextBox 3">
            <a:extLst>
              <a:ext uri="{FF2B5EF4-FFF2-40B4-BE49-F238E27FC236}">
                <a16:creationId xmlns:a16="http://schemas.microsoft.com/office/drawing/2014/main" id="{B01F54DC-AE85-49DF-9958-CC48C6A8FDBC}"/>
              </a:ext>
            </a:extLst>
          </p:cNvPr>
          <p:cNvSpPr txBox="1"/>
          <p:nvPr/>
        </p:nvSpPr>
        <p:spPr>
          <a:xfrm>
            <a:off x="7087401" y="945262"/>
            <a:ext cx="414484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FFFFFF"/>
                </a:solidFill>
                <a:effectLst/>
                <a:uLnTx/>
                <a:uFillTx/>
                <a:latin typeface="Calibri" panose="020F0502020204030204"/>
                <a:ea typeface="+mn-ea"/>
                <a:cs typeface="+mn-cs"/>
              </a:rPr>
              <a:t>How Google Analytics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FFFFFF"/>
                </a:solidFill>
                <a:effectLst/>
                <a:uLnTx/>
                <a:uFillTx/>
                <a:latin typeface="Calibri" panose="020F0502020204030204"/>
                <a:ea typeface="+mn-ea"/>
                <a:cs typeface="+mn-cs"/>
              </a:rPr>
              <a:t> Can It For You! </a:t>
            </a:r>
          </a:p>
        </p:txBody>
      </p:sp>
      <p:sp>
        <p:nvSpPr>
          <p:cNvPr id="43" name="TextBox 42">
            <a:extLst>
              <a:ext uri="{FF2B5EF4-FFF2-40B4-BE49-F238E27FC236}">
                <a16:creationId xmlns:a16="http://schemas.microsoft.com/office/drawing/2014/main" id="{0BF1886F-BB56-4577-A219-FCADD8AC95E3}"/>
              </a:ext>
            </a:extLst>
          </p:cNvPr>
          <p:cNvSpPr txBox="1"/>
          <p:nvPr/>
        </p:nvSpPr>
        <p:spPr>
          <a:xfrm>
            <a:off x="419396" y="955699"/>
            <a:ext cx="414484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FFFFFF"/>
                </a:solidFill>
                <a:effectLst/>
                <a:uLnTx/>
                <a:uFillTx/>
                <a:latin typeface="Calibri" panose="020F0502020204030204"/>
                <a:ea typeface="+mn-ea"/>
                <a:cs typeface="+mn-cs"/>
              </a:rPr>
              <a:t>Key Questions About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FFFFFF"/>
                </a:solidFill>
                <a:effectLst/>
                <a:uLnTx/>
                <a:uFillTx/>
                <a:latin typeface="Calibri" panose="020F0502020204030204"/>
                <a:ea typeface="+mn-ea"/>
                <a:cs typeface="+mn-cs"/>
              </a:rPr>
              <a:t>Your Website</a:t>
            </a:r>
          </a:p>
        </p:txBody>
      </p:sp>
      <p:sp>
        <p:nvSpPr>
          <p:cNvPr id="44" name="Speech Bubble: Rectangle with Corners Rounded 43">
            <a:extLst>
              <a:ext uri="{FF2B5EF4-FFF2-40B4-BE49-F238E27FC236}">
                <a16:creationId xmlns:a16="http://schemas.microsoft.com/office/drawing/2014/main" id="{A16322F3-6910-4AC4-80BA-118D583273E7}"/>
              </a:ext>
            </a:extLst>
          </p:cNvPr>
          <p:cNvSpPr/>
          <p:nvPr/>
        </p:nvSpPr>
        <p:spPr>
          <a:xfrm>
            <a:off x="1006866" y="4842483"/>
            <a:ext cx="2955302" cy="887666"/>
          </a:xfrm>
          <a:prstGeom prst="wedgeRoundRectCallout">
            <a:avLst>
              <a:gd name="adj1" fmla="val 50211"/>
              <a:gd name="adj2" fmla="val 17468"/>
              <a:gd name="adj3" fmla="val 16667"/>
            </a:avLst>
          </a:prstGeom>
          <a:solidFill>
            <a:schemeClr val="bg1"/>
          </a:solidFill>
          <a:ln w="76200">
            <a:solidFill>
              <a:srgbClr val="7B39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7B398D"/>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7B398D"/>
                </a:solidFill>
                <a:effectLst/>
                <a:uLnTx/>
                <a:uFillTx/>
                <a:latin typeface="Calibri" panose="020F0502020204030204"/>
                <a:ea typeface="+mn-ea"/>
                <a:cs typeface="+mn-cs"/>
              </a:rPr>
              <a:t>How many people are visiting my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C55599"/>
              </a:solidFill>
              <a:effectLst/>
              <a:uLnTx/>
              <a:uFillTx/>
              <a:latin typeface="Calibri" panose="020F0502020204030204"/>
              <a:ea typeface="+mn-ea"/>
              <a:cs typeface="+mn-cs"/>
            </a:endParaRPr>
          </a:p>
        </p:txBody>
      </p:sp>
      <p:sp>
        <p:nvSpPr>
          <p:cNvPr id="45" name="Speech Bubble: Rectangle with Corners Rounded 44">
            <a:extLst>
              <a:ext uri="{FF2B5EF4-FFF2-40B4-BE49-F238E27FC236}">
                <a16:creationId xmlns:a16="http://schemas.microsoft.com/office/drawing/2014/main" id="{2B9C9110-0443-479F-BF5E-08748CEADDB0}"/>
              </a:ext>
            </a:extLst>
          </p:cNvPr>
          <p:cNvSpPr/>
          <p:nvPr/>
        </p:nvSpPr>
        <p:spPr>
          <a:xfrm>
            <a:off x="1006866" y="5902301"/>
            <a:ext cx="2955302" cy="887666"/>
          </a:xfrm>
          <a:prstGeom prst="wedgeRoundRectCallout">
            <a:avLst>
              <a:gd name="adj1" fmla="val 50211"/>
              <a:gd name="adj2" fmla="val 17468"/>
              <a:gd name="adj3" fmla="val 16667"/>
            </a:avLst>
          </a:prstGeom>
          <a:solidFill>
            <a:schemeClr val="bg1"/>
          </a:solidFill>
          <a:ln w="76200">
            <a:solidFill>
              <a:srgbClr val="7B39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7B398D"/>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7B398D"/>
                </a:solidFill>
                <a:effectLst/>
                <a:uLnTx/>
                <a:uFillTx/>
                <a:latin typeface="Calibri" panose="020F0502020204030204"/>
                <a:ea typeface="+mn-ea"/>
                <a:cs typeface="+mn-cs"/>
              </a:rPr>
              <a:t>What is popular on my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C55599"/>
              </a:solidFill>
              <a:effectLst/>
              <a:uLnTx/>
              <a:uFillTx/>
              <a:latin typeface="Calibri" panose="020F0502020204030204"/>
              <a:ea typeface="+mn-ea"/>
              <a:cs typeface="+mn-cs"/>
            </a:endParaRPr>
          </a:p>
        </p:txBody>
      </p:sp>
      <p:sp>
        <p:nvSpPr>
          <p:cNvPr id="46" name="Speech Bubble: Rectangle with Corners Rounded 45">
            <a:extLst>
              <a:ext uri="{FF2B5EF4-FFF2-40B4-BE49-F238E27FC236}">
                <a16:creationId xmlns:a16="http://schemas.microsoft.com/office/drawing/2014/main" id="{7BD3D97B-8E1E-44B3-BC6B-84355DDE910B}"/>
              </a:ext>
            </a:extLst>
          </p:cNvPr>
          <p:cNvSpPr/>
          <p:nvPr/>
        </p:nvSpPr>
        <p:spPr>
          <a:xfrm>
            <a:off x="1006866" y="2754305"/>
            <a:ext cx="2955302" cy="887666"/>
          </a:xfrm>
          <a:prstGeom prst="wedgeRoundRectCallout">
            <a:avLst>
              <a:gd name="adj1" fmla="val 50211"/>
              <a:gd name="adj2" fmla="val 17468"/>
              <a:gd name="adj3" fmla="val 16667"/>
            </a:avLst>
          </a:prstGeom>
          <a:solidFill>
            <a:schemeClr val="bg1"/>
          </a:solidFill>
          <a:ln w="76200">
            <a:solidFill>
              <a:srgbClr val="7B39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7B398D"/>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7B398D"/>
                </a:solidFill>
                <a:effectLst/>
                <a:uLnTx/>
                <a:uFillTx/>
                <a:latin typeface="Calibri" panose="020F0502020204030204"/>
                <a:ea typeface="+mn-ea"/>
                <a:cs typeface="+mn-cs"/>
              </a:rPr>
              <a:t>How do people use my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C55599"/>
              </a:solidFill>
              <a:effectLst/>
              <a:uLnTx/>
              <a:uFillTx/>
              <a:latin typeface="Calibri" panose="020F0502020204030204"/>
              <a:ea typeface="+mn-ea"/>
              <a:cs typeface="+mn-cs"/>
            </a:endParaRPr>
          </a:p>
        </p:txBody>
      </p:sp>
      <p:sp>
        <p:nvSpPr>
          <p:cNvPr id="47" name="Speech Bubble: Rectangle with Corners Rounded 46">
            <a:extLst>
              <a:ext uri="{FF2B5EF4-FFF2-40B4-BE49-F238E27FC236}">
                <a16:creationId xmlns:a16="http://schemas.microsoft.com/office/drawing/2014/main" id="{E0089C29-B9CA-45B3-8505-A26CE1C68F79}"/>
              </a:ext>
            </a:extLst>
          </p:cNvPr>
          <p:cNvSpPr/>
          <p:nvPr/>
        </p:nvSpPr>
        <p:spPr>
          <a:xfrm>
            <a:off x="1006866" y="1708193"/>
            <a:ext cx="2955302" cy="887666"/>
          </a:xfrm>
          <a:prstGeom prst="wedgeRoundRectCallout">
            <a:avLst>
              <a:gd name="adj1" fmla="val 50211"/>
              <a:gd name="adj2" fmla="val 17468"/>
              <a:gd name="adj3" fmla="val 16667"/>
            </a:avLst>
          </a:prstGeom>
          <a:solidFill>
            <a:schemeClr val="bg1"/>
          </a:solidFill>
          <a:ln w="76200">
            <a:solidFill>
              <a:srgbClr val="7B39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7B398D"/>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7B398D"/>
                </a:solidFill>
                <a:effectLst/>
                <a:uLnTx/>
                <a:uFillTx/>
                <a:latin typeface="Calibri" panose="020F0502020204030204"/>
                <a:ea typeface="+mn-ea"/>
                <a:cs typeface="+mn-cs"/>
              </a:rPr>
              <a:t>How do people find my website</a:t>
            </a: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C55599"/>
              </a:solidFill>
              <a:effectLst/>
              <a:uLnTx/>
              <a:uFillTx/>
              <a:latin typeface="Calibri" panose="020F0502020204030204"/>
              <a:ea typeface="+mn-ea"/>
              <a:cs typeface="+mn-cs"/>
            </a:endParaRPr>
          </a:p>
        </p:txBody>
      </p:sp>
      <p:sp>
        <p:nvSpPr>
          <p:cNvPr id="48" name="Speech Bubble: Rectangle with Corners Rounded 47">
            <a:extLst>
              <a:ext uri="{FF2B5EF4-FFF2-40B4-BE49-F238E27FC236}">
                <a16:creationId xmlns:a16="http://schemas.microsoft.com/office/drawing/2014/main" id="{4BC115E1-4770-49CB-96FD-51C3CDE95500}"/>
              </a:ext>
            </a:extLst>
          </p:cNvPr>
          <p:cNvSpPr/>
          <p:nvPr/>
        </p:nvSpPr>
        <p:spPr>
          <a:xfrm>
            <a:off x="7682170" y="1708193"/>
            <a:ext cx="2955302" cy="887666"/>
          </a:xfrm>
          <a:prstGeom prst="wedgeRoundRectCallout">
            <a:avLst>
              <a:gd name="adj1" fmla="val 50211"/>
              <a:gd name="adj2" fmla="val 17468"/>
              <a:gd name="adj3" fmla="val 16667"/>
            </a:avLst>
          </a:prstGeom>
          <a:solidFill>
            <a:schemeClr val="bg1"/>
          </a:solidFill>
          <a:ln w="76200">
            <a:solidFill>
              <a:srgbClr val="C55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C5559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C55599"/>
                </a:solidFill>
                <a:effectLst/>
                <a:uLnTx/>
                <a:uFillTx/>
                <a:latin typeface="Calibri" panose="020F0502020204030204"/>
                <a:ea typeface="+mn-ea"/>
                <a:cs typeface="+mn-cs"/>
              </a:rPr>
              <a:t>Acquisition -&gt; Overview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C55599"/>
              </a:solidFill>
              <a:effectLst/>
              <a:uLnTx/>
              <a:uFillTx/>
              <a:latin typeface="Calibri" panose="020F0502020204030204"/>
              <a:ea typeface="+mn-ea"/>
              <a:cs typeface="+mn-cs"/>
            </a:endParaRPr>
          </a:p>
        </p:txBody>
      </p:sp>
      <p:sp>
        <p:nvSpPr>
          <p:cNvPr id="49" name="Speech Bubble: Rectangle with Corners Rounded 48">
            <a:extLst>
              <a:ext uri="{FF2B5EF4-FFF2-40B4-BE49-F238E27FC236}">
                <a16:creationId xmlns:a16="http://schemas.microsoft.com/office/drawing/2014/main" id="{D51CC743-5976-4496-89BB-80751C07F2BD}"/>
              </a:ext>
            </a:extLst>
          </p:cNvPr>
          <p:cNvSpPr/>
          <p:nvPr/>
        </p:nvSpPr>
        <p:spPr>
          <a:xfrm>
            <a:off x="7682170" y="2754305"/>
            <a:ext cx="2955302" cy="887666"/>
          </a:xfrm>
          <a:prstGeom prst="wedgeRoundRectCallout">
            <a:avLst>
              <a:gd name="adj1" fmla="val 50211"/>
              <a:gd name="adj2" fmla="val 17468"/>
              <a:gd name="adj3" fmla="val 16667"/>
            </a:avLst>
          </a:prstGeom>
          <a:solidFill>
            <a:schemeClr val="bg1"/>
          </a:solidFill>
          <a:ln w="76200">
            <a:solidFill>
              <a:srgbClr val="C55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C5559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C5559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C5559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55599"/>
                </a:solidFill>
                <a:effectLst/>
                <a:uLnTx/>
                <a:uFillTx/>
                <a:latin typeface="Calibri" panose="020F0502020204030204"/>
                <a:ea typeface="+mn-ea"/>
                <a:cs typeface="+mn-cs"/>
              </a:rPr>
              <a:t>Behaviour -&gt; Overview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55599"/>
                </a:solidFill>
                <a:effectLst/>
                <a:uLnTx/>
                <a:uFillTx/>
                <a:latin typeface="Calibri" panose="020F0502020204030204"/>
                <a:ea typeface="+mn-ea"/>
                <a:cs typeface="+mn-cs"/>
              </a:rPr>
              <a:t>Behaviour -&gt; Behaviour Flows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C5559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C55599"/>
              </a:solidFill>
              <a:effectLst/>
              <a:uLnTx/>
              <a:uFillTx/>
              <a:latin typeface="Calibri" panose="020F0502020204030204"/>
              <a:ea typeface="+mn-ea"/>
              <a:cs typeface="+mn-cs"/>
            </a:endParaRPr>
          </a:p>
        </p:txBody>
      </p:sp>
      <p:sp>
        <p:nvSpPr>
          <p:cNvPr id="50" name="Speech Bubble: Rectangle with Corners Rounded 49">
            <a:extLst>
              <a:ext uri="{FF2B5EF4-FFF2-40B4-BE49-F238E27FC236}">
                <a16:creationId xmlns:a16="http://schemas.microsoft.com/office/drawing/2014/main" id="{3AF15710-8C5B-4ED1-8468-7D9FD9B7E14D}"/>
              </a:ext>
            </a:extLst>
          </p:cNvPr>
          <p:cNvSpPr/>
          <p:nvPr/>
        </p:nvSpPr>
        <p:spPr>
          <a:xfrm>
            <a:off x="7682170" y="3824925"/>
            <a:ext cx="2955302" cy="887666"/>
          </a:xfrm>
          <a:prstGeom prst="wedgeRoundRectCallout">
            <a:avLst>
              <a:gd name="adj1" fmla="val 50211"/>
              <a:gd name="adj2" fmla="val 17468"/>
              <a:gd name="adj3" fmla="val 16667"/>
            </a:avLst>
          </a:prstGeom>
          <a:solidFill>
            <a:schemeClr val="bg1"/>
          </a:solidFill>
          <a:ln w="76200">
            <a:solidFill>
              <a:srgbClr val="C55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7B398D"/>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7B398D"/>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7B398D"/>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C55599"/>
                </a:solidFill>
                <a:effectLst/>
                <a:uLnTx/>
                <a:uFillTx/>
                <a:latin typeface="Calibri" panose="020F0502020204030204"/>
                <a:ea typeface="+mn-ea"/>
                <a:cs typeface="+mn-cs"/>
              </a:rPr>
              <a:t>Audience -&gt; Overview</a:t>
            </a:r>
            <a:endParaRPr kumimoji="0" lang="en-GB" sz="2800" b="1" i="0" u="none" strike="noStrike" kern="1200" cap="none" spc="0" normalizeH="0" baseline="0" noProof="0" dirty="0">
              <a:ln>
                <a:noFill/>
              </a:ln>
              <a:solidFill>
                <a:srgbClr val="C5559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C55599"/>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C55599"/>
              </a:solidFill>
              <a:effectLst/>
              <a:uLnTx/>
              <a:uFillTx/>
              <a:latin typeface="Calibri" panose="020F0502020204030204"/>
              <a:ea typeface="+mn-ea"/>
              <a:cs typeface="+mn-cs"/>
            </a:endParaRPr>
          </a:p>
        </p:txBody>
      </p:sp>
      <p:sp>
        <p:nvSpPr>
          <p:cNvPr id="51" name="Speech Bubble: Rectangle with Corners Rounded 50">
            <a:extLst>
              <a:ext uri="{FF2B5EF4-FFF2-40B4-BE49-F238E27FC236}">
                <a16:creationId xmlns:a16="http://schemas.microsoft.com/office/drawing/2014/main" id="{8FC87478-28D7-4350-BCE3-AA4DAA84C670}"/>
              </a:ext>
            </a:extLst>
          </p:cNvPr>
          <p:cNvSpPr/>
          <p:nvPr/>
        </p:nvSpPr>
        <p:spPr>
          <a:xfrm>
            <a:off x="7682170" y="4871037"/>
            <a:ext cx="2955302" cy="887666"/>
          </a:xfrm>
          <a:prstGeom prst="wedgeRoundRectCallout">
            <a:avLst>
              <a:gd name="adj1" fmla="val 50211"/>
              <a:gd name="adj2" fmla="val 17468"/>
              <a:gd name="adj3" fmla="val 16667"/>
            </a:avLst>
          </a:prstGeom>
          <a:solidFill>
            <a:schemeClr val="bg1"/>
          </a:solidFill>
          <a:ln w="76200">
            <a:solidFill>
              <a:srgbClr val="C55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C5559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C55599"/>
                </a:solidFill>
                <a:effectLst/>
                <a:uLnTx/>
                <a:uFillTx/>
                <a:latin typeface="Calibri" panose="020F0502020204030204"/>
                <a:ea typeface="+mn-ea"/>
                <a:cs typeface="+mn-cs"/>
              </a:rPr>
              <a:t>Audience -&gt; Overview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C55599"/>
              </a:solidFill>
              <a:effectLst/>
              <a:uLnTx/>
              <a:uFillTx/>
              <a:latin typeface="Calibri" panose="020F0502020204030204"/>
              <a:ea typeface="+mn-ea"/>
              <a:cs typeface="+mn-cs"/>
            </a:endParaRPr>
          </a:p>
        </p:txBody>
      </p:sp>
      <p:cxnSp>
        <p:nvCxnSpPr>
          <p:cNvPr id="7" name="Straight Arrow Connector 6">
            <a:extLst>
              <a:ext uri="{FF2B5EF4-FFF2-40B4-BE49-F238E27FC236}">
                <a16:creationId xmlns:a16="http://schemas.microsoft.com/office/drawing/2014/main" id="{7F5A6365-CE78-4973-845C-DB3BD02214C4}"/>
              </a:ext>
            </a:extLst>
          </p:cNvPr>
          <p:cNvCxnSpPr/>
          <p:nvPr/>
        </p:nvCxnSpPr>
        <p:spPr>
          <a:xfrm>
            <a:off x="4203029" y="2152026"/>
            <a:ext cx="3192379" cy="0"/>
          </a:xfrm>
          <a:prstGeom prst="straightConnector1">
            <a:avLst/>
          </a:prstGeom>
          <a:ln w="603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A81C2E7-58D5-468B-A39E-BBB877243F02}"/>
              </a:ext>
            </a:extLst>
          </p:cNvPr>
          <p:cNvCxnSpPr/>
          <p:nvPr/>
        </p:nvCxnSpPr>
        <p:spPr>
          <a:xfrm>
            <a:off x="4215518" y="3198138"/>
            <a:ext cx="3192379" cy="0"/>
          </a:xfrm>
          <a:prstGeom prst="straightConnector1">
            <a:avLst/>
          </a:prstGeom>
          <a:ln w="603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AB325CB-6463-4E01-BEAC-8027EAB53852}"/>
              </a:ext>
            </a:extLst>
          </p:cNvPr>
          <p:cNvCxnSpPr/>
          <p:nvPr/>
        </p:nvCxnSpPr>
        <p:spPr>
          <a:xfrm>
            <a:off x="4203028" y="4262142"/>
            <a:ext cx="3192379" cy="0"/>
          </a:xfrm>
          <a:prstGeom prst="straightConnector1">
            <a:avLst/>
          </a:prstGeom>
          <a:ln w="603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A45C137-5C4B-4E2F-ACB3-667315B1210F}"/>
              </a:ext>
            </a:extLst>
          </p:cNvPr>
          <p:cNvCxnSpPr/>
          <p:nvPr/>
        </p:nvCxnSpPr>
        <p:spPr>
          <a:xfrm>
            <a:off x="4203028" y="6360982"/>
            <a:ext cx="3192379" cy="0"/>
          </a:xfrm>
          <a:prstGeom prst="straightConnector1">
            <a:avLst/>
          </a:prstGeom>
          <a:ln w="603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5" name="Speech Bubble: Rectangle with Corners Rounded 54">
            <a:extLst>
              <a:ext uri="{FF2B5EF4-FFF2-40B4-BE49-F238E27FC236}">
                <a16:creationId xmlns:a16="http://schemas.microsoft.com/office/drawing/2014/main" id="{B884A879-1181-43D3-87FF-72A4B0920C31}"/>
              </a:ext>
            </a:extLst>
          </p:cNvPr>
          <p:cNvSpPr/>
          <p:nvPr/>
        </p:nvSpPr>
        <p:spPr>
          <a:xfrm>
            <a:off x="1006866" y="3818309"/>
            <a:ext cx="2955302" cy="887666"/>
          </a:xfrm>
          <a:prstGeom prst="wedgeRoundRectCallout">
            <a:avLst>
              <a:gd name="adj1" fmla="val 50211"/>
              <a:gd name="adj2" fmla="val 17468"/>
              <a:gd name="adj3" fmla="val 16667"/>
            </a:avLst>
          </a:prstGeom>
          <a:solidFill>
            <a:schemeClr val="bg1"/>
          </a:solidFill>
          <a:ln w="76200">
            <a:solidFill>
              <a:srgbClr val="7B39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7B398D"/>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7B398D"/>
                </a:solidFill>
                <a:effectLst/>
                <a:uLnTx/>
                <a:uFillTx/>
                <a:latin typeface="Calibri" panose="020F0502020204030204"/>
                <a:ea typeface="+mn-ea"/>
                <a:cs typeface="+mn-cs"/>
              </a:rPr>
              <a:t>What type of people use my  website?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C55599"/>
              </a:solidFill>
              <a:effectLst/>
              <a:uLnTx/>
              <a:uFillTx/>
              <a:latin typeface="Calibri" panose="020F0502020204030204"/>
              <a:ea typeface="+mn-ea"/>
              <a:cs typeface="+mn-cs"/>
            </a:endParaRPr>
          </a:p>
        </p:txBody>
      </p:sp>
      <p:sp>
        <p:nvSpPr>
          <p:cNvPr id="56" name="Speech Bubble: Rectangle with Corners Rounded 55">
            <a:extLst>
              <a:ext uri="{FF2B5EF4-FFF2-40B4-BE49-F238E27FC236}">
                <a16:creationId xmlns:a16="http://schemas.microsoft.com/office/drawing/2014/main" id="{A6B18FB5-7101-4B1F-A271-07774CA1B363}"/>
              </a:ext>
            </a:extLst>
          </p:cNvPr>
          <p:cNvSpPr/>
          <p:nvPr/>
        </p:nvSpPr>
        <p:spPr>
          <a:xfrm>
            <a:off x="7682170" y="5917149"/>
            <a:ext cx="2955302" cy="887666"/>
          </a:xfrm>
          <a:prstGeom prst="wedgeRoundRectCallout">
            <a:avLst>
              <a:gd name="adj1" fmla="val 50211"/>
              <a:gd name="adj2" fmla="val 17468"/>
              <a:gd name="adj3" fmla="val 16667"/>
            </a:avLst>
          </a:prstGeom>
          <a:solidFill>
            <a:schemeClr val="bg1"/>
          </a:solidFill>
          <a:ln w="76200">
            <a:solidFill>
              <a:srgbClr val="C55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7B398D"/>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7B398D"/>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7B398D"/>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7B398D"/>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C55599"/>
                </a:solidFill>
                <a:effectLst/>
                <a:uLnTx/>
                <a:uFillTx/>
                <a:latin typeface="Calibri" panose="020F0502020204030204"/>
                <a:ea typeface="+mn-ea"/>
                <a:cs typeface="+mn-cs"/>
              </a:rPr>
              <a:t>Audience -&gt; User Flows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C55599"/>
                </a:solidFill>
                <a:effectLst/>
                <a:uLnTx/>
                <a:uFillTx/>
                <a:latin typeface="Calibri" panose="020F0502020204030204"/>
                <a:ea typeface="+mn-ea"/>
                <a:cs typeface="+mn-cs"/>
              </a:rPr>
              <a:t>Behaviour -&gt; Overview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C55599"/>
                </a:solidFill>
                <a:effectLst/>
                <a:uLnTx/>
                <a:uFillTx/>
                <a:latin typeface="Calibri" panose="020F0502020204030204"/>
                <a:ea typeface="+mn-ea"/>
                <a:cs typeface="+mn-cs"/>
              </a:rPr>
              <a:t>Behaviour -&gt; Behaviour Flows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C5559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C55599"/>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C55599"/>
              </a:solidFill>
              <a:effectLst/>
              <a:uLnTx/>
              <a:uFillTx/>
              <a:latin typeface="Calibri" panose="020F0502020204030204"/>
              <a:ea typeface="+mn-ea"/>
              <a:cs typeface="+mn-cs"/>
            </a:endParaRPr>
          </a:p>
        </p:txBody>
      </p:sp>
      <p:cxnSp>
        <p:nvCxnSpPr>
          <p:cNvPr id="57" name="Straight Arrow Connector 56">
            <a:extLst>
              <a:ext uri="{FF2B5EF4-FFF2-40B4-BE49-F238E27FC236}">
                <a16:creationId xmlns:a16="http://schemas.microsoft.com/office/drawing/2014/main" id="{8CF0D90C-A576-4E51-A935-5670B765CDA3}"/>
              </a:ext>
            </a:extLst>
          </p:cNvPr>
          <p:cNvCxnSpPr/>
          <p:nvPr/>
        </p:nvCxnSpPr>
        <p:spPr>
          <a:xfrm>
            <a:off x="4215518" y="5286316"/>
            <a:ext cx="3192379" cy="0"/>
          </a:xfrm>
          <a:prstGeom prst="straightConnector1">
            <a:avLst/>
          </a:prstGeom>
          <a:ln w="6032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E58E0CAE-3E5D-4025-9A42-F3ECD0648492}"/>
              </a:ext>
            </a:extLst>
          </p:cNvPr>
          <p:cNvGrpSpPr/>
          <p:nvPr/>
        </p:nvGrpSpPr>
        <p:grpSpPr>
          <a:xfrm>
            <a:off x="11125200" y="5848351"/>
            <a:ext cx="1393649" cy="910620"/>
            <a:chOff x="10742327" y="5546719"/>
            <a:chExt cx="1912300" cy="1254077"/>
          </a:xfrm>
        </p:grpSpPr>
        <p:sp>
          <p:nvSpPr>
            <p:cNvPr id="32" name="Rectangle 31">
              <a:extLst>
                <a:ext uri="{FF2B5EF4-FFF2-40B4-BE49-F238E27FC236}">
                  <a16:creationId xmlns:a16="http://schemas.microsoft.com/office/drawing/2014/main" id="{E5F92DB5-7E9F-4C77-8179-35DB08A8A564}"/>
                </a:ext>
              </a:extLst>
            </p:cNvPr>
            <p:cNvSpPr/>
            <p:nvPr/>
          </p:nvSpPr>
          <p:spPr>
            <a:xfrm>
              <a:off x="10742327" y="5546719"/>
              <a:ext cx="1333360" cy="1222466"/>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33" name="Group 32">
              <a:extLst>
                <a:ext uri="{FF2B5EF4-FFF2-40B4-BE49-F238E27FC236}">
                  <a16:creationId xmlns:a16="http://schemas.microsoft.com/office/drawing/2014/main" id="{17CB2906-EA70-49EC-9670-340A8132C6F3}"/>
                </a:ext>
              </a:extLst>
            </p:cNvPr>
            <p:cNvGrpSpPr/>
            <p:nvPr/>
          </p:nvGrpSpPr>
          <p:grpSpPr>
            <a:xfrm>
              <a:off x="10793553" y="5667463"/>
              <a:ext cx="1861074" cy="1133333"/>
              <a:chOff x="177745" y="1471244"/>
              <a:chExt cx="1861074" cy="1133333"/>
            </a:xfrm>
          </p:grpSpPr>
          <p:pic>
            <p:nvPicPr>
              <p:cNvPr id="34" name="Picture 4" descr="Change Folder Picture in Windows 10">
                <a:extLst>
                  <a:ext uri="{FF2B5EF4-FFF2-40B4-BE49-F238E27FC236}">
                    <a16:creationId xmlns:a16="http://schemas.microsoft.com/office/drawing/2014/main" id="{FA1EFA0F-FAAE-4B08-9303-D107ADD8B4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8CA44D2C-EAD3-46FA-BDB5-DF4A4F8352C8}"/>
                  </a:ext>
                </a:extLst>
              </p:cNvPr>
              <p:cNvSpPr txBox="1"/>
              <p:nvPr/>
            </p:nvSpPr>
            <p:spPr>
              <a:xfrm>
                <a:off x="177745" y="2266024"/>
                <a:ext cx="1861074" cy="338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Analytics</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6" name="Graphic 35" descr="Cursor with solid fill">
                <a:extLst>
                  <a:ext uri="{FF2B5EF4-FFF2-40B4-BE49-F238E27FC236}">
                    <a16:creationId xmlns:a16="http://schemas.microsoft.com/office/drawing/2014/main" id="{BF76EB2E-144E-442D-862F-4FD067D23F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9351" y="1673504"/>
                <a:ext cx="757229" cy="757229"/>
              </a:xfrm>
              <a:prstGeom prst="rect">
                <a:avLst/>
              </a:prstGeom>
            </p:spPr>
          </p:pic>
        </p:grpSp>
      </p:grpSp>
    </p:spTree>
    <p:extLst>
      <p:ext uri="{BB962C8B-B14F-4D97-AF65-F5344CB8AC3E}">
        <p14:creationId xmlns:p14="http://schemas.microsoft.com/office/powerpoint/2010/main" val="505544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37679" y="263368"/>
            <a:ext cx="5423437"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sp>
        <p:nvSpPr>
          <p:cNvPr id="13" name="Content Placeholder 2">
            <a:extLst>
              <a:ext uri="{FF2B5EF4-FFF2-40B4-BE49-F238E27FC236}">
                <a16:creationId xmlns:a16="http://schemas.microsoft.com/office/drawing/2014/main" id="{5684D009-5EE6-48AA-90BC-B683903D8023}"/>
              </a:ext>
            </a:extLst>
          </p:cNvPr>
          <p:cNvSpPr txBox="1">
            <a:spLocks/>
          </p:cNvSpPr>
          <p:nvPr/>
        </p:nvSpPr>
        <p:spPr>
          <a:xfrm>
            <a:off x="2987935" y="1846353"/>
            <a:ext cx="6968561" cy="47163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dirty="0">
                <a:solidFill>
                  <a:schemeClr val="bg1"/>
                </a:solidFill>
                <a:ea typeface="Tahoma" panose="020B0604030504040204" pitchFamily="34" charset="0"/>
                <a:cs typeface="Tahoma" panose="020B0604030504040204" pitchFamily="34" charset="0"/>
              </a:rPr>
              <a:t>Technical Difficulties Check</a:t>
            </a:r>
          </a:p>
          <a:p>
            <a:endParaRPr lang="en-GB" sz="2600" dirty="0">
              <a:solidFill>
                <a:schemeClr val="bg1"/>
              </a:solidFill>
              <a:ea typeface="Tahoma" panose="020B0604030504040204" pitchFamily="34" charset="0"/>
              <a:cs typeface="Tahoma" panose="020B0604030504040204" pitchFamily="34" charset="0"/>
            </a:endParaRPr>
          </a:p>
          <a:p>
            <a:r>
              <a:rPr lang="en-GB" sz="2600" dirty="0">
                <a:solidFill>
                  <a:schemeClr val="bg1"/>
                </a:solidFill>
                <a:ea typeface="Tahoma" panose="020B0604030504040204" pitchFamily="34" charset="0"/>
                <a:cs typeface="Tahoma" panose="020B0604030504040204" pitchFamily="34" charset="0"/>
              </a:rPr>
              <a:t>Muting Rules</a:t>
            </a:r>
          </a:p>
          <a:p>
            <a:pPr marL="0" indent="0">
              <a:buNone/>
            </a:pPr>
            <a:endParaRPr lang="en-GB" sz="2600" i="1" dirty="0">
              <a:solidFill>
                <a:schemeClr val="bg1"/>
              </a:solidFill>
              <a:ea typeface="Tahoma" panose="020B0604030504040204" pitchFamily="34" charset="0"/>
              <a:cs typeface="Tahoma" panose="020B0604030504040204" pitchFamily="34" charset="0"/>
            </a:endParaRPr>
          </a:p>
          <a:p>
            <a:r>
              <a:rPr lang="en-GB" sz="2600" dirty="0">
                <a:solidFill>
                  <a:schemeClr val="bg1"/>
                </a:solidFill>
                <a:ea typeface="Tahoma" panose="020B0604030504040204" pitchFamily="34" charset="0"/>
                <a:cs typeface="Tahoma" panose="020B0604030504040204" pitchFamily="34" charset="0"/>
              </a:rPr>
              <a:t>Please put any questions into the chat</a:t>
            </a:r>
          </a:p>
          <a:p>
            <a:endParaRPr lang="en-GB" sz="2600" dirty="0">
              <a:solidFill>
                <a:schemeClr val="bg1"/>
              </a:solidFill>
              <a:ea typeface="Tahoma" panose="020B0604030504040204" pitchFamily="34" charset="0"/>
              <a:cs typeface="Tahoma" panose="020B0604030504040204" pitchFamily="34" charset="0"/>
            </a:endParaRPr>
          </a:p>
          <a:p>
            <a:r>
              <a:rPr lang="en-GB" sz="2600" i="1" dirty="0">
                <a:solidFill>
                  <a:schemeClr val="bg1"/>
                </a:solidFill>
                <a:ea typeface="Tahoma" panose="020B0604030504040204" pitchFamily="34" charset="0"/>
                <a:cs typeface="Tahoma" panose="020B0604030504040204" pitchFamily="34" charset="0"/>
              </a:rPr>
              <a:t>We will stop for questions regularly!</a:t>
            </a:r>
          </a:p>
          <a:p>
            <a:pPr marL="514350" indent="-514350">
              <a:buFont typeface="+mj-lt"/>
              <a:buAutoNum type="arabicPeriod"/>
            </a:pPr>
            <a:endParaRPr lang="en-GB" dirty="0"/>
          </a:p>
        </p:txBody>
      </p:sp>
    </p:spTree>
    <p:extLst>
      <p:ext uri="{BB962C8B-B14F-4D97-AF65-F5344CB8AC3E}">
        <p14:creationId xmlns:p14="http://schemas.microsoft.com/office/powerpoint/2010/main" val="4057675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B83C5-DCDE-4BF8-BA4B-6EA97CECA2C2}"/>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9BCE6EF5-22B8-4F6F-888A-EE8F5E0A2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17D9EBFC-92D8-426D-B881-EEF0ECC7847C}"/>
              </a:ext>
            </a:extLst>
          </p:cNvPr>
          <p:cNvPicPr>
            <a:picLocks noChangeAspect="1"/>
          </p:cNvPicPr>
          <p:nvPr/>
        </p:nvPicPr>
        <p:blipFill rotWithShape="1">
          <a:blip r:embed="rId5">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A2B7D1CF-DA28-4F80-AD80-0C400D13C413}"/>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8F9F9B5-934D-4FD3-9198-E0773C987EC3}"/>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Google Analytics Walkthrough</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B64CD875-B4DB-4170-8440-5C97C0CF9C9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55304" y="295268"/>
            <a:ext cx="354990" cy="354990"/>
          </a:xfrm>
          <a:prstGeom prst="rect">
            <a:avLst/>
          </a:prstGeom>
        </p:spPr>
      </p:pic>
      <p:pic>
        <p:nvPicPr>
          <p:cNvPr id="20" name="Graphic 19" descr="Monitor outline">
            <a:extLst>
              <a:ext uri="{FF2B5EF4-FFF2-40B4-BE49-F238E27FC236}">
                <a16:creationId xmlns:a16="http://schemas.microsoft.com/office/drawing/2014/main" id="{9E653365-B424-4978-B3C1-E1A97F1F2C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70847" y="181239"/>
            <a:ext cx="8850305" cy="7804449"/>
          </a:xfrm>
          <a:prstGeom prst="rect">
            <a:avLst/>
          </a:prstGeom>
        </p:spPr>
      </p:pic>
      <p:grpSp>
        <p:nvGrpSpPr>
          <p:cNvPr id="19" name="Group 18">
            <a:extLst>
              <a:ext uri="{FF2B5EF4-FFF2-40B4-BE49-F238E27FC236}">
                <a16:creationId xmlns:a16="http://schemas.microsoft.com/office/drawing/2014/main" id="{7915B680-3CD4-45E7-B0D9-636BE40CD858}"/>
              </a:ext>
            </a:extLst>
          </p:cNvPr>
          <p:cNvGrpSpPr/>
          <p:nvPr/>
        </p:nvGrpSpPr>
        <p:grpSpPr>
          <a:xfrm>
            <a:off x="11125200" y="5848351"/>
            <a:ext cx="1393649" cy="910620"/>
            <a:chOff x="10742327" y="5546719"/>
            <a:chExt cx="1912300" cy="1254077"/>
          </a:xfrm>
        </p:grpSpPr>
        <p:sp>
          <p:nvSpPr>
            <p:cNvPr id="21" name="Rectangle 20">
              <a:extLst>
                <a:ext uri="{FF2B5EF4-FFF2-40B4-BE49-F238E27FC236}">
                  <a16:creationId xmlns:a16="http://schemas.microsoft.com/office/drawing/2014/main" id="{570445A5-28E4-4DFD-8073-BFBD1DB831D7}"/>
                </a:ext>
              </a:extLst>
            </p:cNvPr>
            <p:cNvSpPr/>
            <p:nvPr/>
          </p:nvSpPr>
          <p:spPr>
            <a:xfrm>
              <a:off x="10742327" y="5546719"/>
              <a:ext cx="1333360" cy="1222466"/>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6016C885-61B8-4D21-9895-A8894745E932}"/>
                </a:ext>
              </a:extLst>
            </p:cNvPr>
            <p:cNvGrpSpPr/>
            <p:nvPr/>
          </p:nvGrpSpPr>
          <p:grpSpPr>
            <a:xfrm>
              <a:off x="10793553" y="5667463"/>
              <a:ext cx="1861074" cy="1133333"/>
              <a:chOff x="177745" y="1471244"/>
              <a:chExt cx="1861074" cy="1133333"/>
            </a:xfrm>
          </p:grpSpPr>
          <p:pic>
            <p:nvPicPr>
              <p:cNvPr id="23" name="Picture 4" descr="Change Folder Picture in Windows 10">
                <a:extLst>
                  <a:ext uri="{FF2B5EF4-FFF2-40B4-BE49-F238E27FC236}">
                    <a16:creationId xmlns:a16="http://schemas.microsoft.com/office/drawing/2014/main" id="{C61E87D7-766D-46AE-8DBF-3544CE65C17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CB3CBC91-A498-414E-9487-096B643E1AC4}"/>
                  </a:ext>
                </a:extLst>
              </p:cNvPr>
              <p:cNvSpPr txBox="1"/>
              <p:nvPr/>
            </p:nvSpPr>
            <p:spPr>
              <a:xfrm>
                <a:off x="177745" y="2266024"/>
                <a:ext cx="1861074" cy="338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Analytics</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5" name="Graphic 24" descr="Cursor with solid fill">
                <a:extLst>
                  <a:ext uri="{FF2B5EF4-FFF2-40B4-BE49-F238E27FC236}">
                    <a16:creationId xmlns:a16="http://schemas.microsoft.com/office/drawing/2014/main" id="{4C015584-98FD-4750-8796-61D6D0DB139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79351" y="1673504"/>
                <a:ext cx="757229" cy="757229"/>
              </a:xfrm>
              <a:prstGeom prst="rect">
                <a:avLst/>
              </a:prstGeom>
            </p:spPr>
          </p:pic>
        </p:grpSp>
      </p:grpSp>
      <p:pic>
        <p:nvPicPr>
          <p:cNvPr id="3" name="Online Media 2" title="Google Analytics Introduction - Diverting 2 Digital">
            <a:hlinkClick r:id="" action="ppaction://media"/>
            <a:extLst>
              <a:ext uri="{FF2B5EF4-FFF2-40B4-BE49-F238E27FC236}">
                <a16:creationId xmlns:a16="http://schemas.microsoft.com/office/drawing/2014/main" id="{9E4410C4-1B10-48EA-992A-7D063A0F53FB}"/>
              </a:ext>
            </a:extLst>
          </p:cNvPr>
          <p:cNvPicPr>
            <a:picLocks noRot="1" noChangeAspect="1"/>
          </p:cNvPicPr>
          <p:nvPr>
            <a:videoFile r:link="rId1"/>
          </p:nvPr>
        </p:nvPicPr>
        <p:blipFill>
          <a:blip r:embed="rId13"/>
          <a:stretch>
            <a:fillRect/>
          </a:stretch>
        </p:blipFill>
        <p:spPr>
          <a:xfrm>
            <a:off x="3169920" y="1858010"/>
            <a:ext cx="5936407" cy="3354070"/>
          </a:xfrm>
          <a:prstGeom prst="rect">
            <a:avLst/>
          </a:prstGeom>
        </p:spPr>
      </p:pic>
    </p:spTree>
    <p:extLst>
      <p:ext uri="{BB962C8B-B14F-4D97-AF65-F5344CB8AC3E}">
        <p14:creationId xmlns:p14="http://schemas.microsoft.com/office/powerpoint/2010/main" val="185480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B83C5-DCDE-4BF8-BA4B-6EA97CECA2C2}"/>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9BCE6EF5-22B8-4F6F-888A-EE8F5E0A2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17D9EBFC-92D8-426D-B881-EEF0ECC7847C}"/>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A2B7D1CF-DA28-4F80-AD80-0C400D13C413}"/>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8F9F9B5-934D-4FD3-9198-E0773C987EC3}"/>
              </a:ext>
            </a:extLst>
          </p:cNvPr>
          <p:cNvSpPr txBox="1"/>
          <p:nvPr/>
        </p:nvSpPr>
        <p:spPr>
          <a:xfrm>
            <a:off x="4010294" y="295268"/>
            <a:ext cx="4950822"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Search Engine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Optimisation</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(SEO) </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B64CD875-B4DB-4170-8440-5C97C0CF9C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sp>
        <p:nvSpPr>
          <p:cNvPr id="19" name="Speech Bubble: Rectangle with Corners Rounded 18">
            <a:extLst>
              <a:ext uri="{FF2B5EF4-FFF2-40B4-BE49-F238E27FC236}">
                <a16:creationId xmlns:a16="http://schemas.microsoft.com/office/drawing/2014/main" id="{C8AFD1AD-45BA-4BC3-9BEC-7E46679E9AB2}"/>
              </a:ext>
            </a:extLst>
          </p:cNvPr>
          <p:cNvSpPr/>
          <p:nvPr/>
        </p:nvSpPr>
        <p:spPr>
          <a:xfrm>
            <a:off x="4137550" y="1421720"/>
            <a:ext cx="7574671" cy="1785311"/>
          </a:xfrm>
          <a:prstGeom prst="wedgeRoundRectCallout">
            <a:avLst>
              <a:gd name="adj1" fmla="val 49886"/>
              <a:gd name="adj2" fmla="val 79795"/>
              <a:gd name="adj3" fmla="val 16667"/>
            </a:avLst>
          </a:prstGeom>
          <a:solidFill>
            <a:schemeClr val="bg1"/>
          </a:solidFill>
          <a:ln w="76200">
            <a:solidFill>
              <a:srgbClr val="8448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B398D"/>
                </a:solidFill>
                <a:effectLst/>
                <a:uLnTx/>
                <a:uFillTx/>
                <a:latin typeface="Calibri" panose="020F0502020204030204"/>
                <a:ea typeface="+mn-ea"/>
                <a:cs typeface="+mn-cs"/>
              </a:rPr>
              <a:t>What Is SEO?</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7B398D"/>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B398D"/>
                </a:solidFill>
                <a:effectLst/>
                <a:uLnTx/>
                <a:uFillTx/>
                <a:latin typeface="Calibri" panose="020F0502020204030204"/>
                <a:ea typeface="+mn-ea"/>
                <a:cs typeface="+mn-cs"/>
              </a:rPr>
              <a:t>SEO stands for Search Engine Optimization, which is the practice of increasing the </a:t>
            </a:r>
            <a:r>
              <a:rPr kumimoji="0" lang="en-GB" sz="1800" b="1" i="0" u="sng" strike="noStrike" kern="1200" cap="none" spc="0" normalizeH="0" baseline="0" noProof="0" dirty="0">
                <a:ln>
                  <a:noFill/>
                </a:ln>
                <a:solidFill>
                  <a:srgbClr val="7B398D"/>
                </a:solidFill>
                <a:effectLst/>
                <a:uLnTx/>
                <a:uFillTx/>
                <a:latin typeface="Calibri" panose="020F0502020204030204"/>
                <a:ea typeface="+mn-ea"/>
                <a:cs typeface="+mn-cs"/>
              </a:rPr>
              <a:t>quantity and quality </a:t>
            </a:r>
            <a:r>
              <a:rPr kumimoji="0" lang="en-GB" sz="1800" b="1" i="0" u="none" strike="noStrike" kern="1200" cap="none" spc="0" normalizeH="0" baseline="0" noProof="0" dirty="0">
                <a:ln>
                  <a:noFill/>
                </a:ln>
                <a:solidFill>
                  <a:srgbClr val="7B398D"/>
                </a:solidFill>
                <a:effectLst/>
                <a:uLnTx/>
                <a:uFillTx/>
                <a:latin typeface="Calibri" panose="020F0502020204030204"/>
                <a:ea typeface="+mn-ea"/>
                <a:cs typeface="+mn-cs"/>
              </a:rPr>
              <a:t>of traffic to your website through search engine results (like Google)</a:t>
            </a:r>
          </a:p>
        </p:txBody>
      </p:sp>
      <p:sp>
        <p:nvSpPr>
          <p:cNvPr id="20" name="Speech Bubble: Rectangle with Corners Rounded 19">
            <a:extLst>
              <a:ext uri="{FF2B5EF4-FFF2-40B4-BE49-F238E27FC236}">
                <a16:creationId xmlns:a16="http://schemas.microsoft.com/office/drawing/2014/main" id="{B6A29744-1B83-45E8-BE6F-E7B4F290CB02}"/>
              </a:ext>
            </a:extLst>
          </p:cNvPr>
          <p:cNvSpPr/>
          <p:nvPr/>
        </p:nvSpPr>
        <p:spPr>
          <a:xfrm>
            <a:off x="350214" y="4603541"/>
            <a:ext cx="7574671" cy="1335969"/>
          </a:xfrm>
          <a:prstGeom prst="wedgeRoundRectCallout">
            <a:avLst>
              <a:gd name="adj1" fmla="val -45490"/>
              <a:gd name="adj2" fmla="val 82478"/>
              <a:gd name="adj3" fmla="val 16667"/>
            </a:avLst>
          </a:prstGeom>
          <a:solidFill>
            <a:schemeClr val="bg1"/>
          </a:solidFill>
          <a:ln w="76200">
            <a:solidFill>
              <a:srgbClr val="EAAA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AAA09"/>
                </a:solidFill>
                <a:effectLst/>
                <a:uLnTx/>
                <a:uFillTx/>
                <a:latin typeface="Calibri" panose="020F0502020204030204"/>
                <a:ea typeface="+mn-ea"/>
                <a:cs typeface="+mn-cs"/>
              </a:rPr>
              <a:t>Why Is SEO Something I Should Do?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EAAA0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AAA09"/>
                </a:solidFill>
                <a:effectLst/>
                <a:uLnTx/>
                <a:uFillTx/>
                <a:latin typeface="Calibri" panose="020F0502020204030204"/>
                <a:ea typeface="+mn-ea"/>
                <a:cs typeface="+mn-cs"/>
              </a:rPr>
              <a:t>Because it can help you gain new audiences, visitors, and customers all for FREE!</a:t>
            </a:r>
          </a:p>
        </p:txBody>
      </p:sp>
      <p:grpSp>
        <p:nvGrpSpPr>
          <p:cNvPr id="21" name="Group 20">
            <a:extLst>
              <a:ext uri="{FF2B5EF4-FFF2-40B4-BE49-F238E27FC236}">
                <a16:creationId xmlns:a16="http://schemas.microsoft.com/office/drawing/2014/main" id="{F750730F-74DD-4A5E-9AB4-ADF292B33310}"/>
              </a:ext>
            </a:extLst>
          </p:cNvPr>
          <p:cNvGrpSpPr/>
          <p:nvPr/>
        </p:nvGrpSpPr>
        <p:grpSpPr>
          <a:xfrm>
            <a:off x="11125200" y="5848351"/>
            <a:ext cx="1393649" cy="910620"/>
            <a:chOff x="10742327" y="5546719"/>
            <a:chExt cx="1912300" cy="1254077"/>
          </a:xfrm>
        </p:grpSpPr>
        <p:sp>
          <p:nvSpPr>
            <p:cNvPr id="22" name="Rectangle 21">
              <a:extLst>
                <a:ext uri="{FF2B5EF4-FFF2-40B4-BE49-F238E27FC236}">
                  <a16:creationId xmlns:a16="http://schemas.microsoft.com/office/drawing/2014/main" id="{9C02B26A-63AC-48C5-A560-D99039EBF434}"/>
                </a:ext>
              </a:extLst>
            </p:cNvPr>
            <p:cNvSpPr/>
            <p:nvPr/>
          </p:nvSpPr>
          <p:spPr>
            <a:xfrm>
              <a:off x="10742327" y="5546719"/>
              <a:ext cx="1333360" cy="1222466"/>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C6F19425-D06B-478B-8A1E-3A4479202215}"/>
                </a:ext>
              </a:extLst>
            </p:cNvPr>
            <p:cNvGrpSpPr/>
            <p:nvPr/>
          </p:nvGrpSpPr>
          <p:grpSpPr>
            <a:xfrm>
              <a:off x="10793553" y="5667463"/>
              <a:ext cx="1861074" cy="1133333"/>
              <a:chOff x="177745" y="1471244"/>
              <a:chExt cx="1861074" cy="1133333"/>
            </a:xfrm>
          </p:grpSpPr>
          <p:pic>
            <p:nvPicPr>
              <p:cNvPr id="24" name="Picture 4" descr="Change Folder Picture in Windows 10">
                <a:extLst>
                  <a:ext uri="{FF2B5EF4-FFF2-40B4-BE49-F238E27FC236}">
                    <a16:creationId xmlns:a16="http://schemas.microsoft.com/office/drawing/2014/main" id="{8F3E74E8-2D37-49CE-9190-0E497EAB3F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20551FF9-6BB6-4488-B9B4-86C1B6445773}"/>
                  </a:ext>
                </a:extLst>
              </p:cNvPr>
              <p:cNvSpPr txBox="1"/>
              <p:nvPr/>
            </p:nvSpPr>
            <p:spPr>
              <a:xfrm>
                <a:off x="177745" y="2266024"/>
                <a:ext cx="1861074" cy="338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Analytics</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6" name="Graphic 25" descr="Cursor with solid fill">
                <a:extLst>
                  <a:ext uri="{FF2B5EF4-FFF2-40B4-BE49-F238E27FC236}">
                    <a16:creationId xmlns:a16="http://schemas.microsoft.com/office/drawing/2014/main" id="{8C41673F-E039-4B8E-B1AC-C444107291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9351" y="1673504"/>
                <a:ext cx="757229" cy="757229"/>
              </a:xfrm>
              <a:prstGeom prst="rect">
                <a:avLst/>
              </a:prstGeom>
            </p:spPr>
          </p:pic>
        </p:grpSp>
      </p:grpSp>
      <p:pic>
        <p:nvPicPr>
          <p:cNvPr id="4" name="Graphic 3" descr="Research with solid fill">
            <a:extLst>
              <a:ext uri="{FF2B5EF4-FFF2-40B4-BE49-F238E27FC236}">
                <a16:creationId xmlns:a16="http://schemas.microsoft.com/office/drawing/2014/main" id="{26349DEA-68CC-4B2D-BE26-28731753741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742949" y="1382350"/>
            <a:ext cx="2797081" cy="2797081"/>
          </a:xfrm>
          <a:prstGeom prst="rect">
            <a:avLst/>
          </a:prstGeom>
        </p:spPr>
      </p:pic>
    </p:spTree>
    <p:extLst>
      <p:ext uri="{BB962C8B-B14F-4D97-AF65-F5344CB8AC3E}">
        <p14:creationId xmlns:p14="http://schemas.microsoft.com/office/powerpoint/2010/main" val="1632346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B83C5-DCDE-4BF8-BA4B-6EA97CECA2C2}"/>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9BCE6EF5-22B8-4F6F-888A-EE8F5E0A2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17D9EBFC-92D8-426D-B881-EEF0ECC7847C}"/>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A2B7D1CF-DA28-4F80-AD80-0C400D13C413}"/>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8F9F9B5-934D-4FD3-9198-E0773C987EC3}"/>
              </a:ext>
            </a:extLst>
          </p:cNvPr>
          <p:cNvSpPr txBox="1"/>
          <p:nvPr/>
        </p:nvSpPr>
        <p:spPr>
          <a:xfrm>
            <a:off x="4010294" y="295268"/>
            <a:ext cx="4950822"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Search Engine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Optimisation</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(SEO) </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B64CD875-B4DB-4170-8440-5C97C0CF9C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sp>
        <p:nvSpPr>
          <p:cNvPr id="3" name="TextBox 2">
            <a:extLst>
              <a:ext uri="{FF2B5EF4-FFF2-40B4-BE49-F238E27FC236}">
                <a16:creationId xmlns:a16="http://schemas.microsoft.com/office/drawing/2014/main" id="{F0229A6A-3317-4DEB-9FFA-B935BD70FE57}"/>
              </a:ext>
            </a:extLst>
          </p:cNvPr>
          <p:cNvSpPr txBox="1"/>
          <p:nvPr/>
        </p:nvSpPr>
        <p:spPr>
          <a:xfrm>
            <a:off x="4988326" y="1047965"/>
            <a:ext cx="3838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Our Top SEO Tips! </a:t>
            </a:r>
          </a:p>
        </p:txBody>
      </p:sp>
      <p:sp>
        <p:nvSpPr>
          <p:cNvPr id="21" name="TextBox 20">
            <a:extLst>
              <a:ext uri="{FF2B5EF4-FFF2-40B4-BE49-F238E27FC236}">
                <a16:creationId xmlns:a16="http://schemas.microsoft.com/office/drawing/2014/main" id="{B4F49CDD-37F8-4C01-9B4D-9B7C5388BF59}"/>
              </a:ext>
            </a:extLst>
          </p:cNvPr>
          <p:cNvSpPr txBox="1"/>
          <p:nvPr/>
        </p:nvSpPr>
        <p:spPr>
          <a:xfrm>
            <a:off x="6741501" y="4405190"/>
            <a:ext cx="4848225" cy="1261884"/>
          </a:xfrm>
          <a:prstGeom prst="rect">
            <a:avLst/>
          </a:prstGeom>
          <a:solidFill>
            <a:schemeClr val="bg1"/>
          </a:solidFill>
          <a:ln w="95250">
            <a:solidFill>
              <a:srgbClr val="EAAB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B398D"/>
                </a:solidFill>
                <a:effectLst/>
                <a:uLnTx/>
                <a:uFillTx/>
                <a:latin typeface="Calibri" panose="020F0502020204030204"/>
                <a:ea typeface="+mn-ea"/>
                <a:cs typeface="+mn-cs"/>
              </a:rPr>
              <a:t>What are Keywords?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7B398D"/>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7B398D"/>
                </a:solidFill>
                <a:effectLst/>
                <a:uLnTx/>
                <a:uFillTx/>
                <a:latin typeface="Calibri" panose="020F0502020204030204"/>
                <a:ea typeface="+mn-ea"/>
                <a:cs typeface="+mn-cs"/>
              </a:rPr>
              <a:t>E.G if you were involved in something to do with children your keywords could be: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7B398D"/>
                </a:solidFill>
                <a:effectLst/>
                <a:uLnTx/>
                <a:uFillTx/>
                <a:latin typeface="Calibri" panose="020F0502020204030204"/>
                <a:ea typeface="+mn-ea"/>
                <a:cs typeface="+mn-cs"/>
              </a:rPr>
              <a:t>kids, children, child, toddlers, teenagers, babies, primary school children…</a:t>
            </a:r>
          </a:p>
        </p:txBody>
      </p:sp>
      <p:sp>
        <p:nvSpPr>
          <p:cNvPr id="22" name="TextBox 21">
            <a:extLst>
              <a:ext uri="{FF2B5EF4-FFF2-40B4-BE49-F238E27FC236}">
                <a16:creationId xmlns:a16="http://schemas.microsoft.com/office/drawing/2014/main" id="{F15D12E0-4706-4FE1-97D0-868FA14D8937}"/>
              </a:ext>
            </a:extLst>
          </p:cNvPr>
          <p:cNvSpPr txBox="1"/>
          <p:nvPr/>
        </p:nvSpPr>
        <p:spPr>
          <a:xfrm>
            <a:off x="6741502" y="1704077"/>
            <a:ext cx="4848225" cy="1754326"/>
          </a:xfrm>
          <a:prstGeom prst="rect">
            <a:avLst/>
          </a:prstGeom>
          <a:solidFill>
            <a:schemeClr val="bg1"/>
          </a:solidFill>
          <a:ln w="95250">
            <a:solidFill>
              <a:srgbClr val="C555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B398D"/>
                </a:solidFill>
                <a:effectLst/>
                <a:uLnTx/>
                <a:uFillTx/>
                <a:latin typeface="Calibri" panose="020F0502020204030204"/>
                <a:ea typeface="+mn-ea"/>
                <a:cs typeface="+mn-cs"/>
              </a:rPr>
              <a:t>Keywords</a:t>
            </a:r>
            <a:r>
              <a:rPr kumimoji="0" lang="en-GB" sz="1600" b="0" i="0" u="none" strike="noStrike" kern="1200" cap="none" spc="0" normalizeH="0" baseline="0" noProof="0" dirty="0">
                <a:ln>
                  <a:noFill/>
                </a:ln>
                <a:solidFill>
                  <a:srgbClr val="7B398D"/>
                </a:solidFill>
                <a:effectLst/>
                <a:uLnTx/>
                <a:uFillTx/>
                <a:latin typeface="Calibri" panose="020F0502020204030204"/>
                <a:ea typeface="+mn-ea"/>
                <a:cs typeface="+mn-cs"/>
              </a:rPr>
              <a:t> can really help you find new audiences.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7B398D"/>
                </a:solidFill>
                <a:effectLst/>
                <a:uLnTx/>
                <a:uFillTx/>
                <a:latin typeface="Calibri" panose="020F0502020204030204"/>
                <a:ea typeface="+mn-ea"/>
                <a:cs typeface="+mn-cs"/>
              </a:rPr>
              <a:t>Here are a list of places that you can use keywords on your website to boost your SEO: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7B398D"/>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7B398D"/>
                </a:solidFill>
                <a:effectLst/>
                <a:uLnTx/>
                <a:uFillTx/>
                <a:latin typeface="Calibri" panose="020F0502020204030204"/>
                <a:ea typeface="+mn-ea"/>
                <a:cs typeface="+mn-cs"/>
              </a:rPr>
              <a:t>Site title, URLs, SEO title and page title, item descriptions, Headings (</a:t>
            </a:r>
            <a:r>
              <a:rPr kumimoji="0" lang="en-GB" sz="1400" b="1" i="1" u="none" strike="noStrike" kern="1200" cap="none" spc="0" normalizeH="0" baseline="0" noProof="0" dirty="0" err="1">
                <a:ln>
                  <a:noFill/>
                </a:ln>
                <a:solidFill>
                  <a:srgbClr val="7B398D"/>
                </a:solidFill>
                <a:effectLst/>
                <a:uLnTx/>
                <a:uFillTx/>
                <a:latin typeface="Calibri" panose="020F0502020204030204"/>
                <a:ea typeface="+mn-ea"/>
                <a:cs typeface="+mn-cs"/>
              </a:rPr>
              <a:t>eg</a:t>
            </a:r>
            <a:r>
              <a:rPr kumimoji="0" lang="en-GB" sz="1400" b="1" i="1" u="none" strike="noStrike" kern="1200" cap="none" spc="0" normalizeH="0" baseline="0" noProof="0" dirty="0">
                <a:ln>
                  <a:noFill/>
                </a:ln>
                <a:solidFill>
                  <a:srgbClr val="7B398D"/>
                </a:solidFill>
                <a:effectLst/>
                <a:uLnTx/>
                <a:uFillTx/>
                <a:latin typeface="Calibri" panose="020F0502020204030204"/>
                <a:ea typeface="+mn-ea"/>
                <a:cs typeface="+mn-cs"/>
              </a:rPr>
              <a:t>, heading 1, heading 2, heading 3), Body text, Captions and titles for Image, File names for files and images</a:t>
            </a:r>
          </a:p>
        </p:txBody>
      </p:sp>
      <p:sp>
        <p:nvSpPr>
          <p:cNvPr id="27" name="Subtitle 5">
            <a:extLst>
              <a:ext uri="{FF2B5EF4-FFF2-40B4-BE49-F238E27FC236}">
                <a16:creationId xmlns:a16="http://schemas.microsoft.com/office/drawing/2014/main" id="{3B5CAF15-1C01-46E0-862B-88A2A8DF66BA}"/>
              </a:ext>
            </a:extLst>
          </p:cNvPr>
          <p:cNvSpPr txBox="1">
            <a:spLocks/>
          </p:cNvSpPr>
          <p:nvPr/>
        </p:nvSpPr>
        <p:spPr>
          <a:xfrm>
            <a:off x="888025" y="1704077"/>
            <a:ext cx="4562475" cy="4621999"/>
          </a:xfrm>
          <a:prstGeom prst="rect">
            <a:avLst/>
          </a:prstGeom>
          <a:solidFill>
            <a:schemeClr val="bg2"/>
          </a:solidFill>
          <a:ln w="92075">
            <a:solidFill>
              <a:srgbClr val="7B398D"/>
            </a:solidFill>
          </a:ln>
        </p:spPr>
        <p:txBody>
          <a:bodyP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GB" sz="5500" b="1" i="0" u="none" strike="noStrike" kern="1200" cap="none" spc="0" normalizeH="0" baseline="0" noProof="0" dirty="0">
              <a:ln>
                <a:noFill/>
              </a:ln>
              <a:solidFill>
                <a:srgbClr val="7B398D"/>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5500" b="1" i="0" u="none" strike="noStrike" kern="1200" cap="none" spc="0" normalizeH="0" baseline="0" noProof="0" dirty="0">
                <a:ln>
                  <a:noFill/>
                </a:ln>
                <a:solidFill>
                  <a:srgbClr val="7B398D"/>
                </a:solidFill>
                <a:effectLst/>
                <a:uLnTx/>
                <a:uFillTx/>
                <a:latin typeface="Calibri" panose="020F0502020204030204"/>
                <a:ea typeface="+mn-ea"/>
                <a:cs typeface="+mn-cs"/>
              </a:rPr>
              <a:t>Use relevant keywords and their synonyms on your website to appear higher on google </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GB" sz="5500" b="0" i="0" u="none" strike="noStrike" kern="1200" cap="none" spc="0" normalizeH="0" baseline="0" noProof="0" dirty="0">
              <a:ln>
                <a:noFill/>
              </a:ln>
              <a:solidFill>
                <a:srgbClr val="7B398D"/>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5500" b="1" i="0" u="none" strike="noStrike" kern="1200" cap="none" spc="0" normalizeH="0" baseline="0" noProof="0" dirty="0">
                <a:ln>
                  <a:noFill/>
                </a:ln>
                <a:solidFill>
                  <a:srgbClr val="7B398D"/>
                </a:solidFill>
                <a:effectLst/>
                <a:uLnTx/>
                <a:uFillTx/>
                <a:latin typeface="Calibri" panose="020F0502020204030204"/>
                <a:ea typeface="+mn-ea"/>
                <a:cs typeface="+mn-cs"/>
              </a:rPr>
              <a:t>Include your location often on your website</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GB" sz="5500" b="0" i="0" u="none" strike="noStrike" kern="1200" cap="none" spc="0" normalizeH="0" baseline="0" noProof="0" dirty="0">
              <a:ln>
                <a:noFill/>
              </a:ln>
              <a:solidFill>
                <a:srgbClr val="7B398D"/>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5500" b="1" i="0" u="none" strike="noStrike" kern="1200" cap="none" spc="0" normalizeH="0" baseline="0" noProof="0" dirty="0">
                <a:ln>
                  <a:noFill/>
                </a:ln>
                <a:solidFill>
                  <a:srgbClr val="7B398D"/>
                </a:solidFill>
                <a:effectLst/>
                <a:uLnTx/>
                <a:uFillTx/>
                <a:latin typeface="Calibri" panose="020F0502020204030204"/>
                <a:ea typeface="+mn-ea"/>
                <a:cs typeface="+mn-cs"/>
              </a:rPr>
              <a:t>Customize your URLs </a:t>
            </a:r>
            <a:r>
              <a:rPr kumimoji="0" lang="en-GB" sz="5500" b="0" i="0" u="none" strike="noStrike" kern="1200" cap="none" spc="0" normalizeH="0" baseline="0" noProof="0" dirty="0">
                <a:ln>
                  <a:noFill/>
                </a:ln>
                <a:solidFill>
                  <a:srgbClr val="7B398D"/>
                </a:solidFill>
                <a:effectLst/>
                <a:uLnTx/>
                <a:uFillTx/>
                <a:latin typeface="Calibri" panose="020F0502020204030204"/>
                <a:ea typeface="+mn-ea"/>
                <a:cs typeface="+mn-cs"/>
              </a:rPr>
              <a:t>(don’t let them be automatically generated) </a:t>
            </a:r>
            <a:r>
              <a:rPr kumimoji="0" lang="en-GB" sz="3400" b="0" i="0" u="sng" strike="noStrike" kern="1200" cap="none" spc="0" normalizeH="0" baseline="0" noProof="0" dirty="0">
                <a:ln>
                  <a:noFill/>
                </a:ln>
                <a:solidFill>
                  <a:srgbClr val="7B398D"/>
                </a:solidFill>
                <a:effectLst/>
                <a:uLnTx/>
                <a:uFillTx/>
                <a:latin typeface="Calibri" panose="020F0502020204030204"/>
                <a:ea typeface="+mn-ea"/>
                <a:cs typeface="+mn-cs"/>
              </a:rPr>
              <a:t>blog-1-1-2021 </a:t>
            </a:r>
            <a:r>
              <a:rPr kumimoji="0" lang="en-GB" sz="3400" b="0" i="0" u="none" strike="noStrike" kern="1200" cap="none" spc="0" normalizeH="0" baseline="0" noProof="0">
                <a:ln>
                  <a:noFill/>
                </a:ln>
                <a:solidFill>
                  <a:srgbClr val="7B398D"/>
                </a:solidFill>
                <a:effectLst/>
                <a:uLnTx/>
                <a:uFillTx/>
                <a:latin typeface="Calibri" panose="020F0502020204030204"/>
                <a:ea typeface="+mn-ea"/>
                <a:cs typeface="+mn-cs"/>
              </a:rPr>
              <a:t>-&gt; </a:t>
            </a:r>
            <a:r>
              <a:rPr kumimoji="0" lang="en-GB" sz="3400" b="0" i="0" u="sng" strike="noStrike" kern="1200" cap="none" spc="0" normalizeH="0" baseline="0" noProof="0">
                <a:ln>
                  <a:noFill/>
                </a:ln>
                <a:solidFill>
                  <a:srgbClr val="7B398D"/>
                </a:solidFill>
                <a:effectLst/>
                <a:uLnTx/>
                <a:uFillTx/>
                <a:latin typeface="Calibri" panose="020F0502020204030204"/>
                <a:ea typeface="+mn-ea"/>
                <a:cs typeface="+mn-cs"/>
              </a:rPr>
              <a:t>how-to-stay-healthy</a:t>
            </a:r>
            <a:endParaRPr kumimoji="0" lang="en-GB" sz="3400" b="0" i="0" u="sng" strike="noStrike" kern="1200" cap="none" spc="0" normalizeH="0" baseline="0" noProof="0" dirty="0">
              <a:ln>
                <a:noFill/>
              </a:ln>
              <a:solidFill>
                <a:srgbClr val="7B398D"/>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GB" sz="5500" b="0" i="0" u="none" strike="noStrike" kern="1200" cap="none" spc="0" normalizeH="0" baseline="0" noProof="0" dirty="0">
              <a:ln>
                <a:noFill/>
              </a:ln>
              <a:solidFill>
                <a:srgbClr val="7B398D"/>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5500" b="1" i="0" u="none" strike="noStrike" kern="1200" cap="none" spc="0" normalizeH="0" baseline="0" noProof="0" dirty="0">
                <a:ln>
                  <a:noFill/>
                </a:ln>
                <a:solidFill>
                  <a:srgbClr val="7B398D"/>
                </a:solidFill>
                <a:effectLst/>
                <a:uLnTx/>
                <a:uFillTx/>
                <a:latin typeface="Calibri" panose="020F0502020204030204"/>
                <a:ea typeface="+mn-ea"/>
                <a:cs typeface="+mn-cs"/>
              </a:rPr>
              <a:t>Link to your webpages from other parts of your website.</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GB" sz="5500" b="0" i="0" u="none" strike="noStrike" kern="1200" cap="none" spc="0" normalizeH="0" baseline="0" noProof="0" dirty="0">
              <a:ln>
                <a:noFill/>
              </a:ln>
              <a:solidFill>
                <a:srgbClr val="7B398D"/>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5500" b="1" i="0" u="none" strike="noStrike" kern="1200" cap="none" spc="0" normalizeH="0" baseline="0" noProof="0" dirty="0">
                <a:ln>
                  <a:noFill/>
                </a:ln>
                <a:solidFill>
                  <a:srgbClr val="7B398D"/>
                </a:solidFill>
                <a:effectLst/>
                <a:uLnTx/>
                <a:uFillTx/>
                <a:latin typeface="Calibri" panose="020F0502020204030204"/>
                <a:ea typeface="+mn-ea"/>
                <a:cs typeface="+mn-cs"/>
              </a:rPr>
              <a:t>Name your photo file image to what it shows</a:t>
            </a:r>
            <a:r>
              <a:rPr kumimoji="0" lang="en-GB" sz="3400" b="0" i="0" u="sng" strike="noStrike" kern="1200" cap="none" spc="0" normalizeH="0" baseline="0" noProof="0" dirty="0">
                <a:ln>
                  <a:noFill/>
                </a:ln>
                <a:solidFill>
                  <a:srgbClr val="7B398D"/>
                </a:solidFill>
                <a:effectLst/>
                <a:uLnTx/>
                <a:uFillTx/>
                <a:latin typeface="Calibri" panose="020F0502020204030204"/>
                <a:ea typeface="+mn-ea"/>
                <a:cs typeface="+mn-cs"/>
              </a:rPr>
              <a:t> image6528 </a:t>
            </a:r>
            <a:r>
              <a:rPr kumimoji="0" lang="en-GB" sz="3400" b="0" i="0" u="none" strike="noStrike" kern="1200" cap="none" spc="0" normalizeH="0" baseline="0" noProof="0" dirty="0">
                <a:ln>
                  <a:noFill/>
                </a:ln>
                <a:solidFill>
                  <a:srgbClr val="7B398D"/>
                </a:solidFill>
                <a:effectLst/>
                <a:uLnTx/>
                <a:uFillTx/>
                <a:latin typeface="Calibri" panose="020F0502020204030204"/>
                <a:ea typeface="+mn-ea"/>
                <a:cs typeface="+mn-cs"/>
              </a:rPr>
              <a:t>-&gt; </a:t>
            </a:r>
            <a:r>
              <a:rPr kumimoji="0" lang="en-GB" sz="3400" b="0" i="0" u="sng" strike="noStrike" kern="1200" cap="none" spc="0" normalizeH="0" baseline="0" noProof="0" dirty="0">
                <a:ln>
                  <a:noFill/>
                </a:ln>
                <a:solidFill>
                  <a:srgbClr val="7B398D"/>
                </a:solidFill>
                <a:effectLst/>
                <a:uLnTx/>
                <a:uFillTx/>
                <a:latin typeface="Calibri" panose="020F0502020204030204"/>
                <a:ea typeface="+mn-ea"/>
                <a:cs typeface="+mn-cs"/>
              </a:rPr>
              <a:t>Near-Neighbours-event-in-</a:t>
            </a:r>
            <a:r>
              <a:rPr kumimoji="0" lang="en-GB" sz="3400" b="0" i="0" u="sng" strike="noStrike" kern="1200" cap="none" spc="0" normalizeH="0" baseline="0" noProof="0" dirty="0" err="1">
                <a:ln>
                  <a:noFill/>
                </a:ln>
                <a:solidFill>
                  <a:srgbClr val="7B398D"/>
                </a:solidFill>
                <a:effectLst/>
                <a:uLnTx/>
                <a:uFillTx/>
                <a:latin typeface="Calibri" panose="020F0502020204030204"/>
                <a:ea typeface="+mn-ea"/>
                <a:cs typeface="+mn-cs"/>
              </a:rPr>
              <a:t>london</a:t>
            </a:r>
            <a:r>
              <a:rPr kumimoji="0" lang="en-GB" sz="3400" b="0" i="0" u="sng" strike="noStrike" kern="1200" cap="none" spc="0" normalizeH="0" baseline="0" noProof="0" dirty="0">
                <a:ln>
                  <a:noFill/>
                </a:ln>
                <a:solidFill>
                  <a:srgbClr val="7B398D"/>
                </a:solidFill>
                <a:effectLst/>
                <a:uLnTx/>
                <a:uFillTx/>
                <a:latin typeface="Calibri" panose="020F0502020204030204"/>
                <a:ea typeface="+mn-ea"/>
                <a:cs typeface="+mn-cs"/>
              </a:rPr>
              <a:t> </a:t>
            </a:r>
            <a:endParaRPr kumimoji="0" lang="en-GB" sz="5500" b="0" i="0" u="none" strike="noStrike" kern="1200" cap="none" spc="0" normalizeH="0" baseline="0" noProof="0" dirty="0">
              <a:ln>
                <a:noFill/>
              </a:ln>
              <a:solidFill>
                <a:srgbClr val="7B398D"/>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GB" sz="2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GB" sz="2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 name="Arrow: Right 3">
            <a:extLst>
              <a:ext uri="{FF2B5EF4-FFF2-40B4-BE49-F238E27FC236}">
                <a16:creationId xmlns:a16="http://schemas.microsoft.com/office/drawing/2014/main" id="{638FC10C-6F84-4334-ACEA-00BCA4E2A872}"/>
              </a:ext>
            </a:extLst>
          </p:cNvPr>
          <p:cNvSpPr/>
          <p:nvPr/>
        </p:nvSpPr>
        <p:spPr>
          <a:xfrm>
            <a:off x="5167309" y="2165742"/>
            <a:ext cx="949823" cy="1260936"/>
          </a:xfrm>
          <a:prstGeom prst="rightArrow">
            <a:avLst/>
          </a:prstGeom>
          <a:solidFill>
            <a:schemeClr val="bg1"/>
          </a:solidFill>
          <a:ln w="88900">
            <a:solidFill>
              <a:srgbClr val="7B39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3D0F263-4740-4AE6-9690-ACF70AD0F21A}"/>
              </a:ext>
            </a:extLst>
          </p:cNvPr>
          <p:cNvSpPr/>
          <p:nvPr/>
        </p:nvSpPr>
        <p:spPr>
          <a:xfrm>
            <a:off x="5036176" y="2312146"/>
            <a:ext cx="361507" cy="1003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Arrow: Down 5">
            <a:extLst>
              <a:ext uri="{FF2B5EF4-FFF2-40B4-BE49-F238E27FC236}">
                <a16:creationId xmlns:a16="http://schemas.microsoft.com/office/drawing/2014/main" id="{4575997A-D25E-40A0-BC32-9F4486F6B197}"/>
              </a:ext>
            </a:extLst>
          </p:cNvPr>
          <p:cNvSpPr/>
          <p:nvPr/>
        </p:nvSpPr>
        <p:spPr>
          <a:xfrm>
            <a:off x="8516677" y="3458403"/>
            <a:ext cx="1086651" cy="609726"/>
          </a:xfrm>
          <a:prstGeom prst="downArrow">
            <a:avLst/>
          </a:prstGeom>
          <a:solidFill>
            <a:schemeClr val="bg1"/>
          </a:solidFill>
          <a:ln w="95250">
            <a:solidFill>
              <a:srgbClr val="C55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66305CA-A02C-463E-8A68-72918573C883}"/>
              </a:ext>
            </a:extLst>
          </p:cNvPr>
          <p:cNvCxnSpPr>
            <a:cxnSpLocks/>
          </p:cNvCxnSpPr>
          <p:nvPr/>
        </p:nvCxnSpPr>
        <p:spPr>
          <a:xfrm>
            <a:off x="8826901" y="3458403"/>
            <a:ext cx="450000" cy="0"/>
          </a:xfrm>
          <a:prstGeom prst="line">
            <a:avLst/>
          </a:prstGeom>
          <a:ln w="952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E2B017C1-5621-4E5C-B756-25381E8D62FD}"/>
              </a:ext>
            </a:extLst>
          </p:cNvPr>
          <p:cNvGrpSpPr/>
          <p:nvPr/>
        </p:nvGrpSpPr>
        <p:grpSpPr>
          <a:xfrm>
            <a:off x="11125200" y="5848351"/>
            <a:ext cx="1393649" cy="910620"/>
            <a:chOff x="10742327" y="5546719"/>
            <a:chExt cx="1912300" cy="1254077"/>
          </a:xfrm>
        </p:grpSpPr>
        <p:sp>
          <p:nvSpPr>
            <p:cNvPr id="31" name="Rectangle 30">
              <a:extLst>
                <a:ext uri="{FF2B5EF4-FFF2-40B4-BE49-F238E27FC236}">
                  <a16:creationId xmlns:a16="http://schemas.microsoft.com/office/drawing/2014/main" id="{C0252B19-1B92-454E-92A7-CA4D8A7EE1CB}"/>
                </a:ext>
              </a:extLst>
            </p:cNvPr>
            <p:cNvSpPr/>
            <p:nvPr/>
          </p:nvSpPr>
          <p:spPr>
            <a:xfrm>
              <a:off x="10742327" y="5546719"/>
              <a:ext cx="1333360" cy="1222466"/>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2" name="Group 41">
              <a:extLst>
                <a:ext uri="{FF2B5EF4-FFF2-40B4-BE49-F238E27FC236}">
                  <a16:creationId xmlns:a16="http://schemas.microsoft.com/office/drawing/2014/main" id="{8D9D294A-98AD-4382-BCD7-6BB73FC612F1}"/>
                </a:ext>
              </a:extLst>
            </p:cNvPr>
            <p:cNvGrpSpPr/>
            <p:nvPr/>
          </p:nvGrpSpPr>
          <p:grpSpPr>
            <a:xfrm>
              <a:off x="10793553" y="5667463"/>
              <a:ext cx="1861074" cy="1133333"/>
              <a:chOff x="177745" y="1471244"/>
              <a:chExt cx="1861074" cy="1133333"/>
            </a:xfrm>
          </p:grpSpPr>
          <p:pic>
            <p:nvPicPr>
              <p:cNvPr id="43" name="Picture 4" descr="Change Folder Picture in Windows 10">
                <a:extLst>
                  <a:ext uri="{FF2B5EF4-FFF2-40B4-BE49-F238E27FC236}">
                    <a16:creationId xmlns:a16="http://schemas.microsoft.com/office/drawing/2014/main" id="{0FEAC36D-B5E1-426A-93C2-3FB856230C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BF844785-AFB4-4F77-A3A5-F270BF8F6456}"/>
                  </a:ext>
                </a:extLst>
              </p:cNvPr>
              <p:cNvSpPr txBox="1"/>
              <p:nvPr/>
            </p:nvSpPr>
            <p:spPr>
              <a:xfrm>
                <a:off x="177745" y="2266024"/>
                <a:ext cx="1861074" cy="338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Analytics</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5" name="Graphic 44" descr="Cursor with solid fill">
                <a:extLst>
                  <a:ext uri="{FF2B5EF4-FFF2-40B4-BE49-F238E27FC236}">
                    <a16:creationId xmlns:a16="http://schemas.microsoft.com/office/drawing/2014/main" id="{D7551A22-52D9-48AE-AB19-64BF7F95C37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9351" y="1673504"/>
                <a:ext cx="757229" cy="757229"/>
              </a:xfrm>
              <a:prstGeom prst="rect">
                <a:avLst/>
              </a:prstGeom>
            </p:spPr>
          </p:pic>
        </p:grpSp>
      </p:grpSp>
    </p:spTree>
    <p:extLst>
      <p:ext uri="{BB962C8B-B14F-4D97-AF65-F5344CB8AC3E}">
        <p14:creationId xmlns:p14="http://schemas.microsoft.com/office/powerpoint/2010/main" val="1557681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B83C5-DCDE-4BF8-BA4B-6EA97CECA2C2}"/>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9BCE6EF5-22B8-4F6F-888A-EE8F5E0A2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17D9EBFC-92D8-426D-B881-EEF0ECC7847C}"/>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A2B7D1CF-DA28-4F80-AD80-0C400D13C413}"/>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8F9F9B5-934D-4FD3-9198-E0773C987EC3}"/>
              </a:ext>
            </a:extLst>
          </p:cNvPr>
          <p:cNvSpPr txBox="1"/>
          <p:nvPr/>
        </p:nvSpPr>
        <p:spPr>
          <a:xfrm>
            <a:off x="4010294" y="295268"/>
            <a:ext cx="4950822"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Search Engine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Optimisation</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(SEO) </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B64CD875-B4DB-4170-8440-5C97C0CF9C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sp>
        <p:nvSpPr>
          <p:cNvPr id="25" name="Subtitle 5">
            <a:extLst>
              <a:ext uri="{FF2B5EF4-FFF2-40B4-BE49-F238E27FC236}">
                <a16:creationId xmlns:a16="http://schemas.microsoft.com/office/drawing/2014/main" id="{863807D6-BEA6-402E-9554-0CC170AAAD7A}"/>
              </a:ext>
            </a:extLst>
          </p:cNvPr>
          <p:cNvSpPr txBox="1">
            <a:spLocks/>
          </p:cNvSpPr>
          <p:nvPr/>
        </p:nvSpPr>
        <p:spPr>
          <a:xfrm>
            <a:off x="1440708" y="1550619"/>
            <a:ext cx="4562475" cy="13809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45C6A3C5-A0BB-4C0C-8674-72A3E4E2FFC5}"/>
              </a:ext>
            </a:extLst>
          </p:cNvPr>
          <p:cNvSpPr txBox="1"/>
          <p:nvPr/>
        </p:nvSpPr>
        <p:spPr>
          <a:xfrm>
            <a:off x="1572162" y="6149204"/>
            <a:ext cx="88620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EF7E23"/>
                </a:solidFill>
                <a:effectLst/>
                <a:uLnTx/>
                <a:uFillTx/>
                <a:latin typeface="Calibri" panose="020F0502020204030204"/>
                <a:ea typeface="+mn-ea"/>
                <a:cs typeface="+mn-cs"/>
              </a:rPr>
              <a:t>Bonus Tip: If you’re in a crowded or competitive field, you could deliberately misspell keywords in your SEO description to help you appear higher in searches! </a:t>
            </a:r>
            <a:r>
              <a:rPr kumimoji="0" lang="en-GB" sz="1100" b="0" i="0" u="none" strike="noStrike" kern="1200" cap="none" spc="0" normalizeH="0" baseline="0" noProof="0" dirty="0" err="1">
                <a:ln>
                  <a:noFill/>
                </a:ln>
                <a:solidFill>
                  <a:srgbClr val="EF7E23"/>
                </a:solidFill>
                <a:effectLst/>
                <a:uLnTx/>
                <a:uFillTx/>
                <a:latin typeface="Calibri" panose="020F0502020204030204"/>
                <a:ea typeface="+mn-ea"/>
                <a:cs typeface="+mn-cs"/>
              </a:rPr>
              <a:t>E.g</a:t>
            </a:r>
            <a:r>
              <a:rPr kumimoji="0" lang="en-GB" sz="1100" b="0" i="0" u="none" strike="noStrike" kern="1200" cap="none" spc="0" normalizeH="0" baseline="0" noProof="0" dirty="0">
                <a:ln>
                  <a:noFill/>
                </a:ln>
                <a:solidFill>
                  <a:srgbClr val="EF7E23"/>
                </a:solidFill>
                <a:effectLst/>
                <a:uLnTx/>
                <a:uFillTx/>
                <a:latin typeface="Calibri" panose="020F0502020204030204"/>
                <a:ea typeface="+mn-ea"/>
                <a:cs typeface="+mn-cs"/>
              </a:rPr>
              <a:t> mum’s </a:t>
            </a:r>
            <a:r>
              <a:rPr kumimoji="0" lang="en-GB" sz="1100" b="0" i="0" u="none" strike="noStrike" kern="1200" cap="none" spc="0" normalizeH="0" baseline="0" noProof="0" dirty="0" err="1">
                <a:ln>
                  <a:noFill/>
                </a:ln>
                <a:solidFill>
                  <a:srgbClr val="EF7E23"/>
                </a:solidFill>
                <a:effectLst/>
                <a:uLnTx/>
                <a:uFillTx/>
                <a:latin typeface="Calibri" panose="020F0502020204030204"/>
                <a:ea typeface="+mn-ea"/>
                <a:cs typeface="+mn-cs"/>
              </a:rPr>
              <a:t>gruop</a:t>
            </a:r>
            <a:r>
              <a:rPr kumimoji="0" lang="en-GB" sz="1100" b="0" i="0" u="none" strike="noStrike" kern="1200" cap="none" spc="0" normalizeH="0" baseline="0" noProof="0" dirty="0">
                <a:ln>
                  <a:noFill/>
                </a:ln>
                <a:solidFill>
                  <a:srgbClr val="EF7E23"/>
                </a:solidFill>
                <a:effectLst/>
                <a:uLnTx/>
                <a:uFillTx/>
                <a:latin typeface="Calibri" panose="020F0502020204030204"/>
                <a:ea typeface="+mn-ea"/>
                <a:cs typeface="+mn-cs"/>
              </a:rPr>
              <a:t> </a:t>
            </a:r>
            <a:endParaRPr kumimoji="0" lang="en-GB" sz="1600" b="0" i="0" u="none" strike="noStrike" kern="1200" cap="none" spc="0" normalizeH="0" baseline="0" noProof="0" dirty="0">
              <a:ln>
                <a:noFill/>
              </a:ln>
              <a:solidFill>
                <a:srgbClr val="EF7E23"/>
              </a:solidFill>
              <a:effectLst/>
              <a:uLnTx/>
              <a:uFillTx/>
              <a:latin typeface="Calibri" panose="020F0502020204030204"/>
              <a:ea typeface="+mn-ea"/>
              <a:cs typeface="+mn-cs"/>
            </a:endParaRPr>
          </a:p>
        </p:txBody>
      </p:sp>
      <p:sp>
        <p:nvSpPr>
          <p:cNvPr id="66" name="Speech Bubble: Rectangle with Corners Rounded 65">
            <a:extLst>
              <a:ext uri="{FF2B5EF4-FFF2-40B4-BE49-F238E27FC236}">
                <a16:creationId xmlns:a16="http://schemas.microsoft.com/office/drawing/2014/main" id="{3C197731-66C0-4561-98C1-835C4032FCA5}"/>
              </a:ext>
            </a:extLst>
          </p:cNvPr>
          <p:cNvSpPr/>
          <p:nvPr/>
        </p:nvSpPr>
        <p:spPr>
          <a:xfrm>
            <a:off x="1270229" y="1348684"/>
            <a:ext cx="4562475" cy="1463598"/>
          </a:xfrm>
          <a:prstGeom prst="wedgeRoundRectCallout">
            <a:avLst>
              <a:gd name="adj1" fmla="val 49886"/>
              <a:gd name="adj2" fmla="val 22540"/>
              <a:gd name="adj3" fmla="val 16667"/>
            </a:avLst>
          </a:prstGeom>
          <a:solidFill>
            <a:schemeClr val="bg1"/>
          </a:solidFill>
          <a:ln w="76200">
            <a:solidFill>
              <a:srgbClr val="7B39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844896"/>
                </a:solidFill>
                <a:effectLst/>
                <a:uLnTx/>
                <a:uFillTx/>
                <a:latin typeface="Calibri" panose="020F0502020204030204"/>
                <a:ea typeface="+mn-ea"/>
                <a:cs typeface="+mn-cs"/>
              </a:rPr>
              <a:t>ACTIVITY: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844896"/>
                </a:solidFill>
                <a:effectLst/>
                <a:uLnTx/>
                <a:uFillTx/>
                <a:latin typeface="Calibri" panose="020F0502020204030204"/>
                <a:ea typeface="+mn-ea"/>
                <a:cs typeface="+mn-cs"/>
              </a:rPr>
              <a:t>Imagine we’re setting up a single parent support group/network in Newcastle. </a:t>
            </a: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network </a:t>
            </a: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in Newcastle. </a:t>
            </a:r>
          </a:p>
        </p:txBody>
      </p:sp>
      <p:sp>
        <p:nvSpPr>
          <p:cNvPr id="67" name="Speech Bubble: Rectangle with Corners Rounded 66">
            <a:extLst>
              <a:ext uri="{FF2B5EF4-FFF2-40B4-BE49-F238E27FC236}">
                <a16:creationId xmlns:a16="http://schemas.microsoft.com/office/drawing/2014/main" id="{7D7F1F3A-681C-4595-8455-6FF9DCB8349E}"/>
              </a:ext>
            </a:extLst>
          </p:cNvPr>
          <p:cNvSpPr/>
          <p:nvPr/>
        </p:nvSpPr>
        <p:spPr>
          <a:xfrm>
            <a:off x="6136112" y="1386483"/>
            <a:ext cx="4562475" cy="1463598"/>
          </a:xfrm>
          <a:prstGeom prst="wedgeRoundRectCallout">
            <a:avLst>
              <a:gd name="adj1" fmla="val 49886"/>
              <a:gd name="adj2" fmla="val 22540"/>
              <a:gd name="adj3" fmla="val 16667"/>
            </a:avLst>
          </a:prstGeom>
          <a:solidFill>
            <a:schemeClr val="bg1"/>
          </a:solidFill>
          <a:ln w="76200">
            <a:solidFill>
              <a:srgbClr val="EF7E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F7E23"/>
                </a:solidFill>
                <a:effectLst/>
                <a:uLnTx/>
                <a:uFillTx/>
                <a:latin typeface="Calibri" panose="020F0502020204030204"/>
                <a:ea typeface="+mn-ea"/>
                <a:cs typeface="+mn-cs"/>
              </a:rPr>
              <a:t>What </a:t>
            </a:r>
            <a:r>
              <a:rPr kumimoji="0" lang="en-GB" sz="1800" b="1" i="0" u="sng" strike="noStrike" kern="1200" cap="none" spc="0" normalizeH="0" baseline="0" noProof="0" dirty="0">
                <a:ln>
                  <a:noFill/>
                </a:ln>
                <a:solidFill>
                  <a:srgbClr val="EF7E23"/>
                </a:solidFill>
                <a:effectLst/>
                <a:uLnTx/>
                <a:uFillTx/>
                <a:latin typeface="Calibri" panose="020F0502020204030204"/>
                <a:ea typeface="+mn-ea"/>
                <a:cs typeface="+mn-cs"/>
              </a:rPr>
              <a:t>keywords or phrases </a:t>
            </a:r>
            <a:r>
              <a:rPr kumimoji="0" lang="en-GB" sz="1800" b="1" i="0" u="none" strike="noStrike" kern="1200" cap="none" spc="0" normalizeH="0" baseline="0" noProof="0" dirty="0">
                <a:ln>
                  <a:noFill/>
                </a:ln>
                <a:solidFill>
                  <a:srgbClr val="EF7E23"/>
                </a:solidFill>
                <a:effectLst/>
                <a:uLnTx/>
                <a:uFillTx/>
                <a:latin typeface="Calibri" panose="020F0502020204030204"/>
                <a:ea typeface="+mn-ea"/>
                <a:cs typeface="+mn-cs"/>
              </a:rPr>
              <a:t>would be useful to include in our webpage title, URL, webpage text and  picture file names, to help our SEO? </a:t>
            </a:r>
          </a:p>
        </p:txBody>
      </p:sp>
      <p:grpSp>
        <p:nvGrpSpPr>
          <p:cNvPr id="68" name="Group 67">
            <a:extLst>
              <a:ext uri="{FF2B5EF4-FFF2-40B4-BE49-F238E27FC236}">
                <a16:creationId xmlns:a16="http://schemas.microsoft.com/office/drawing/2014/main" id="{FA467755-BF3C-4683-9CC4-F25E5C414396}"/>
              </a:ext>
            </a:extLst>
          </p:cNvPr>
          <p:cNvGrpSpPr/>
          <p:nvPr/>
        </p:nvGrpSpPr>
        <p:grpSpPr>
          <a:xfrm>
            <a:off x="1310823" y="2985767"/>
            <a:ext cx="12553075" cy="2941352"/>
            <a:chOff x="368470" y="865466"/>
            <a:chExt cx="14909941" cy="2366224"/>
          </a:xfrm>
        </p:grpSpPr>
        <p:sp>
          <p:nvSpPr>
            <p:cNvPr id="69" name="TextBox 68">
              <a:extLst>
                <a:ext uri="{FF2B5EF4-FFF2-40B4-BE49-F238E27FC236}">
                  <a16:creationId xmlns:a16="http://schemas.microsoft.com/office/drawing/2014/main" id="{A87ACB9D-8317-4384-9E33-48C148FB7133}"/>
                </a:ext>
              </a:extLst>
            </p:cNvPr>
            <p:cNvSpPr txBox="1"/>
            <p:nvPr/>
          </p:nvSpPr>
          <p:spPr>
            <a:xfrm>
              <a:off x="7044199" y="2357189"/>
              <a:ext cx="6096000" cy="2723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rPr>
                <a:t>Mum network </a:t>
              </a:r>
            </a:p>
          </p:txBody>
        </p:sp>
        <p:grpSp>
          <p:nvGrpSpPr>
            <p:cNvPr id="70" name="Group 69">
              <a:extLst>
                <a:ext uri="{FF2B5EF4-FFF2-40B4-BE49-F238E27FC236}">
                  <a16:creationId xmlns:a16="http://schemas.microsoft.com/office/drawing/2014/main" id="{E6BD2CE4-94FD-4259-ABC3-C708BF37DCED}"/>
                </a:ext>
              </a:extLst>
            </p:cNvPr>
            <p:cNvGrpSpPr/>
            <p:nvPr/>
          </p:nvGrpSpPr>
          <p:grpSpPr>
            <a:xfrm>
              <a:off x="368470" y="865466"/>
              <a:ext cx="14909941" cy="2366224"/>
              <a:chOff x="418166" y="2980065"/>
              <a:chExt cx="14909941" cy="2366224"/>
            </a:xfrm>
          </p:grpSpPr>
          <p:sp>
            <p:nvSpPr>
              <p:cNvPr id="71" name="TextBox 70">
                <a:extLst>
                  <a:ext uri="{FF2B5EF4-FFF2-40B4-BE49-F238E27FC236}">
                    <a16:creationId xmlns:a16="http://schemas.microsoft.com/office/drawing/2014/main" id="{62B7B9B5-0AD7-4BA2-9090-0699B7ACCCFE}"/>
                  </a:ext>
                </a:extLst>
              </p:cNvPr>
              <p:cNvSpPr txBox="1"/>
              <p:nvPr/>
            </p:nvSpPr>
            <p:spPr>
              <a:xfrm>
                <a:off x="8286750" y="3857507"/>
                <a:ext cx="6096000" cy="2723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rPr>
                  <a:t>Single mother Newcastle </a:t>
                </a:r>
              </a:p>
            </p:txBody>
          </p:sp>
          <p:sp>
            <p:nvSpPr>
              <p:cNvPr id="72" name="TextBox 71">
                <a:extLst>
                  <a:ext uri="{FF2B5EF4-FFF2-40B4-BE49-F238E27FC236}">
                    <a16:creationId xmlns:a16="http://schemas.microsoft.com/office/drawing/2014/main" id="{55E85B84-FAF9-4861-9651-3CC748B18E9D}"/>
                  </a:ext>
                </a:extLst>
              </p:cNvPr>
              <p:cNvSpPr txBox="1"/>
              <p:nvPr/>
            </p:nvSpPr>
            <p:spPr>
              <a:xfrm>
                <a:off x="9232107" y="3161988"/>
                <a:ext cx="6096000" cy="2723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rPr>
                  <a:t>Child support Newcastle </a:t>
                </a:r>
              </a:p>
            </p:txBody>
          </p:sp>
          <p:grpSp>
            <p:nvGrpSpPr>
              <p:cNvPr id="73" name="Group 72">
                <a:extLst>
                  <a:ext uri="{FF2B5EF4-FFF2-40B4-BE49-F238E27FC236}">
                    <a16:creationId xmlns:a16="http://schemas.microsoft.com/office/drawing/2014/main" id="{8ADF1C21-FF46-4037-9745-2F3238E9C46E}"/>
                  </a:ext>
                </a:extLst>
              </p:cNvPr>
              <p:cNvGrpSpPr/>
              <p:nvPr/>
            </p:nvGrpSpPr>
            <p:grpSpPr>
              <a:xfrm>
                <a:off x="802482" y="2980065"/>
                <a:ext cx="11475243" cy="2133411"/>
                <a:chOff x="802482" y="2980065"/>
                <a:chExt cx="11475243" cy="2133411"/>
              </a:xfrm>
            </p:grpSpPr>
            <p:sp>
              <p:nvSpPr>
                <p:cNvPr id="76" name="TextBox 75">
                  <a:extLst>
                    <a:ext uri="{FF2B5EF4-FFF2-40B4-BE49-F238E27FC236}">
                      <a16:creationId xmlns:a16="http://schemas.microsoft.com/office/drawing/2014/main" id="{DD455288-5398-43C7-BC42-72352C14D271}"/>
                    </a:ext>
                  </a:extLst>
                </p:cNvPr>
                <p:cNvSpPr txBox="1"/>
                <p:nvPr/>
              </p:nvSpPr>
              <p:spPr>
                <a:xfrm>
                  <a:off x="857250" y="3276005"/>
                  <a:ext cx="11420475" cy="4704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rPr>
                    <a:t>Single dad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rPr>
                    <a:t> </a:t>
                  </a:r>
                </a:p>
              </p:txBody>
            </p:sp>
            <p:sp>
              <p:nvSpPr>
                <p:cNvPr id="77" name="TextBox 76">
                  <a:extLst>
                    <a:ext uri="{FF2B5EF4-FFF2-40B4-BE49-F238E27FC236}">
                      <a16:creationId xmlns:a16="http://schemas.microsoft.com/office/drawing/2014/main" id="{51ACD5AF-4F63-4F4A-90A7-980F34D53A19}"/>
                    </a:ext>
                  </a:extLst>
                </p:cNvPr>
                <p:cNvSpPr txBox="1"/>
                <p:nvPr/>
              </p:nvSpPr>
              <p:spPr>
                <a:xfrm>
                  <a:off x="5677834" y="4718131"/>
                  <a:ext cx="6096000" cy="2723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rPr>
                    <a:t>Single father  </a:t>
                  </a:r>
                </a:p>
              </p:txBody>
            </p:sp>
            <p:sp>
              <p:nvSpPr>
                <p:cNvPr id="78" name="TextBox 77">
                  <a:extLst>
                    <a:ext uri="{FF2B5EF4-FFF2-40B4-BE49-F238E27FC236}">
                      <a16:creationId xmlns:a16="http://schemas.microsoft.com/office/drawing/2014/main" id="{E400E871-D843-4061-BA7B-D81AD5FE03D3}"/>
                    </a:ext>
                  </a:extLst>
                </p:cNvPr>
                <p:cNvSpPr txBox="1"/>
                <p:nvPr/>
              </p:nvSpPr>
              <p:spPr>
                <a:xfrm>
                  <a:off x="6087565" y="4112322"/>
                  <a:ext cx="4972050" cy="2723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rPr>
                    <a:t>Single parent </a:t>
                  </a:r>
                </a:p>
              </p:txBody>
            </p:sp>
            <p:sp>
              <p:nvSpPr>
                <p:cNvPr id="79" name="TextBox 78">
                  <a:extLst>
                    <a:ext uri="{FF2B5EF4-FFF2-40B4-BE49-F238E27FC236}">
                      <a16:creationId xmlns:a16="http://schemas.microsoft.com/office/drawing/2014/main" id="{176B4269-09B1-4E53-AF6E-E2D895C1E0A0}"/>
                    </a:ext>
                  </a:extLst>
                </p:cNvPr>
                <p:cNvSpPr txBox="1"/>
                <p:nvPr/>
              </p:nvSpPr>
              <p:spPr>
                <a:xfrm>
                  <a:off x="3257550" y="3313331"/>
                  <a:ext cx="6096000" cy="2723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rPr>
                    <a:t>Single dad Newcastle </a:t>
                  </a:r>
                </a:p>
              </p:txBody>
            </p:sp>
            <p:sp>
              <p:nvSpPr>
                <p:cNvPr id="80" name="TextBox 79">
                  <a:extLst>
                    <a:ext uri="{FF2B5EF4-FFF2-40B4-BE49-F238E27FC236}">
                      <a16:creationId xmlns:a16="http://schemas.microsoft.com/office/drawing/2014/main" id="{2E10239B-73E8-4969-A77F-DD2E3C142A44}"/>
                    </a:ext>
                  </a:extLst>
                </p:cNvPr>
                <p:cNvSpPr txBox="1"/>
                <p:nvPr/>
              </p:nvSpPr>
              <p:spPr>
                <a:xfrm>
                  <a:off x="3377701" y="3832886"/>
                  <a:ext cx="6096000" cy="2723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rPr>
                    <a:t>Single mum Newcastle </a:t>
                  </a:r>
                </a:p>
              </p:txBody>
            </p:sp>
            <p:sp>
              <p:nvSpPr>
                <p:cNvPr id="81" name="TextBox 80">
                  <a:extLst>
                    <a:ext uri="{FF2B5EF4-FFF2-40B4-BE49-F238E27FC236}">
                      <a16:creationId xmlns:a16="http://schemas.microsoft.com/office/drawing/2014/main" id="{C0D5608A-CED8-4955-8A1E-2E36F0126EF1}"/>
                    </a:ext>
                  </a:extLst>
                </p:cNvPr>
                <p:cNvSpPr txBox="1"/>
                <p:nvPr/>
              </p:nvSpPr>
              <p:spPr>
                <a:xfrm>
                  <a:off x="5829300" y="3190873"/>
                  <a:ext cx="6096000" cy="2723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rPr>
                    <a:t>Support for parents in Newcastle</a:t>
                  </a:r>
                </a:p>
              </p:txBody>
            </p:sp>
            <p:sp>
              <p:nvSpPr>
                <p:cNvPr id="82" name="TextBox 81">
                  <a:extLst>
                    <a:ext uri="{FF2B5EF4-FFF2-40B4-BE49-F238E27FC236}">
                      <a16:creationId xmlns:a16="http://schemas.microsoft.com/office/drawing/2014/main" id="{5A319623-6871-4DC6-BF93-239FA6456D1D}"/>
                    </a:ext>
                  </a:extLst>
                </p:cNvPr>
                <p:cNvSpPr txBox="1"/>
                <p:nvPr/>
              </p:nvSpPr>
              <p:spPr>
                <a:xfrm>
                  <a:off x="5658992" y="3715453"/>
                  <a:ext cx="6096000" cy="2723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rPr>
                    <a:t>Parent help Newcastle</a:t>
                  </a:r>
                </a:p>
              </p:txBody>
            </p:sp>
            <p:sp>
              <p:nvSpPr>
                <p:cNvPr id="83" name="TextBox 82">
                  <a:extLst>
                    <a:ext uri="{FF2B5EF4-FFF2-40B4-BE49-F238E27FC236}">
                      <a16:creationId xmlns:a16="http://schemas.microsoft.com/office/drawing/2014/main" id="{CBE7BD52-32A8-43B4-B439-4D5519A8769C}"/>
                    </a:ext>
                  </a:extLst>
                </p:cNvPr>
                <p:cNvSpPr txBox="1"/>
                <p:nvPr/>
              </p:nvSpPr>
              <p:spPr>
                <a:xfrm>
                  <a:off x="802482" y="4152484"/>
                  <a:ext cx="6096000" cy="2723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rPr>
                    <a:t>Dad group</a:t>
                  </a:r>
                </a:p>
              </p:txBody>
            </p:sp>
            <p:sp>
              <p:nvSpPr>
                <p:cNvPr id="84" name="TextBox 83">
                  <a:extLst>
                    <a:ext uri="{FF2B5EF4-FFF2-40B4-BE49-F238E27FC236}">
                      <a16:creationId xmlns:a16="http://schemas.microsoft.com/office/drawing/2014/main" id="{D1E31461-A56A-4A1B-9BF6-742D302AB57E}"/>
                    </a:ext>
                  </a:extLst>
                </p:cNvPr>
                <p:cNvSpPr txBox="1"/>
                <p:nvPr/>
              </p:nvSpPr>
              <p:spPr>
                <a:xfrm>
                  <a:off x="1702593" y="3743775"/>
                  <a:ext cx="6096000" cy="2723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rPr>
                    <a:t>Dad support</a:t>
                  </a:r>
                </a:p>
              </p:txBody>
            </p:sp>
            <p:sp>
              <p:nvSpPr>
                <p:cNvPr id="85" name="TextBox 84">
                  <a:extLst>
                    <a:ext uri="{FF2B5EF4-FFF2-40B4-BE49-F238E27FC236}">
                      <a16:creationId xmlns:a16="http://schemas.microsoft.com/office/drawing/2014/main" id="{5056CC25-9F26-4BA4-96EF-21E69241B7F7}"/>
                    </a:ext>
                  </a:extLst>
                </p:cNvPr>
                <p:cNvSpPr txBox="1"/>
                <p:nvPr/>
              </p:nvSpPr>
              <p:spPr>
                <a:xfrm>
                  <a:off x="2121694" y="2980065"/>
                  <a:ext cx="6096000" cy="2723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rPr>
                    <a:t>Mum support group</a:t>
                  </a:r>
                </a:p>
              </p:txBody>
            </p:sp>
            <p:sp>
              <p:nvSpPr>
                <p:cNvPr id="86" name="TextBox 85">
                  <a:extLst>
                    <a:ext uri="{FF2B5EF4-FFF2-40B4-BE49-F238E27FC236}">
                      <a16:creationId xmlns:a16="http://schemas.microsoft.com/office/drawing/2014/main" id="{23DB8D49-8662-4E6F-A93C-36773CEE5036}"/>
                    </a:ext>
                  </a:extLst>
                </p:cNvPr>
                <p:cNvSpPr txBox="1"/>
                <p:nvPr/>
              </p:nvSpPr>
              <p:spPr>
                <a:xfrm>
                  <a:off x="3850482" y="4305593"/>
                  <a:ext cx="6096000" cy="2723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rPr>
                    <a:t>Single dad Newcastle </a:t>
                  </a:r>
                </a:p>
              </p:txBody>
            </p:sp>
            <p:sp>
              <p:nvSpPr>
                <p:cNvPr id="87" name="TextBox 86">
                  <a:extLst>
                    <a:ext uri="{FF2B5EF4-FFF2-40B4-BE49-F238E27FC236}">
                      <a16:creationId xmlns:a16="http://schemas.microsoft.com/office/drawing/2014/main" id="{49B36FA6-285F-4A8B-9D23-FD6C742FCDE4}"/>
                    </a:ext>
                  </a:extLst>
                </p:cNvPr>
                <p:cNvSpPr txBox="1"/>
                <p:nvPr/>
              </p:nvSpPr>
              <p:spPr>
                <a:xfrm>
                  <a:off x="1565886" y="4656454"/>
                  <a:ext cx="6096000" cy="2723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rPr>
                    <a:t>Kid support Newcastle </a:t>
                  </a:r>
                </a:p>
              </p:txBody>
            </p:sp>
            <p:sp>
              <p:nvSpPr>
                <p:cNvPr id="88" name="TextBox 87">
                  <a:extLst>
                    <a:ext uri="{FF2B5EF4-FFF2-40B4-BE49-F238E27FC236}">
                      <a16:creationId xmlns:a16="http://schemas.microsoft.com/office/drawing/2014/main" id="{44B017BB-3C37-4272-97A5-6C353D4FCE5D}"/>
                    </a:ext>
                  </a:extLst>
                </p:cNvPr>
                <p:cNvSpPr txBox="1"/>
                <p:nvPr/>
              </p:nvSpPr>
              <p:spPr>
                <a:xfrm>
                  <a:off x="3850482" y="4841120"/>
                  <a:ext cx="4254259" cy="2723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rPr>
                    <a:t>Mother network</a:t>
                  </a:r>
                </a:p>
              </p:txBody>
            </p:sp>
          </p:grpSp>
          <p:sp>
            <p:nvSpPr>
              <p:cNvPr id="74" name="TextBox 73">
                <a:extLst>
                  <a:ext uri="{FF2B5EF4-FFF2-40B4-BE49-F238E27FC236}">
                    <a16:creationId xmlns:a16="http://schemas.microsoft.com/office/drawing/2014/main" id="{EA2D01C5-F7F7-447C-97DB-BC105B82691F}"/>
                  </a:ext>
                </a:extLst>
              </p:cNvPr>
              <p:cNvSpPr txBox="1"/>
              <p:nvPr/>
            </p:nvSpPr>
            <p:spPr>
              <a:xfrm>
                <a:off x="418166" y="5073933"/>
                <a:ext cx="6096000" cy="2723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rPr>
                  <a:t>Help for single mums </a:t>
                </a:r>
              </a:p>
            </p:txBody>
          </p:sp>
          <p:sp>
            <p:nvSpPr>
              <p:cNvPr id="75" name="TextBox 74">
                <a:extLst>
                  <a:ext uri="{FF2B5EF4-FFF2-40B4-BE49-F238E27FC236}">
                    <a16:creationId xmlns:a16="http://schemas.microsoft.com/office/drawing/2014/main" id="{ABA065AF-B546-4786-B283-404A36F45D2C}"/>
                  </a:ext>
                </a:extLst>
              </p:cNvPr>
              <p:cNvSpPr txBox="1"/>
              <p:nvPr/>
            </p:nvSpPr>
            <p:spPr>
              <a:xfrm>
                <a:off x="8131245" y="5025786"/>
                <a:ext cx="6096000" cy="2723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rPr>
                  <a:t>Parental support </a:t>
                </a:r>
              </a:p>
            </p:txBody>
          </p:sp>
        </p:grpSp>
      </p:grpSp>
      <p:grpSp>
        <p:nvGrpSpPr>
          <p:cNvPr id="43" name="Group 42">
            <a:extLst>
              <a:ext uri="{FF2B5EF4-FFF2-40B4-BE49-F238E27FC236}">
                <a16:creationId xmlns:a16="http://schemas.microsoft.com/office/drawing/2014/main" id="{98BEA7CD-0336-409C-AE0B-BB018B30D891}"/>
              </a:ext>
            </a:extLst>
          </p:cNvPr>
          <p:cNvGrpSpPr/>
          <p:nvPr/>
        </p:nvGrpSpPr>
        <p:grpSpPr>
          <a:xfrm>
            <a:off x="11125200" y="5848351"/>
            <a:ext cx="1393649" cy="910620"/>
            <a:chOff x="10742327" y="5546719"/>
            <a:chExt cx="1912300" cy="1254077"/>
          </a:xfrm>
        </p:grpSpPr>
        <p:sp>
          <p:nvSpPr>
            <p:cNvPr id="44" name="Rectangle 43">
              <a:extLst>
                <a:ext uri="{FF2B5EF4-FFF2-40B4-BE49-F238E27FC236}">
                  <a16:creationId xmlns:a16="http://schemas.microsoft.com/office/drawing/2014/main" id="{F02731A2-DB23-48C0-83F9-9F3713AE260B}"/>
                </a:ext>
              </a:extLst>
            </p:cNvPr>
            <p:cNvSpPr/>
            <p:nvPr/>
          </p:nvSpPr>
          <p:spPr>
            <a:xfrm>
              <a:off x="10742327" y="5546719"/>
              <a:ext cx="1333360" cy="1222466"/>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5" name="Group 44">
              <a:extLst>
                <a:ext uri="{FF2B5EF4-FFF2-40B4-BE49-F238E27FC236}">
                  <a16:creationId xmlns:a16="http://schemas.microsoft.com/office/drawing/2014/main" id="{257080F4-A67C-4358-9B65-1216B08E40E4}"/>
                </a:ext>
              </a:extLst>
            </p:cNvPr>
            <p:cNvGrpSpPr/>
            <p:nvPr/>
          </p:nvGrpSpPr>
          <p:grpSpPr>
            <a:xfrm>
              <a:off x="10793553" y="5667463"/>
              <a:ext cx="1861074" cy="1133333"/>
              <a:chOff x="177745" y="1471244"/>
              <a:chExt cx="1861074" cy="1133333"/>
            </a:xfrm>
          </p:grpSpPr>
          <p:pic>
            <p:nvPicPr>
              <p:cNvPr id="46" name="Picture 4" descr="Change Folder Picture in Windows 10">
                <a:extLst>
                  <a:ext uri="{FF2B5EF4-FFF2-40B4-BE49-F238E27FC236}">
                    <a16:creationId xmlns:a16="http://schemas.microsoft.com/office/drawing/2014/main" id="{C7964BB0-7AFB-47FE-ACEB-F4181EA606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782CAB62-367F-4BE0-8C4A-6E4F1A55A3E4}"/>
                  </a:ext>
                </a:extLst>
              </p:cNvPr>
              <p:cNvSpPr txBox="1"/>
              <p:nvPr/>
            </p:nvSpPr>
            <p:spPr>
              <a:xfrm>
                <a:off x="177745" y="2266024"/>
                <a:ext cx="1861074" cy="338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Analytics</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8" name="Graphic 47" descr="Cursor with solid fill">
                <a:extLst>
                  <a:ext uri="{FF2B5EF4-FFF2-40B4-BE49-F238E27FC236}">
                    <a16:creationId xmlns:a16="http://schemas.microsoft.com/office/drawing/2014/main" id="{F17716C5-0793-44EC-811B-7E3E6BE8CF9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9351" y="1673504"/>
                <a:ext cx="757229" cy="757229"/>
              </a:xfrm>
              <a:prstGeom prst="rect">
                <a:avLst/>
              </a:prstGeom>
            </p:spPr>
          </p:pic>
        </p:grpSp>
      </p:grpSp>
    </p:spTree>
    <p:extLst>
      <p:ext uri="{BB962C8B-B14F-4D97-AF65-F5344CB8AC3E}">
        <p14:creationId xmlns:p14="http://schemas.microsoft.com/office/powerpoint/2010/main" val="80469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
                                          </p:val>
                                        </p:tav>
                                        <p:tav tm="100000">
                                          <p:val>
                                            <p:strVal val="#ppt_x"/>
                                          </p:val>
                                        </p:tav>
                                      </p:tavLst>
                                    </p:anim>
                                    <p:anim calcmode="lin" valueType="num">
                                      <p:cBhvr>
                                        <p:cTn id="9" dur="1000" fill="hold"/>
                                        <p:tgtEl>
                                          <p:spTgt spid="68"/>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767835-9078-48D3-B486-C8E2A9D55FAF}"/>
              </a:ext>
            </a:extLst>
          </p:cNvPr>
          <p:cNvSpPr/>
          <p:nvPr/>
        </p:nvSpPr>
        <p:spPr>
          <a:xfrm>
            <a:off x="3407481" y="1741967"/>
            <a:ext cx="3890014" cy="3758984"/>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B149805-3BFB-47F0-914B-CC548F242FF9}"/>
              </a:ext>
            </a:extLst>
          </p:cNvPr>
          <p:cNvSpPr txBox="1"/>
          <p:nvPr/>
        </p:nvSpPr>
        <p:spPr>
          <a:xfrm>
            <a:off x="3540031" y="5556429"/>
            <a:ext cx="4279694" cy="707886"/>
          </a:xfrm>
          <a:prstGeom prst="rect">
            <a:avLst/>
          </a:prstGeom>
          <a:noFill/>
        </p:spPr>
        <p:txBody>
          <a:bodyPr wrap="square" rtlCol="0">
            <a:spAutoFit/>
          </a:bodyPr>
          <a:lstStyle/>
          <a:p>
            <a:r>
              <a:rPr lang="en-US" sz="4000" b="1" dirty="0">
                <a:solidFill>
                  <a:schemeClr val="bg1"/>
                </a:solidFill>
              </a:rPr>
              <a:t>Creating Content</a:t>
            </a:r>
            <a:endParaRPr lang="en-GB" sz="4400" b="1" dirty="0">
              <a:solidFill>
                <a:schemeClr val="bg1"/>
              </a:solidFill>
            </a:endParaRPr>
          </a:p>
        </p:txBody>
      </p:sp>
      <p:pic>
        <p:nvPicPr>
          <p:cNvPr id="10" name="Picture 4" descr="Change Folder Picture in Windows 10">
            <a:extLst>
              <a:ext uri="{FF2B5EF4-FFF2-40B4-BE49-F238E27FC236}">
                <a16:creationId xmlns:a16="http://schemas.microsoft.com/office/drawing/2014/main" id="{DCECECD1-8855-4059-B04C-947E974CC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394" y="1585374"/>
            <a:ext cx="3981233" cy="39812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5">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pic>
        <p:nvPicPr>
          <p:cNvPr id="15" name="Graphic 14" descr="Cursor with solid fill">
            <a:extLst>
              <a:ext uri="{FF2B5EF4-FFF2-40B4-BE49-F238E27FC236}">
                <a16:creationId xmlns:a16="http://schemas.microsoft.com/office/drawing/2014/main" id="{EFA551ED-D120-466C-A98D-13BB67C8D8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28767" y="2847934"/>
            <a:ext cx="3207719" cy="3207719"/>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55304" y="295268"/>
            <a:ext cx="354990" cy="354990"/>
          </a:xfrm>
          <a:prstGeom prst="rect">
            <a:avLst/>
          </a:prstGeom>
        </p:spPr>
      </p:pic>
    </p:spTree>
    <p:extLst>
      <p:ext uri="{BB962C8B-B14F-4D97-AF65-F5344CB8AC3E}">
        <p14:creationId xmlns:p14="http://schemas.microsoft.com/office/powerpoint/2010/main" val="2351625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5">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72CD860-B809-46B6-BCEE-D0B244D5D347}"/>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Setting Up Canva</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55304" y="295268"/>
            <a:ext cx="354990" cy="354990"/>
          </a:xfrm>
          <a:prstGeom prst="rect">
            <a:avLst/>
          </a:prstGeom>
        </p:spPr>
      </p:pic>
      <p:sp>
        <p:nvSpPr>
          <p:cNvPr id="23" name="Speech Bubble: Rectangle with Corners Rounded 22">
            <a:extLst>
              <a:ext uri="{FF2B5EF4-FFF2-40B4-BE49-F238E27FC236}">
                <a16:creationId xmlns:a16="http://schemas.microsoft.com/office/drawing/2014/main" id="{9D4D81A8-1BA9-47C3-A9A3-012C6F518396}"/>
              </a:ext>
            </a:extLst>
          </p:cNvPr>
          <p:cNvSpPr/>
          <p:nvPr/>
        </p:nvSpPr>
        <p:spPr>
          <a:xfrm flipH="1">
            <a:off x="69500" y="2332541"/>
            <a:ext cx="2221529" cy="2192918"/>
          </a:xfrm>
          <a:prstGeom prst="wedgeRoundRectCallout">
            <a:avLst>
              <a:gd name="adj1" fmla="val 41254"/>
              <a:gd name="adj2" fmla="val 63804"/>
              <a:gd name="adj3" fmla="val 16667"/>
            </a:avLst>
          </a:prstGeom>
          <a:solidFill>
            <a:schemeClr val="bg1"/>
          </a:solidFill>
          <a:ln w="76200">
            <a:solidFill>
              <a:srgbClr val="C55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5559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55599"/>
                </a:solidFill>
                <a:effectLst/>
                <a:uLnTx/>
                <a:uFillTx/>
                <a:latin typeface="Calibri" panose="020F0502020204030204"/>
                <a:ea typeface="+mn-ea"/>
                <a:cs typeface="+mn-cs"/>
              </a:rPr>
              <a:t>ADDITIONAL LINKS</a:t>
            </a:r>
            <a:r>
              <a:rPr kumimoji="0" lang="en-US" sz="1800" b="0" i="0" u="none" strike="noStrike" kern="1200" cap="none" spc="0" normalizeH="0" baseline="0" noProof="0" dirty="0">
                <a:ln>
                  <a:noFill/>
                </a:ln>
                <a:solidFill>
                  <a:srgbClr val="C55599"/>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55599"/>
              </a:solidFill>
              <a:effectLst/>
              <a:uLnTx/>
              <a:uFillTx/>
              <a:latin typeface="Calibri" panose="020F0502020204030204"/>
              <a:ea typeface="+mn-ea"/>
              <a:cs typeface="+mn-cs"/>
              <a:hlinkClick r:id="" action="ppaction://noaction">
                <a:extLst>
                  <a:ext uri="{A12FA001-AC4F-418D-AE19-62706E023703}">
                    <ahyp:hlinkClr xmlns:ahyp="http://schemas.microsoft.com/office/drawing/2018/hyperlinkcolor" val="tx"/>
                  </a:ext>
                </a:extLst>
              </a:hlinkClick>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C55599"/>
                </a:solidFill>
                <a:effectLst/>
                <a:uLnTx/>
                <a:uFillTx/>
                <a:latin typeface="Calibri" panose="020F0502020204030204"/>
                <a:ea typeface="+mn-ea"/>
                <a:cs typeface="+mn-cs"/>
                <a:hlinkClick r:id="" action="ppaction://noaction">
                  <a:extLst>
                    <a:ext uri="{A12FA001-AC4F-418D-AE19-62706E023703}">
                      <ahyp:hlinkClr xmlns:ahyp="http://schemas.microsoft.com/office/drawing/2018/hyperlinkcolor" val="tx"/>
                    </a:ext>
                  </a:extLst>
                </a:hlinkClick>
              </a:rPr>
              <a:t>Starting to design</a:t>
            </a:r>
            <a:endParaRPr kumimoji="0" lang="en-US" sz="1800" b="0" i="0" u="none" strike="noStrike" kern="1200" cap="none" spc="0" normalizeH="0" baseline="0" noProof="0" dirty="0">
              <a:ln>
                <a:noFill/>
              </a:ln>
              <a:solidFill>
                <a:srgbClr val="C55599"/>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C55599"/>
                </a:solidFill>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Editing</a:t>
            </a:r>
            <a:endParaRPr kumimoji="0" lang="en-US" sz="1800" b="0" i="0" u="none" strike="noStrike" kern="1200" cap="none" spc="0" normalizeH="0" baseline="0" noProof="0" dirty="0">
              <a:ln>
                <a:noFill/>
              </a:ln>
              <a:solidFill>
                <a:srgbClr val="C55599"/>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C55599"/>
                </a:solidFill>
                <a:effectLs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Sharing </a:t>
            </a:r>
            <a:endParaRPr kumimoji="0" lang="en-US" sz="1800" b="0" i="0" u="none" strike="noStrike" kern="1200" cap="none" spc="0" normalizeH="0" baseline="0" noProof="0" dirty="0">
              <a:ln>
                <a:noFill/>
              </a:ln>
              <a:solidFill>
                <a:srgbClr val="C5559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5559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4" name="Graphic 23" descr="Monitor outline">
            <a:extLst>
              <a:ext uri="{FF2B5EF4-FFF2-40B4-BE49-F238E27FC236}">
                <a16:creationId xmlns:a16="http://schemas.microsoft.com/office/drawing/2014/main" id="{0C3C4BF3-41F1-4DA6-B68B-DDC78CB401E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25420" y="224783"/>
            <a:ext cx="8850305" cy="7804449"/>
          </a:xfrm>
          <a:prstGeom prst="rect">
            <a:avLst/>
          </a:prstGeom>
        </p:spPr>
      </p:pic>
      <p:grpSp>
        <p:nvGrpSpPr>
          <p:cNvPr id="26" name="Group 25">
            <a:extLst>
              <a:ext uri="{FF2B5EF4-FFF2-40B4-BE49-F238E27FC236}">
                <a16:creationId xmlns:a16="http://schemas.microsoft.com/office/drawing/2014/main" id="{548A3801-3F76-4C35-B0C8-736647A00256}"/>
              </a:ext>
            </a:extLst>
          </p:cNvPr>
          <p:cNvGrpSpPr/>
          <p:nvPr/>
        </p:nvGrpSpPr>
        <p:grpSpPr>
          <a:xfrm>
            <a:off x="11059484" y="5553322"/>
            <a:ext cx="1393649" cy="1249562"/>
            <a:chOff x="10742327" y="5546719"/>
            <a:chExt cx="1912300" cy="1720857"/>
          </a:xfrm>
        </p:grpSpPr>
        <p:sp>
          <p:nvSpPr>
            <p:cNvPr id="27" name="Rectangle 26">
              <a:extLst>
                <a:ext uri="{FF2B5EF4-FFF2-40B4-BE49-F238E27FC236}">
                  <a16:creationId xmlns:a16="http://schemas.microsoft.com/office/drawing/2014/main" id="{265B2829-7256-4EAE-A183-BA2B170F1F50}"/>
                </a:ext>
              </a:extLst>
            </p:cNvPr>
            <p:cNvSpPr/>
            <p:nvPr/>
          </p:nvSpPr>
          <p:spPr>
            <a:xfrm>
              <a:off x="10742327" y="5546719"/>
              <a:ext cx="1333360" cy="172085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id="{9ABFD73F-F702-48DA-9E55-34D4177E9174}"/>
                </a:ext>
              </a:extLst>
            </p:cNvPr>
            <p:cNvGrpSpPr/>
            <p:nvPr/>
          </p:nvGrpSpPr>
          <p:grpSpPr>
            <a:xfrm>
              <a:off x="10793553" y="5667463"/>
              <a:ext cx="1861074" cy="1600113"/>
              <a:chOff x="177745" y="1471244"/>
              <a:chExt cx="1861074" cy="1600113"/>
            </a:xfrm>
          </p:grpSpPr>
          <p:pic>
            <p:nvPicPr>
              <p:cNvPr id="29" name="Picture 4" descr="Change Folder Picture in Windows 10">
                <a:extLst>
                  <a:ext uri="{FF2B5EF4-FFF2-40B4-BE49-F238E27FC236}">
                    <a16:creationId xmlns:a16="http://schemas.microsoft.com/office/drawing/2014/main" id="{1052821C-BA42-4025-B5FA-0C1A22F2C2F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902E2026-C747-4097-B217-7D4E47D5AEB0}"/>
                  </a:ext>
                </a:extLst>
              </p:cNvPr>
              <p:cNvSpPr txBox="1"/>
              <p:nvPr/>
            </p:nvSpPr>
            <p:spPr>
              <a:xfrm>
                <a:off x="177745" y="2266023"/>
                <a:ext cx="1861074" cy="8053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Creating Content</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1" name="Graphic 30" descr="Cursor with solid fill">
                <a:extLst>
                  <a:ext uri="{FF2B5EF4-FFF2-40B4-BE49-F238E27FC236}">
                    <a16:creationId xmlns:a16="http://schemas.microsoft.com/office/drawing/2014/main" id="{108D81C1-FB3E-4C88-806F-795D30EDA2B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79351" y="1673505"/>
                <a:ext cx="757229" cy="757229"/>
              </a:xfrm>
              <a:prstGeom prst="rect">
                <a:avLst/>
              </a:prstGeom>
            </p:spPr>
          </p:pic>
        </p:grpSp>
      </p:grpSp>
      <p:pic>
        <p:nvPicPr>
          <p:cNvPr id="3" name="Online Media 2" title="Welcome home">
            <a:hlinkClick r:id="" action="ppaction://media"/>
            <a:extLst>
              <a:ext uri="{FF2B5EF4-FFF2-40B4-BE49-F238E27FC236}">
                <a16:creationId xmlns:a16="http://schemas.microsoft.com/office/drawing/2014/main" id="{F933AA57-E503-4ACC-888E-9ED5C5A557F3}"/>
              </a:ext>
            </a:extLst>
          </p:cNvPr>
          <p:cNvPicPr>
            <a:picLocks noRot="1" noChangeAspect="1"/>
          </p:cNvPicPr>
          <p:nvPr>
            <a:videoFile r:link="rId1"/>
          </p:nvPr>
        </p:nvPicPr>
        <p:blipFill>
          <a:blip r:embed="rId15"/>
          <a:stretch>
            <a:fillRect/>
          </a:stretch>
        </p:blipFill>
        <p:spPr>
          <a:xfrm>
            <a:off x="3373120" y="2004060"/>
            <a:ext cx="5801360" cy="3277768"/>
          </a:xfrm>
          <a:prstGeom prst="rect">
            <a:avLst/>
          </a:prstGeom>
        </p:spPr>
      </p:pic>
    </p:spTree>
    <p:extLst>
      <p:ext uri="{BB962C8B-B14F-4D97-AF65-F5344CB8AC3E}">
        <p14:creationId xmlns:p14="http://schemas.microsoft.com/office/powerpoint/2010/main" val="372453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68EA66-0000-4753-81A5-13DF8A13F1EB}"/>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descr="Near Neighbours">
            <a:extLst>
              <a:ext uri="{FF2B5EF4-FFF2-40B4-BE49-F238E27FC236}">
                <a16:creationId xmlns:a16="http://schemas.microsoft.com/office/drawing/2014/main" id="{9F8DEBE7-29D3-4C7F-81D7-45BEC11BE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10;&#10;Description automatically generated">
            <a:extLst>
              <a:ext uri="{FF2B5EF4-FFF2-40B4-BE49-F238E27FC236}">
                <a16:creationId xmlns:a16="http://schemas.microsoft.com/office/drawing/2014/main" id="{F989E49A-0094-461E-B6DD-E90C90CBA0AB}"/>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5" name="Rectangle: Rounded Corners 4">
            <a:extLst>
              <a:ext uri="{FF2B5EF4-FFF2-40B4-BE49-F238E27FC236}">
                <a16:creationId xmlns:a16="http://schemas.microsoft.com/office/drawing/2014/main" id="{55236920-1F04-4A58-B37F-B3581FAAC88C}"/>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E4B6117-DB3C-4580-A73D-459D788930A2}"/>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Canva Walkthrough</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7" name="Graphic 6" descr="Magnifying glass with solid fill">
            <a:extLst>
              <a:ext uri="{FF2B5EF4-FFF2-40B4-BE49-F238E27FC236}">
                <a16:creationId xmlns:a16="http://schemas.microsoft.com/office/drawing/2014/main" id="{ABFD10D2-64BA-4E0A-80AC-401C084F8C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pic>
        <p:nvPicPr>
          <p:cNvPr id="15" name="Picture 14">
            <a:extLst>
              <a:ext uri="{FF2B5EF4-FFF2-40B4-BE49-F238E27FC236}">
                <a16:creationId xmlns:a16="http://schemas.microsoft.com/office/drawing/2014/main" id="{5C1632A9-7E06-42C6-B90D-54BDEF88076D}"/>
              </a:ext>
            </a:extLst>
          </p:cNvPr>
          <p:cNvPicPr>
            <a:picLocks noChangeAspect="1"/>
          </p:cNvPicPr>
          <p:nvPr/>
        </p:nvPicPr>
        <p:blipFill rotWithShape="1">
          <a:blip r:embed="rId7"/>
          <a:srcRect l="638" t="4126" r="1433" b="6357"/>
          <a:stretch/>
        </p:blipFill>
        <p:spPr>
          <a:xfrm>
            <a:off x="273096" y="1151033"/>
            <a:ext cx="10800000" cy="5553282"/>
          </a:xfrm>
          <a:prstGeom prst="rect">
            <a:avLst/>
          </a:prstGeom>
        </p:spPr>
      </p:pic>
      <p:grpSp>
        <p:nvGrpSpPr>
          <p:cNvPr id="9" name="Group 8">
            <a:extLst>
              <a:ext uri="{FF2B5EF4-FFF2-40B4-BE49-F238E27FC236}">
                <a16:creationId xmlns:a16="http://schemas.microsoft.com/office/drawing/2014/main" id="{0B5FCA58-86BF-40D9-AB4E-09FF5DF40FFD}"/>
              </a:ext>
            </a:extLst>
          </p:cNvPr>
          <p:cNvGrpSpPr/>
          <p:nvPr/>
        </p:nvGrpSpPr>
        <p:grpSpPr>
          <a:xfrm>
            <a:off x="11059484" y="5553322"/>
            <a:ext cx="1393649" cy="1249562"/>
            <a:chOff x="10742327" y="5546719"/>
            <a:chExt cx="1912300" cy="1720857"/>
          </a:xfrm>
        </p:grpSpPr>
        <p:sp>
          <p:nvSpPr>
            <p:cNvPr id="10" name="Rectangle 9">
              <a:extLst>
                <a:ext uri="{FF2B5EF4-FFF2-40B4-BE49-F238E27FC236}">
                  <a16:creationId xmlns:a16="http://schemas.microsoft.com/office/drawing/2014/main" id="{F6023FB2-3852-4B29-9FA7-335D9AEFFABC}"/>
                </a:ext>
              </a:extLst>
            </p:cNvPr>
            <p:cNvSpPr/>
            <p:nvPr/>
          </p:nvSpPr>
          <p:spPr>
            <a:xfrm>
              <a:off x="10742327" y="5546719"/>
              <a:ext cx="1333360" cy="172085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2E518414-4933-4E96-BF55-F45A68F2F5E8}"/>
                </a:ext>
              </a:extLst>
            </p:cNvPr>
            <p:cNvGrpSpPr/>
            <p:nvPr/>
          </p:nvGrpSpPr>
          <p:grpSpPr>
            <a:xfrm>
              <a:off x="10793553" y="5667463"/>
              <a:ext cx="1861074" cy="1600113"/>
              <a:chOff x="177745" y="1471244"/>
              <a:chExt cx="1861074" cy="1600113"/>
            </a:xfrm>
          </p:grpSpPr>
          <p:pic>
            <p:nvPicPr>
              <p:cNvPr id="12" name="Picture 4" descr="Change Folder Picture in Windows 10">
                <a:extLst>
                  <a:ext uri="{FF2B5EF4-FFF2-40B4-BE49-F238E27FC236}">
                    <a16:creationId xmlns:a16="http://schemas.microsoft.com/office/drawing/2014/main" id="{888B0A18-4F03-47B1-B9E5-415B607F10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D000304-2EB3-4277-A58E-1AFF883E8609}"/>
                  </a:ext>
                </a:extLst>
              </p:cNvPr>
              <p:cNvSpPr txBox="1"/>
              <p:nvPr/>
            </p:nvSpPr>
            <p:spPr>
              <a:xfrm>
                <a:off x="177745" y="2266023"/>
                <a:ext cx="1861074" cy="8053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Creating Content</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4" name="Graphic 13" descr="Cursor with solid fill">
                <a:extLst>
                  <a:ext uri="{FF2B5EF4-FFF2-40B4-BE49-F238E27FC236}">
                    <a16:creationId xmlns:a16="http://schemas.microsoft.com/office/drawing/2014/main" id="{B28984F9-57AE-4CF3-878B-D8B4BC1CF03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9351" y="1673505"/>
                <a:ext cx="757229" cy="757229"/>
              </a:xfrm>
              <a:prstGeom prst="rect">
                <a:avLst/>
              </a:prstGeom>
            </p:spPr>
          </p:pic>
        </p:grpSp>
      </p:grpSp>
    </p:spTree>
    <p:extLst>
      <p:ext uri="{BB962C8B-B14F-4D97-AF65-F5344CB8AC3E}">
        <p14:creationId xmlns:p14="http://schemas.microsoft.com/office/powerpoint/2010/main" val="2265689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68EA66-0000-4753-81A5-13DF8A13F1EB}"/>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descr="Near Neighbours">
            <a:extLst>
              <a:ext uri="{FF2B5EF4-FFF2-40B4-BE49-F238E27FC236}">
                <a16:creationId xmlns:a16="http://schemas.microsoft.com/office/drawing/2014/main" id="{9F8DEBE7-29D3-4C7F-81D7-45BEC11BE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10;&#10;Description automatically generated">
            <a:extLst>
              <a:ext uri="{FF2B5EF4-FFF2-40B4-BE49-F238E27FC236}">
                <a16:creationId xmlns:a16="http://schemas.microsoft.com/office/drawing/2014/main" id="{F989E49A-0094-461E-B6DD-E90C90CBA0AB}"/>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5" name="Rectangle: Rounded Corners 4">
            <a:extLst>
              <a:ext uri="{FF2B5EF4-FFF2-40B4-BE49-F238E27FC236}">
                <a16:creationId xmlns:a16="http://schemas.microsoft.com/office/drawing/2014/main" id="{55236920-1F04-4A58-B37F-B3581FAAC88C}"/>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E4B6117-DB3C-4580-A73D-459D788930A2}"/>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Canva Walkthrough</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7" name="Graphic 6" descr="Magnifying glass with solid fill">
            <a:extLst>
              <a:ext uri="{FF2B5EF4-FFF2-40B4-BE49-F238E27FC236}">
                <a16:creationId xmlns:a16="http://schemas.microsoft.com/office/drawing/2014/main" id="{ABFD10D2-64BA-4E0A-80AC-401C084F8C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grpSp>
        <p:nvGrpSpPr>
          <p:cNvPr id="9" name="Group 8">
            <a:extLst>
              <a:ext uri="{FF2B5EF4-FFF2-40B4-BE49-F238E27FC236}">
                <a16:creationId xmlns:a16="http://schemas.microsoft.com/office/drawing/2014/main" id="{0B5FCA58-86BF-40D9-AB4E-09FF5DF40FFD}"/>
              </a:ext>
            </a:extLst>
          </p:cNvPr>
          <p:cNvGrpSpPr/>
          <p:nvPr/>
        </p:nvGrpSpPr>
        <p:grpSpPr>
          <a:xfrm>
            <a:off x="11059484" y="5553322"/>
            <a:ext cx="1393649" cy="1249562"/>
            <a:chOff x="10742327" y="5546719"/>
            <a:chExt cx="1912300" cy="1720857"/>
          </a:xfrm>
        </p:grpSpPr>
        <p:sp>
          <p:nvSpPr>
            <p:cNvPr id="10" name="Rectangle 9">
              <a:extLst>
                <a:ext uri="{FF2B5EF4-FFF2-40B4-BE49-F238E27FC236}">
                  <a16:creationId xmlns:a16="http://schemas.microsoft.com/office/drawing/2014/main" id="{F6023FB2-3852-4B29-9FA7-335D9AEFFABC}"/>
                </a:ext>
              </a:extLst>
            </p:cNvPr>
            <p:cNvSpPr/>
            <p:nvPr/>
          </p:nvSpPr>
          <p:spPr>
            <a:xfrm>
              <a:off x="10742327" y="5546719"/>
              <a:ext cx="1333360" cy="172085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2E518414-4933-4E96-BF55-F45A68F2F5E8}"/>
                </a:ext>
              </a:extLst>
            </p:cNvPr>
            <p:cNvGrpSpPr/>
            <p:nvPr/>
          </p:nvGrpSpPr>
          <p:grpSpPr>
            <a:xfrm>
              <a:off x="10793553" y="5667463"/>
              <a:ext cx="1861074" cy="1600113"/>
              <a:chOff x="177745" y="1471244"/>
              <a:chExt cx="1861074" cy="1600113"/>
            </a:xfrm>
          </p:grpSpPr>
          <p:pic>
            <p:nvPicPr>
              <p:cNvPr id="12" name="Picture 4" descr="Change Folder Picture in Windows 10">
                <a:extLst>
                  <a:ext uri="{FF2B5EF4-FFF2-40B4-BE49-F238E27FC236}">
                    <a16:creationId xmlns:a16="http://schemas.microsoft.com/office/drawing/2014/main" id="{888B0A18-4F03-47B1-B9E5-415B607F10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D000304-2EB3-4277-A58E-1AFF883E8609}"/>
                  </a:ext>
                </a:extLst>
              </p:cNvPr>
              <p:cNvSpPr txBox="1"/>
              <p:nvPr/>
            </p:nvSpPr>
            <p:spPr>
              <a:xfrm>
                <a:off x="177745" y="2266023"/>
                <a:ext cx="1861074" cy="8053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Creating Content</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4" name="Graphic 13" descr="Cursor with solid fill">
                <a:extLst>
                  <a:ext uri="{FF2B5EF4-FFF2-40B4-BE49-F238E27FC236}">
                    <a16:creationId xmlns:a16="http://schemas.microsoft.com/office/drawing/2014/main" id="{B28984F9-57AE-4CF3-878B-D8B4BC1CF03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9351" y="1673505"/>
                <a:ext cx="757229" cy="757229"/>
              </a:xfrm>
              <a:prstGeom prst="rect">
                <a:avLst/>
              </a:prstGeom>
            </p:spPr>
          </p:pic>
        </p:grpSp>
      </p:grpSp>
      <p:pic>
        <p:nvPicPr>
          <p:cNvPr id="16" name="Picture 15">
            <a:extLst>
              <a:ext uri="{FF2B5EF4-FFF2-40B4-BE49-F238E27FC236}">
                <a16:creationId xmlns:a16="http://schemas.microsoft.com/office/drawing/2014/main" id="{17EBBA31-3D77-4A76-A84C-6EA0D1490102}"/>
              </a:ext>
            </a:extLst>
          </p:cNvPr>
          <p:cNvPicPr>
            <a:picLocks noChangeAspect="1"/>
          </p:cNvPicPr>
          <p:nvPr/>
        </p:nvPicPr>
        <p:blipFill rotWithShape="1">
          <a:blip r:embed="rId10"/>
          <a:srcRect t="3841" r="2072" b="6047"/>
          <a:stretch/>
        </p:blipFill>
        <p:spPr>
          <a:xfrm>
            <a:off x="240818" y="1112449"/>
            <a:ext cx="10800000" cy="5590180"/>
          </a:xfrm>
          <a:prstGeom prst="rect">
            <a:avLst/>
          </a:prstGeom>
        </p:spPr>
      </p:pic>
    </p:spTree>
    <p:extLst>
      <p:ext uri="{BB962C8B-B14F-4D97-AF65-F5344CB8AC3E}">
        <p14:creationId xmlns:p14="http://schemas.microsoft.com/office/powerpoint/2010/main" val="1602347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68EA66-0000-4753-81A5-13DF8A13F1EB}"/>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descr="Near Neighbours">
            <a:extLst>
              <a:ext uri="{FF2B5EF4-FFF2-40B4-BE49-F238E27FC236}">
                <a16:creationId xmlns:a16="http://schemas.microsoft.com/office/drawing/2014/main" id="{9F8DEBE7-29D3-4C7F-81D7-45BEC11BE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10;&#10;Description automatically generated">
            <a:extLst>
              <a:ext uri="{FF2B5EF4-FFF2-40B4-BE49-F238E27FC236}">
                <a16:creationId xmlns:a16="http://schemas.microsoft.com/office/drawing/2014/main" id="{F989E49A-0094-461E-B6DD-E90C90CBA0AB}"/>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5" name="Rectangle: Rounded Corners 4">
            <a:extLst>
              <a:ext uri="{FF2B5EF4-FFF2-40B4-BE49-F238E27FC236}">
                <a16:creationId xmlns:a16="http://schemas.microsoft.com/office/drawing/2014/main" id="{55236920-1F04-4A58-B37F-B3581FAAC88C}"/>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E4B6117-DB3C-4580-A73D-459D788930A2}"/>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Canva Walkthrough</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7" name="Graphic 6" descr="Magnifying glass with solid fill">
            <a:extLst>
              <a:ext uri="{FF2B5EF4-FFF2-40B4-BE49-F238E27FC236}">
                <a16:creationId xmlns:a16="http://schemas.microsoft.com/office/drawing/2014/main" id="{ABFD10D2-64BA-4E0A-80AC-401C084F8C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pic>
        <p:nvPicPr>
          <p:cNvPr id="19" name="Picture 18">
            <a:extLst>
              <a:ext uri="{FF2B5EF4-FFF2-40B4-BE49-F238E27FC236}">
                <a16:creationId xmlns:a16="http://schemas.microsoft.com/office/drawing/2014/main" id="{92D8E6F8-D290-44B5-BE9B-AE6E48498285}"/>
              </a:ext>
            </a:extLst>
          </p:cNvPr>
          <p:cNvPicPr>
            <a:picLocks noChangeAspect="1"/>
          </p:cNvPicPr>
          <p:nvPr/>
        </p:nvPicPr>
        <p:blipFill rotWithShape="1">
          <a:blip r:embed="rId7"/>
          <a:srcRect t="4125" r="1318" b="4306"/>
          <a:stretch/>
        </p:blipFill>
        <p:spPr>
          <a:xfrm>
            <a:off x="126037" y="1023165"/>
            <a:ext cx="10800000" cy="5637192"/>
          </a:xfrm>
          <a:prstGeom prst="rect">
            <a:avLst/>
          </a:prstGeom>
        </p:spPr>
      </p:pic>
      <p:grpSp>
        <p:nvGrpSpPr>
          <p:cNvPr id="9" name="Group 8">
            <a:extLst>
              <a:ext uri="{FF2B5EF4-FFF2-40B4-BE49-F238E27FC236}">
                <a16:creationId xmlns:a16="http://schemas.microsoft.com/office/drawing/2014/main" id="{0B5FCA58-86BF-40D9-AB4E-09FF5DF40FFD}"/>
              </a:ext>
            </a:extLst>
          </p:cNvPr>
          <p:cNvGrpSpPr/>
          <p:nvPr/>
        </p:nvGrpSpPr>
        <p:grpSpPr>
          <a:xfrm>
            <a:off x="11059484" y="5553322"/>
            <a:ext cx="1393649" cy="1249562"/>
            <a:chOff x="10742327" y="5546719"/>
            <a:chExt cx="1912300" cy="1720857"/>
          </a:xfrm>
        </p:grpSpPr>
        <p:sp>
          <p:nvSpPr>
            <p:cNvPr id="10" name="Rectangle 9">
              <a:extLst>
                <a:ext uri="{FF2B5EF4-FFF2-40B4-BE49-F238E27FC236}">
                  <a16:creationId xmlns:a16="http://schemas.microsoft.com/office/drawing/2014/main" id="{F6023FB2-3852-4B29-9FA7-335D9AEFFABC}"/>
                </a:ext>
              </a:extLst>
            </p:cNvPr>
            <p:cNvSpPr/>
            <p:nvPr/>
          </p:nvSpPr>
          <p:spPr>
            <a:xfrm>
              <a:off x="10742327" y="5546719"/>
              <a:ext cx="1333360" cy="172085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2E518414-4933-4E96-BF55-F45A68F2F5E8}"/>
                </a:ext>
              </a:extLst>
            </p:cNvPr>
            <p:cNvGrpSpPr/>
            <p:nvPr/>
          </p:nvGrpSpPr>
          <p:grpSpPr>
            <a:xfrm>
              <a:off x="10793553" y="5667463"/>
              <a:ext cx="1861074" cy="1600113"/>
              <a:chOff x="177745" y="1471244"/>
              <a:chExt cx="1861074" cy="1600113"/>
            </a:xfrm>
          </p:grpSpPr>
          <p:pic>
            <p:nvPicPr>
              <p:cNvPr id="12" name="Picture 4" descr="Change Folder Picture in Windows 10">
                <a:extLst>
                  <a:ext uri="{FF2B5EF4-FFF2-40B4-BE49-F238E27FC236}">
                    <a16:creationId xmlns:a16="http://schemas.microsoft.com/office/drawing/2014/main" id="{888B0A18-4F03-47B1-B9E5-415B607F10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D000304-2EB3-4277-A58E-1AFF883E8609}"/>
                  </a:ext>
                </a:extLst>
              </p:cNvPr>
              <p:cNvSpPr txBox="1"/>
              <p:nvPr/>
            </p:nvSpPr>
            <p:spPr>
              <a:xfrm>
                <a:off x="177745" y="2266023"/>
                <a:ext cx="1861074" cy="8053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Creating Content</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4" name="Graphic 13" descr="Cursor with solid fill">
                <a:extLst>
                  <a:ext uri="{FF2B5EF4-FFF2-40B4-BE49-F238E27FC236}">
                    <a16:creationId xmlns:a16="http://schemas.microsoft.com/office/drawing/2014/main" id="{B28984F9-57AE-4CF3-878B-D8B4BC1CF03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9351" y="1673505"/>
                <a:ext cx="757229" cy="757229"/>
              </a:xfrm>
              <a:prstGeom prst="rect">
                <a:avLst/>
              </a:prstGeom>
            </p:spPr>
          </p:pic>
        </p:grpSp>
      </p:grpSp>
    </p:spTree>
    <p:extLst>
      <p:ext uri="{BB962C8B-B14F-4D97-AF65-F5344CB8AC3E}">
        <p14:creationId xmlns:p14="http://schemas.microsoft.com/office/powerpoint/2010/main" val="2269725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68EA66-0000-4753-81A5-13DF8A13F1EB}"/>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descr="Near Neighbours">
            <a:extLst>
              <a:ext uri="{FF2B5EF4-FFF2-40B4-BE49-F238E27FC236}">
                <a16:creationId xmlns:a16="http://schemas.microsoft.com/office/drawing/2014/main" id="{9F8DEBE7-29D3-4C7F-81D7-45BEC11BE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10;&#10;Description automatically generated">
            <a:extLst>
              <a:ext uri="{FF2B5EF4-FFF2-40B4-BE49-F238E27FC236}">
                <a16:creationId xmlns:a16="http://schemas.microsoft.com/office/drawing/2014/main" id="{F989E49A-0094-461E-B6DD-E90C90CBA0AB}"/>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5" name="Rectangle: Rounded Corners 4">
            <a:extLst>
              <a:ext uri="{FF2B5EF4-FFF2-40B4-BE49-F238E27FC236}">
                <a16:creationId xmlns:a16="http://schemas.microsoft.com/office/drawing/2014/main" id="{55236920-1F04-4A58-B37F-B3581FAAC88C}"/>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E4B6117-DB3C-4580-A73D-459D788930A2}"/>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Canva Walkthrough</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7" name="Graphic 6" descr="Magnifying glass with solid fill">
            <a:extLst>
              <a:ext uri="{FF2B5EF4-FFF2-40B4-BE49-F238E27FC236}">
                <a16:creationId xmlns:a16="http://schemas.microsoft.com/office/drawing/2014/main" id="{ABFD10D2-64BA-4E0A-80AC-401C084F8C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pic>
        <p:nvPicPr>
          <p:cNvPr id="21" name="Picture 20">
            <a:extLst>
              <a:ext uri="{FF2B5EF4-FFF2-40B4-BE49-F238E27FC236}">
                <a16:creationId xmlns:a16="http://schemas.microsoft.com/office/drawing/2014/main" id="{588B0541-7AB1-4E6C-8DAE-4659A5582EFB}"/>
              </a:ext>
            </a:extLst>
          </p:cNvPr>
          <p:cNvPicPr>
            <a:picLocks noChangeAspect="1"/>
          </p:cNvPicPr>
          <p:nvPr/>
        </p:nvPicPr>
        <p:blipFill rotWithShape="1">
          <a:blip r:embed="rId7"/>
          <a:srcRect l="945" t="9662" r="1318" b="5426"/>
          <a:stretch/>
        </p:blipFill>
        <p:spPr>
          <a:xfrm>
            <a:off x="128185" y="1355341"/>
            <a:ext cx="10800000" cy="5277876"/>
          </a:xfrm>
          <a:prstGeom prst="rect">
            <a:avLst/>
          </a:prstGeom>
        </p:spPr>
      </p:pic>
      <p:grpSp>
        <p:nvGrpSpPr>
          <p:cNvPr id="9" name="Group 8">
            <a:extLst>
              <a:ext uri="{FF2B5EF4-FFF2-40B4-BE49-F238E27FC236}">
                <a16:creationId xmlns:a16="http://schemas.microsoft.com/office/drawing/2014/main" id="{0B5FCA58-86BF-40D9-AB4E-09FF5DF40FFD}"/>
              </a:ext>
            </a:extLst>
          </p:cNvPr>
          <p:cNvGrpSpPr/>
          <p:nvPr/>
        </p:nvGrpSpPr>
        <p:grpSpPr>
          <a:xfrm>
            <a:off x="11059484" y="5553322"/>
            <a:ext cx="1393649" cy="1249562"/>
            <a:chOff x="10742327" y="5546719"/>
            <a:chExt cx="1912300" cy="1720857"/>
          </a:xfrm>
        </p:grpSpPr>
        <p:sp>
          <p:nvSpPr>
            <p:cNvPr id="10" name="Rectangle 9">
              <a:extLst>
                <a:ext uri="{FF2B5EF4-FFF2-40B4-BE49-F238E27FC236}">
                  <a16:creationId xmlns:a16="http://schemas.microsoft.com/office/drawing/2014/main" id="{F6023FB2-3852-4B29-9FA7-335D9AEFFABC}"/>
                </a:ext>
              </a:extLst>
            </p:cNvPr>
            <p:cNvSpPr/>
            <p:nvPr/>
          </p:nvSpPr>
          <p:spPr>
            <a:xfrm>
              <a:off x="10742327" y="5546719"/>
              <a:ext cx="1333360" cy="172085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2E518414-4933-4E96-BF55-F45A68F2F5E8}"/>
                </a:ext>
              </a:extLst>
            </p:cNvPr>
            <p:cNvGrpSpPr/>
            <p:nvPr/>
          </p:nvGrpSpPr>
          <p:grpSpPr>
            <a:xfrm>
              <a:off x="10793553" y="5667463"/>
              <a:ext cx="1861074" cy="1600113"/>
              <a:chOff x="177745" y="1471244"/>
              <a:chExt cx="1861074" cy="1600113"/>
            </a:xfrm>
          </p:grpSpPr>
          <p:pic>
            <p:nvPicPr>
              <p:cNvPr id="12" name="Picture 4" descr="Change Folder Picture in Windows 10">
                <a:extLst>
                  <a:ext uri="{FF2B5EF4-FFF2-40B4-BE49-F238E27FC236}">
                    <a16:creationId xmlns:a16="http://schemas.microsoft.com/office/drawing/2014/main" id="{888B0A18-4F03-47B1-B9E5-415B607F10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D000304-2EB3-4277-A58E-1AFF883E8609}"/>
                  </a:ext>
                </a:extLst>
              </p:cNvPr>
              <p:cNvSpPr txBox="1"/>
              <p:nvPr/>
            </p:nvSpPr>
            <p:spPr>
              <a:xfrm>
                <a:off x="177745" y="2266023"/>
                <a:ext cx="1861074" cy="8053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Creating Content</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4" name="Graphic 13" descr="Cursor with solid fill">
                <a:extLst>
                  <a:ext uri="{FF2B5EF4-FFF2-40B4-BE49-F238E27FC236}">
                    <a16:creationId xmlns:a16="http://schemas.microsoft.com/office/drawing/2014/main" id="{B28984F9-57AE-4CF3-878B-D8B4BC1CF03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9351" y="1673505"/>
                <a:ext cx="757229" cy="757229"/>
              </a:xfrm>
              <a:prstGeom prst="rect">
                <a:avLst/>
              </a:prstGeom>
            </p:spPr>
          </p:pic>
        </p:grpSp>
      </p:grpSp>
    </p:spTree>
    <p:extLst>
      <p:ext uri="{BB962C8B-B14F-4D97-AF65-F5344CB8AC3E}">
        <p14:creationId xmlns:p14="http://schemas.microsoft.com/office/powerpoint/2010/main" val="2144748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Arrow Connector 28">
            <a:extLst>
              <a:ext uri="{FF2B5EF4-FFF2-40B4-BE49-F238E27FC236}">
                <a16:creationId xmlns:a16="http://schemas.microsoft.com/office/drawing/2014/main" id="{0F7E86ED-6C56-47B9-9780-68D9A2DA4675}"/>
              </a:ext>
            </a:extLst>
          </p:cNvPr>
          <p:cNvCxnSpPr>
            <a:cxnSpLocks/>
          </p:cNvCxnSpPr>
          <p:nvPr/>
        </p:nvCxnSpPr>
        <p:spPr>
          <a:xfrm>
            <a:off x="481592" y="2945130"/>
            <a:ext cx="8188063" cy="0"/>
          </a:xfrm>
          <a:prstGeom prst="straightConnector1">
            <a:avLst/>
          </a:prstGeom>
          <a:ln w="57150">
            <a:solidFill>
              <a:srgbClr val="C55599"/>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03719AD-B4AD-48AD-85F0-4B62A842766C}"/>
              </a:ext>
            </a:extLst>
          </p:cNvPr>
          <p:cNvCxnSpPr>
            <a:cxnSpLocks/>
          </p:cNvCxnSpPr>
          <p:nvPr/>
        </p:nvCxnSpPr>
        <p:spPr>
          <a:xfrm>
            <a:off x="521399" y="2945130"/>
            <a:ext cx="2349409" cy="0"/>
          </a:xfrm>
          <a:prstGeom prst="straightConnector1">
            <a:avLst/>
          </a:prstGeom>
          <a:ln w="57150">
            <a:solidFill>
              <a:srgbClr val="C55599"/>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013EFAB-8DFA-4247-B5F2-CA03BB7B4D7F}"/>
              </a:ext>
            </a:extLst>
          </p:cNvPr>
          <p:cNvCxnSpPr>
            <a:cxnSpLocks/>
          </p:cNvCxnSpPr>
          <p:nvPr/>
        </p:nvCxnSpPr>
        <p:spPr>
          <a:xfrm>
            <a:off x="521399" y="2945130"/>
            <a:ext cx="5359336" cy="0"/>
          </a:xfrm>
          <a:prstGeom prst="straightConnector1">
            <a:avLst/>
          </a:prstGeom>
          <a:ln w="57150">
            <a:solidFill>
              <a:srgbClr val="C55599"/>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0F531EF-049E-4770-A32A-32CCAEA3BE5B}"/>
              </a:ext>
            </a:extLst>
          </p:cNvPr>
          <p:cNvCxnSpPr>
            <a:cxnSpLocks/>
          </p:cNvCxnSpPr>
          <p:nvPr/>
        </p:nvCxnSpPr>
        <p:spPr>
          <a:xfrm>
            <a:off x="591913" y="2945130"/>
            <a:ext cx="10798286" cy="0"/>
          </a:xfrm>
          <a:prstGeom prst="straightConnector1">
            <a:avLst/>
          </a:prstGeom>
          <a:ln w="57150">
            <a:solidFill>
              <a:srgbClr val="C55599"/>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921462D-B13D-4CCD-9716-3DF94455AE60}"/>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4" descr="Change Folder Picture in Windows 10">
            <a:extLst>
              <a:ext uri="{FF2B5EF4-FFF2-40B4-BE49-F238E27FC236}">
                <a16:creationId xmlns:a16="http://schemas.microsoft.com/office/drawing/2014/main" id="{2179D00C-13AA-45CC-9385-CA05D6E5D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655" y="2133895"/>
            <a:ext cx="1761380" cy="17613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8D7381D-5A25-4701-AEBA-F37AFB980300}"/>
              </a:ext>
            </a:extLst>
          </p:cNvPr>
          <p:cNvSpPr txBox="1"/>
          <p:nvPr/>
        </p:nvSpPr>
        <p:spPr>
          <a:xfrm>
            <a:off x="379062" y="1610616"/>
            <a:ext cx="18610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libri" panose="020F0502020204030204"/>
                <a:ea typeface="+mn-ea"/>
                <a:cs typeface="+mn-cs"/>
              </a:rPr>
              <a:t>Analytics</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0DC8736-20BC-4C85-93EA-428BC5B0D441}"/>
              </a:ext>
            </a:extLst>
          </p:cNvPr>
          <p:cNvSpPr txBox="1"/>
          <p:nvPr/>
        </p:nvSpPr>
        <p:spPr>
          <a:xfrm>
            <a:off x="3116769" y="4250910"/>
            <a:ext cx="2040360"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Canva</a:t>
            </a:r>
          </a:p>
          <a:p>
            <a:pPr marL="285750" indent="-285750">
              <a:buFont typeface="Arial" panose="020B0604020202020204" pitchFamily="34" charset="0"/>
              <a:buChar char="•"/>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Mailchimp and Newsletters</a:t>
            </a:r>
          </a:p>
          <a:p>
            <a:pPr marL="285750" indent="-285750">
              <a:buFont typeface="Arial" panose="020B0604020202020204" pitchFamily="34" charset="0"/>
              <a:buChar char="•"/>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Scheduling Social Media Posts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Surveys</a:t>
            </a:r>
          </a:p>
        </p:txBody>
      </p:sp>
      <p:pic>
        <p:nvPicPr>
          <p:cNvPr id="10" name="Picture 4" descr="Change Folder Picture in Windows 10">
            <a:extLst>
              <a:ext uri="{FF2B5EF4-FFF2-40B4-BE49-F238E27FC236}">
                <a16:creationId xmlns:a16="http://schemas.microsoft.com/office/drawing/2014/main" id="{06B7E88D-0356-4223-B2E9-00F8CB627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469" y="2133836"/>
            <a:ext cx="1700872" cy="17008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Near Neighbours">
            <a:extLst>
              <a:ext uri="{FF2B5EF4-FFF2-40B4-BE49-F238E27FC236}">
                <a16:creationId xmlns:a16="http://schemas.microsoft.com/office/drawing/2014/main" id="{B8111DCB-43AF-4ED9-87E2-12D95A943F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336D2A5-B84B-4CDD-AAEE-9750EB3EB73F}"/>
              </a:ext>
            </a:extLst>
          </p:cNvPr>
          <p:cNvPicPr>
            <a:picLocks noChangeAspect="1"/>
          </p:cNvPicPr>
          <p:nvPr/>
        </p:nvPicPr>
        <p:blipFill rotWithShape="1">
          <a:blip r:embed="rId5">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6E49F0E0-5C29-4801-8A78-6947F6669E74}"/>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74EC381-851C-4C2B-89F6-3DAE5050269F}"/>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Workshop Structure</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20" name="Graphic 19" descr="Magnifying glass with solid fill">
            <a:extLst>
              <a:ext uri="{FF2B5EF4-FFF2-40B4-BE49-F238E27FC236}">
                <a16:creationId xmlns:a16="http://schemas.microsoft.com/office/drawing/2014/main" id="{FEF7D5B5-910E-45E8-A8CA-FEF03F4F7A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55304" y="295268"/>
            <a:ext cx="354990" cy="354990"/>
          </a:xfrm>
          <a:prstGeom prst="rect">
            <a:avLst/>
          </a:prstGeom>
        </p:spPr>
      </p:pic>
      <p:pic>
        <p:nvPicPr>
          <p:cNvPr id="14" name="Picture 13">
            <a:extLst>
              <a:ext uri="{FF2B5EF4-FFF2-40B4-BE49-F238E27FC236}">
                <a16:creationId xmlns:a16="http://schemas.microsoft.com/office/drawing/2014/main" id="{0B902798-D51C-4290-8D64-8998449E0A8F}"/>
              </a:ext>
            </a:extLst>
          </p:cNvPr>
          <p:cNvPicPr>
            <a:picLocks noChangeAspect="1"/>
          </p:cNvPicPr>
          <p:nvPr/>
        </p:nvPicPr>
        <p:blipFill>
          <a:blip r:embed="rId8"/>
          <a:stretch>
            <a:fillRect/>
          </a:stretch>
        </p:blipFill>
        <p:spPr>
          <a:xfrm>
            <a:off x="6200402" y="2158904"/>
            <a:ext cx="1700931" cy="1700931"/>
          </a:xfrm>
          <a:prstGeom prst="rect">
            <a:avLst/>
          </a:prstGeom>
        </p:spPr>
      </p:pic>
      <p:pic>
        <p:nvPicPr>
          <p:cNvPr id="17" name="Picture 4" descr="Change Folder Picture in Windows 10">
            <a:extLst>
              <a:ext uri="{FF2B5EF4-FFF2-40B4-BE49-F238E27FC236}">
                <a16:creationId xmlns:a16="http://schemas.microsoft.com/office/drawing/2014/main" id="{BB914166-C895-4AC8-A0A8-A907912AE4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8382" y="2133836"/>
            <a:ext cx="1700872" cy="170087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ABB942B7-221E-4920-89D1-9DA363087098}"/>
              </a:ext>
            </a:extLst>
          </p:cNvPr>
          <p:cNvSpPr txBox="1"/>
          <p:nvPr/>
        </p:nvSpPr>
        <p:spPr>
          <a:xfrm>
            <a:off x="3199570" y="1180964"/>
            <a:ext cx="284991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libri" panose="020F0502020204030204"/>
                <a:ea typeface="+mn-ea"/>
                <a:cs typeface="+mn-cs"/>
              </a:rPr>
              <a:t>Creating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libri" panose="020F0502020204030204"/>
                <a:ea typeface="+mn-ea"/>
                <a:cs typeface="+mn-cs"/>
              </a:rPr>
              <a:t>Content</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97EFBE04-B3B4-40A2-9A59-4F3F51590C1A}"/>
              </a:ext>
            </a:extLst>
          </p:cNvPr>
          <p:cNvSpPr txBox="1"/>
          <p:nvPr/>
        </p:nvSpPr>
        <p:spPr>
          <a:xfrm>
            <a:off x="6363976" y="1179729"/>
            <a:ext cx="284991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libri" panose="020F0502020204030204"/>
                <a:ea typeface="+mn-ea"/>
                <a:cs typeface="+mn-cs"/>
              </a:rPr>
              <a:t>Branching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libri" panose="020F0502020204030204"/>
                <a:ea typeface="+mn-ea"/>
                <a:cs typeface="+mn-cs"/>
              </a:rPr>
              <a:t>Out</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FDC572CC-2A82-434D-9617-A6936F38C0FC}"/>
              </a:ext>
            </a:extLst>
          </p:cNvPr>
          <p:cNvSpPr txBox="1"/>
          <p:nvPr/>
        </p:nvSpPr>
        <p:spPr>
          <a:xfrm>
            <a:off x="9649938" y="1179965"/>
            <a:ext cx="284991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libri" panose="020F0502020204030204"/>
                <a:ea typeface="+mn-ea"/>
                <a:cs typeface="+mn-cs"/>
              </a:rPr>
              <a:t>Advanced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libri" panose="020F0502020204030204"/>
                <a:ea typeface="+mn-ea"/>
                <a:cs typeface="+mn-cs"/>
              </a:rPr>
              <a:t>ZOOM</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7C084450-C976-48E0-BB3B-11EA8430CB1E}"/>
              </a:ext>
            </a:extLst>
          </p:cNvPr>
          <p:cNvSpPr txBox="1"/>
          <p:nvPr/>
        </p:nvSpPr>
        <p:spPr>
          <a:xfrm>
            <a:off x="252565" y="4231721"/>
            <a:ext cx="2349409"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rgbClr val="FFFFFF"/>
                </a:solidFill>
                <a:latin typeface="Calibri" panose="020F0502020204030204"/>
              </a:rPr>
              <a:t>Social media</a:t>
            </a: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 Analytics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Google Analytics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SEO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FA99D3CC-BDB9-4FF7-B1FA-D4DF6B21D1B7}"/>
              </a:ext>
            </a:extLst>
          </p:cNvPr>
          <p:cNvSpPr txBox="1"/>
          <p:nvPr/>
        </p:nvSpPr>
        <p:spPr>
          <a:xfrm>
            <a:off x="6200402" y="4231721"/>
            <a:ext cx="1887395"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Online Fundraising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Engaging with others</a:t>
            </a:r>
            <a:endPar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4" name="Graphic 23" descr="Cursor with solid fill">
            <a:extLst>
              <a:ext uri="{FF2B5EF4-FFF2-40B4-BE49-F238E27FC236}">
                <a16:creationId xmlns:a16="http://schemas.microsoft.com/office/drawing/2014/main" id="{33CDAF27-7502-489A-9930-76901C0178B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93595" y="3160713"/>
            <a:ext cx="757229" cy="757229"/>
          </a:xfrm>
          <a:prstGeom prst="rect">
            <a:avLst/>
          </a:prstGeom>
        </p:spPr>
      </p:pic>
      <p:pic>
        <p:nvPicPr>
          <p:cNvPr id="25" name="Graphic 24" descr="Cursor with solid fill">
            <a:extLst>
              <a:ext uri="{FF2B5EF4-FFF2-40B4-BE49-F238E27FC236}">
                <a16:creationId xmlns:a16="http://schemas.microsoft.com/office/drawing/2014/main" id="{EEE4DAF2-93CE-44F6-B8EC-359A122355C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969905" y="3172052"/>
            <a:ext cx="759996" cy="757229"/>
          </a:xfrm>
          <a:prstGeom prst="rect">
            <a:avLst/>
          </a:prstGeom>
        </p:spPr>
      </p:pic>
      <p:pic>
        <p:nvPicPr>
          <p:cNvPr id="26" name="Graphic 25" descr="Cursor with solid fill">
            <a:extLst>
              <a:ext uri="{FF2B5EF4-FFF2-40B4-BE49-F238E27FC236}">
                <a16:creationId xmlns:a16="http://schemas.microsoft.com/office/drawing/2014/main" id="{BB8E8C95-AB1D-4376-8063-BB29C2780E7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050867" y="3172052"/>
            <a:ext cx="856727" cy="856727"/>
          </a:xfrm>
          <a:prstGeom prst="rect">
            <a:avLst/>
          </a:prstGeom>
        </p:spPr>
      </p:pic>
      <p:pic>
        <p:nvPicPr>
          <p:cNvPr id="27" name="Graphic 26" descr="Cursor with solid fill">
            <a:extLst>
              <a:ext uri="{FF2B5EF4-FFF2-40B4-BE49-F238E27FC236}">
                <a16:creationId xmlns:a16="http://schemas.microsoft.com/office/drawing/2014/main" id="{8A3C2220-55C3-46E8-A12D-0007F3E1387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372527" y="3172052"/>
            <a:ext cx="856727" cy="856727"/>
          </a:xfrm>
          <a:prstGeom prst="rect">
            <a:avLst/>
          </a:prstGeom>
        </p:spPr>
      </p:pic>
      <p:sp>
        <p:nvSpPr>
          <p:cNvPr id="33" name="TextBox 32">
            <a:extLst>
              <a:ext uri="{FF2B5EF4-FFF2-40B4-BE49-F238E27FC236}">
                <a16:creationId xmlns:a16="http://schemas.microsoft.com/office/drawing/2014/main" id="{A0DACA06-DE8F-460B-A553-49997F413A4E}"/>
              </a:ext>
            </a:extLst>
          </p:cNvPr>
          <p:cNvSpPr txBox="1"/>
          <p:nvPr/>
        </p:nvSpPr>
        <p:spPr>
          <a:xfrm>
            <a:off x="9528382" y="4250910"/>
            <a:ext cx="1887395"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Breakout Rooms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Polls</a:t>
            </a:r>
          </a:p>
        </p:txBody>
      </p:sp>
    </p:spTree>
    <p:extLst>
      <p:ext uri="{BB962C8B-B14F-4D97-AF65-F5344CB8AC3E}">
        <p14:creationId xmlns:p14="http://schemas.microsoft.com/office/powerpoint/2010/main" val="1176370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72CD860-B809-46B6-BCEE-D0B244D5D347}"/>
              </a:ext>
            </a:extLst>
          </p:cNvPr>
          <p:cNvSpPr txBox="1"/>
          <p:nvPr/>
        </p:nvSpPr>
        <p:spPr>
          <a:xfrm>
            <a:off x="4010294" y="282894"/>
            <a:ext cx="474181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What could I include in a Newsletter?</a:t>
            </a:r>
            <a:endPar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sp>
        <p:nvSpPr>
          <p:cNvPr id="24" name="TextBox 23">
            <a:extLst>
              <a:ext uri="{FF2B5EF4-FFF2-40B4-BE49-F238E27FC236}">
                <a16:creationId xmlns:a16="http://schemas.microsoft.com/office/drawing/2014/main" id="{30FC707C-B5F0-4386-887B-D9BFBB12905D}"/>
              </a:ext>
            </a:extLst>
          </p:cNvPr>
          <p:cNvSpPr txBox="1"/>
          <p:nvPr/>
        </p:nvSpPr>
        <p:spPr>
          <a:xfrm>
            <a:off x="4737123" y="3133078"/>
            <a:ext cx="513238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rPr>
              <a:t>Photos</a:t>
            </a:r>
            <a:endParaRPr kumimoji="0" lang="en-GB"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ABC562D7-E284-42EC-BA2D-38684B2D267F}"/>
              </a:ext>
            </a:extLst>
          </p:cNvPr>
          <p:cNvSpPr txBox="1"/>
          <p:nvPr/>
        </p:nvSpPr>
        <p:spPr>
          <a:xfrm>
            <a:off x="3435258" y="3974465"/>
            <a:ext cx="513238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rPr>
              <a:t>Frequently Asked Questions (FAQs)</a:t>
            </a:r>
            <a:endParaRPr kumimoji="0" lang="en-GB"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836F701A-97AA-40BF-B994-456AE92B7164}"/>
              </a:ext>
            </a:extLst>
          </p:cNvPr>
          <p:cNvSpPr txBox="1"/>
          <p:nvPr/>
        </p:nvSpPr>
        <p:spPr>
          <a:xfrm>
            <a:off x="7537777" y="3204875"/>
            <a:ext cx="513238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rPr>
              <a:t>Behind the scenes content</a:t>
            </a:r>
          </a:p>
        </p:txBody>
      </p:sp>
      <p:sp>
        <p:nvSpPr>
          <p:cNvPr id="27" name="TextBox 26">
            <a:extLst>
              <a:ext uri="{FF2B5EF4-FFF2-40B4-BE49-F238E27FC236}">
                <a16:creationId xmlns:a16="http://schemas.microsoft.com/office/drawing/2014/main" id="{E5FD086F-A6A7-439A-AE81-D627E4FED72C}"/>
              </a:ext>
            </a:extLst>
          </p:cNvPr>
          <p:cNvSpPr txBox="1"/>
          <p:nvPr/>
        </p:nvSpPr>
        <p:spPr>
          <a:xfrm>
            <a:off x="8467948" y="3990819"/>
            <a:ext cx="513238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rPr>
              <a:t>Interviews with volunteers/staff/users</a:t>
            </a:r>
            <a:endParaRPr kumimoji="0" lang="en-GB"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5A3EACAB-A36D-4901-AEF7-04278EBC7E5E}"/>
              </a:ext>
            </a:extLst>
          </p:cNvPr>
          <p:cNvSpPr txBox="1"/>
          <p:nvPr/>
        </p:nvSpPr>
        <p:spPr>
          <a:xfrm>
            <a:off x="4565781" y="4676616"/>
            <a:ext cx="513238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rPr>
              <a:t>Event recaps</a:t>
            </a:r>
            <a:endParaRPr kumimoji="0" lang="en-GB"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F6F10161-9A0B-46B4-8CD6-1E45E5815F27}"/>
              </a:ext>
            </a:extLst>
          </p:cNvPr>
          <p:cNvSpPr txBox="1"/>
          <p:nvPr/>
        </p:nvSpPr>
        <p:spPr>
          <a:xfrm>
            <a:off x="227221" y="4411193"/>
            <a:ext cx="513238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rPr>
              <a:t>Links to your Social Media</a:t>
            </a:r>
            <a:endParaRPr kumimoji="0" lang="en-GB"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34075638-58D9-4910-AF67-8EE2C2FD10FE}"/>
              </a:ext>
            </a:extLst>
          </p:cNvPr>
          <p:cNvSpPr txBox="1"/>
          <p:nvPr/>
        </p:nvSpPr>
        <p:spPr>
          <a:xfrm>
            <a:off x="7131973" y="4909203"/>
            <a:ext cx="513238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rPr>
              <a:t>Success stories</a:t>
            </a:r>
            <a:endParaRPr kumimoji="0" lang="en-GB"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43E74074-2A16-4FEE-BFD0-A347499E87C5}"/>
              </a:ext>
            </a:extLst>
          </p:cNvPr>
          <p:cNvSpPr txBox="1"/>
          <p:nvPr/>
        </p:nvSpPr>
        <p:spPr>
          <a:xfrm>
            <a:off x="9054850" y="5664433"/>
            <a:ext cx="513238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rPr>
              <a:t>Project updates</a:t>
            </a:r>
            <a:endParaRPr kumimoji="0" lang="en-GB"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6E62C61E-9018-477F-AC30-5D1C06756962}"/>
              </a:ext>
            </a:extLst>
          </p:cNvPr>
          <p:cNvSpPr txBox="1"/>
          <p:nvPr/>
        </p:nvSpPr>
        <p:spPr>
          <a:xfrm>
            <a:off x="2709129" y="5868582"/>
            <a:ext cx="513238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rPr>
              <a:t>General news</a:t>
            </a:r>
            <a:endParaRPr kumimoji="0" lang="en-GB"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47BA6B1A-C6F6-479A-95CF-AA8EE5BC22A6}"/>
              </a:ext>
            </a:extLst>
          </p:cNvPr>
          <p:cNvSpPr txBox="1"/>
          <p:nvPr/>
        </p:nvSpPr>
        <p:spPr>
          <a:xfrm>
            <a:off x="1685330" y="3560842"/>
            <a:ext cx="513238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rPr>
              <a:t>Event Reminders</a:t>
            </a:r>
            <a:endParaRPr kumimoji="0" lang="en-GB"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62385D40-A783-4C74-BC70-7E8E22334279}"/>
              </a:ext>
            </a:extLst>
          </p:cNvPr>
          <p:cNvSpPr txBox="1"/>
          <p:nvPr/>
        </p:nvSpPr>
        <p:spPr>
          <a:xfrm>
            <a:off x="155902" y="5439325"/>
            <a:ext cx="513238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rPr>
              <a:t>Links to videos</a:t>
            </a:r>
            <a:endParaRPr kumimoji="0" lang="en-GB" sz="1600" b="1" i="0" u="none" strike="noStrike" kern="1200" cap="none" spc="0" normalizeH="0" baseline="0" noProof="0" dirty="0">
              <a:ln>
                <a:noFill/>
              </a:ln>
              <a:solidFill>
                <a:srgbClr val="FFFFFF"/>
              </a:solidFill>
              <a:effectLst/>
              <a:highlight>
                <a:srgbClr val="C55599"/>
              </a:highlight>
              <a:uLnTx/>
              <a:uFillTx/>
              <a:latin typeface="Calibri" panose="020F0502020204030204"/>
              <a:ea typeface="+mn-ea"/>
              <a:cs typeface="+mn-cs"/>
            </a:endParaRPr>
          </a:p>
        </p:txBody>
      </p:sp>
      <p:sp>
        <p:nvSpPr>
          <p:cNvPr id="35" name="Speech Bubble: Rectangle with Corners Rounded 34">
            <a:extLst>
              <a:ext uri="{FF2B5EF4-FFF2-40B4-BE49-F238E27FC236}">
                <a16:creationId xmlns:a16="http://schemas.microsoft.com/office/drawing/2014/main" id="{77AFC0FC-AD89-4375-8068-C1EE318A4817}"/>
              </a:ext>
            </a:extLst>
          </p:cNvPr>
          <p:cNvSpPr/>
          <p:nvPr/>
        </p:nvSpPr>
        <p:spPr>
          <a:xfrm>
            <a:off x="2285715" y="1254657"/>
            <a:ext cx="7597702" cy="1572855"/>
          </a:xfrm>
          <a:prstGeom prst="wedgeRoundRectCallout">
            <a:avLst>
              <a:gd name="adj1" fmla="val 49886"/>
              <a:gd name="adj2" fmla="val 22540"/>
              <a:gd name="adj3" fmla="val 16667"/>
            </a:avLst>
          </a:prstGeom>
          <a:solidFill>
            <a:schemeClr val="bg1"/>
          </a:solidFill>
          <a:ln w="76200">
            <a:solidFill>
              <a:srgbClr val="EA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b="1" dirty="0">
                <a:solidFill>
                  <a:srgbClr val="EAAA09"/>
                </a:solidFill>
              </a:rPr>
              <a:t>BREAKOUT ROOMS:</a:t>
            </a:r>
          </a:p>
          <a:p>
            <a:pPr lvl="0" algn="ctr">
              <a:defRPr/>
            </a:pPr>
            <a:r>
              <a:rPr lang="en-US" dirty="0">
                <a:solidFill>
                  <a:srgbClr val="EAAA09"/>
                </a:solidFill>
              </a:rPr>
              <a:t>In the Breakout Rooms, imagine you are Young Mothers group </a:t>
            </a:r>
            <a:r>
              <a:rPr lang="en-US">
                <a:solidFill>
                  <a:srgbClr val="EAAA09"/>
                </a:solidFill>
              </a:rPr>
              <a:t>in Newcastle – </a:t>
            </a:r>
            <a:r>
              <a:rPr lang="en-US" dirty="0">
                <a:solidFill>
                  <a:srgbClr val="EAAA09"/>
                </a:solidFill>
              </a:rPr>
              <a:t>what could you include in your upcoming Newsletter?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grpSp>
        <p:nvGrpSpPr>
          <p:cNvPr id="36" name="Group 35">
            <a:extLst>
              <a:ext uri="{FF2B5EF4-FFF2-40B4-BE49-F238E27FC236}">
                <a16:creationId xmlns:a16="http://schemas.microsoft.com/office/drawing/2014/main" id="{27F1D3A2-F767-4A9E-A56A-FFD4A8B3E9F9}"/>
              </a:ext>
            </a:extLst>
          </p:cNvPr>
          <p:cNvGrpSpPr/>
          <p:nvPr/>
        </p:nvGrpSpPr>
        <p:grpSpPr>
          <a:xfrm>
            <a:off x="11059484" y="5553322"/>
            <a:ext cx="1393649" cy="1249562"/>
            <a:chOff x="10742327" y="5546719"/>
            <a:chExt cx="1912300" cy="1720857"/>
          </a:xfrm>
        </p:grpSpPr>
        <p:sp>
          <p:nvSpPr>
            <p:cNvPr id="37" name="Rectangle 36">
              <a:extLst>
                <a:ext uri="{FF2B5EF4-FFF2-40B4-BE49-F238E27FC236}">
                  <a16:creationId xmlns:a16="http://schemas.microsoft.com/office/drawing/2014/main" id="{458F2FB3-5E3E-400C-AADE-5E9C072DEB1A}"/>
                </a:ext>
              </a:extLst>
            </p:cNvPr>
            <p:cNvSpPr/>
            <p:nvPr/>
          </p:nvSpPr>
          <p:spPr>
            <a:xfrm>
              <a:off x="10742327" y="5546719"/>
              <a:ext cx="1333360" cy="172085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0D71DB6C-BCA7-40D3-A540-231ECB145D0B}"/>
                </a:ext>
              </a:extLst>
            </p:cNvPr>
            <p:cNvGrpSpPr/>
            <p:nvPr/>
          </p:nvGrpSpPr>
          <p:grpSpPr>
            <a:xfrm>
              <a:off x="10793553" y="5667463"/>
              <a:ext cx="1861074" cy="1600113"/>
              <a:chOff x="177745" y="1471244"/>
              <a:chExt cx="1861074" cy="1600113"/>
            </a:xfrm>
          </p:grpSpPr>
          <p:pic>
            <p:nvPicPr>
              <p:cNvPr id="39" name="Picture 4" descr="Change Folder Picture in Windows 10">
                <a:extLst>
                  <a:ext uri="{FF2B5EF4-FFF2-40B4-BE49-F238E27FC236}">
                    <a16:creationId xmlns:a16="http://schemas.microsoft.com/office/drawing/2014/main" id="{43F412CC-7829-4338-AA8D-92788B9A75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B6D649A6-9DBE-47E5-AEA8-53915CDC8992}"/>
                  </a:ext>
                </a:extLst>
              </p:cNvPr>
              <p:cNvSpPr txBox="1"/>
              <p:nvPr/>
            </p:nvSpPr>
            <p:spPr>
              <a:xfrm>
                <a:off x="177745" y="2266023"/>
                <a:ext cx="1861074" cy="8053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Creating Content</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1" name="Graphic 40" descr="Cursor with solid fill">
                <a:extLst>
                  <a:ext uri="{FF2B5EF4-FFF2-40B4-BE49-F238E27FC236}">
                    <a16:creationId xmlns:a16="http://schemas.microsoft.com/office/drawing/2014/main" id="{7A197A32-0ED9-48CA-A0F4-3CFA5709848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9351" y="1673504"/>
                <a:ext cx="757229" cy="757229"/>
              </a:xfrm>
              <a:prstGeom prst="rect">
                <a:avLst/>
              </a:prstGeom>
            </p:spPr>
          </p:pic>
        </p:grpSp>
      </p:grpSp>
    </p:spTree>
    <p:extLst>
      <p:ext uri="{BB962C8B-B14F-4D97-AF65-F5344CB8AC3E}">
        <p14:creationId xmlns:p14="http://schemas.microsoft.com/office/powerpoint/2010/main" val="119651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p:bldP spid="3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ee the source image">
            <a:extLst>
              <a:ext uri="{FF2B5EF4-FFF2-40B4-BE49-F238E27FC236}">
                <a16:creationId xmlns:a16="http://schemas.microsoft.com/office/drawing/2014/main" id="{94EB9658-9AAB-4CCE-9CC2-C2C1BED632E1}"/>
              </a:ext>
            </a:extLst>
          </p:cNvPr>
          <p:cNvPicPr>
            <a:picLocks noChangeAspect="1" noChangeArrowheads="1"/>
          </p:cNvPicPr>
          <p:nvPr/>
        </p:nvPicPr>
        <p:blipFill>
          <a:blip r:embed="rId3">
            <a:alphaModFix amt="32000"/>
            <a:extLst>
              <a:ext uri="{28A0092B-C50C-407E-A947-70E740481C1C}">
                <a14:useLocalDpi xmlns:a14="http://schemas.microsoft.com/office/drawing/2010/main" val="0"/>
              </a:ext>
            </a:extLst>
          </a:blip>
          <a:srcRect/>
          <a:stretch>
            <a:fillRect/>
          </a:stretch>
        </p:blipFill>
        <p:spPr bwMode="auto">
          <a:xfrm>
            <a:off x="28753" y="3271835"/>
            <a:ext cx="3351213" cy="35190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5">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72CD860-B809-46B6-BCEE-D0B244D5D347}"/>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Mailchimp &amp; Newsletters</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55304" y="295268"/>
            <a:ext cx="354990" cy="354990"/>
          </a:xfrm>
          <a:prstGeom prst="rect">
            <a:avLst/>
          </a:prstGeom>
        </p:spPr>
      </p:pic>
      <p:sp>
        <p:nvSpPr>
          <p:cNvPr id="3" name="TextBox 2">
            <a:extLst>
              <a:ext uri="{FF2B5EF4-FFF2-40B4-BE49-F238E27FC236}">
                <a16:creationId xmlns:a16="http://schemas.microsoft.com/office/drawing/2014/main" id="{346DB144-35D1-481A-A46B-4D2924FD45C8}"/>
              </a:ext>
            </a:extLst>
          </p:cNvPr>
          <p:cNvSpPr txBox="1"/>
          <p:nvPr/>
        </p:nvSpPr>
        <p:spPr>
          <a:xfrm>
            <a:off x="610574" y="1612596"/>
            <a:ext cx="9124950" cy="480131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Newsletters are a great way to regularly update supporters in a clear and informative 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Mailchimp is a free online tool with easy-to-use software and templates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You can sign up to </a:t>
            </a: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Mailchimp</a:t>
            </a: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 for free, with a maximum capacity of 2,000 recipients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Watch MailChimp’s quick and easy to use guide on how to use their design features </a:t>
            </a: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here</a:t>
            </a:r>
            <a:endPar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3" name="Speech Bubble: Rectangle with Corners Rounded 22">
            <a:extLst>
              <a:ext uri="{FF2B5EF4-FFF2-40B4-BE49-F238E27FC236}">
                <a16:creationId xmlns:a16="http://schemas.microsoft.com/office/drawing/2014/main" id="{C084F252-AA04-4680-8E00-D8ACE7CEF247}"/>
              </a:ext>
            </a:extLst>
          </p:cNvPr>
          <p:cNvSpPr/>
          <p:nvPr/>
        </p:nvSpPr>
        <p:spPr>
          <a:xfrm flipH="1">
            <a:off x="9735524" y="2094744"/>
            <a:ext cx="2075659" cy="2556540"/>
          </a:xfrm>
          <a:prstGeom prst="wedgeRoundRectCallout">
            <a:avLst>
              <a:gd name="adj1" fmla="val -48709"/>
              <a:gd name="adj2" fmla="val 65423"/>
              <a:gd name="adj3" fmla="val 16667"/>
            </a:avLst>
          </a:prstGeom>
          <a:solidFill>
            <a:schemeClr val="bg1"/>
          </a:solidFill>
          <a:ln w="76200">
            <a:solidFill>
              <a:srgbClr val="EA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EAAA09"/>
                </a:solidFill>
                <a:effectLst/>
                <a:uLnTx/>
                <a:uFillTx/>
                <a:latin typeface="Calibri" panose="020F0502020204030204"/>
                <a:ea typeface="+mn-ea"/>
                <a:cs typeface="+mn-cs"/>
              </a:rPr>
              <a:t>MAILCHIMP KEY WORDS: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700" b="0" i="0" u="sng" strike="noStrike" kern="1200" cap="none" spc="0" normalizeH="0" baseline="0" noProof="0" dirty="0">
                <a:ln>
                  <a:noFill/>
                </a:ln>
                <a:solidFill>
                  <a:srgbClr val="EAAA09"/>
                </a:solidFill>
                <a:effectLst/>
                <a:uLnTx/>
                <a:uFillTx/>
                <a:latin typeface="Calibri" panose="020F0502020204030204"/>
                <a:ea typeface="+mn-ea"/>
                <a:cs typeface="+mn-cs"/>
              </a:rPr>
              <a:t>Campaign</a:t>
            </a:r>
            <a:r>
              <a:rPr kumimoji="0" lang="en-US" sz="1700" b="0" i="0" u="none" strike="noStrike" kern="1200" cap="none" spc="0" normalizeH="0" baseline="0" noProof="0" dirty="0">
                <a:ln>
                  <a:noFill/>
                </a:ln>
                <a:solidFill>
                  <a:srgbClr val="EAAA09"/>
                </a:solidFill>
                <a:effectLst/>
                <a:uLnTx/>
                <a:uFillTx/>
                <a:latin typeface="Calibri" panose="020F0502020204030204"/>
                <a:ea typeface="+mn-ea"/>
                <a:cs typeface="+mn-cs"/>
              </a:rPr>
              <a:t> - Newsletter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700" b="0" i="1" u="sng" strike="noStrike" kern="1200" cap="none" spc="0" normalizeH="0" baseline="0" noProof="0" dirty="0">
                <a:ln>
                  <a:noFill/>
                </a:ln>
                <a:solidFill>
                  <a:srgbClr val="EAAA09"/>
                </a:solidFill>
                <a:effectLst/>
                <a:uLnTx/>
                <a:uFillTx/>
                <a:latin typeface="Calibri" panose="020F0502020204030204"/>
                <a:ea typeface="+mn-ea"/>
                <a:cs typeface="+mn-cs"/>
              </a:rPr>
              <a:t>Audience</a:t>
            </a:r>
            <a:r>
              <a:rPr kumimoji="0" lang="en-US" sz="1700" b="0" i="0" u="none" strike="noStrike" kern="1200" cap="none" spc="0" normalizeH="0" baseline="0" noProof="0" dirty="0">
                <a:ln>
                  <a:noFill/>
                </a:ln>
                <a:solidFill>
                  <a:srgbClr val="EAAA09"/>
                </a:solidFill>
                <a:effectLst/>
                <a:uLnTx/>
                <a:uFillTx/>
                <a:latin typeface="Calibri" panose="020F0502020204030204"/>
                <a:ea typeface="+mn-ea"/>
                <a:cs typeface="+mn-cs"/>
              </a:rPr>
              <a:t> - those who you want to send the newsletter too</a:t>
            </a:r>
          </a:p>
        </p:txBody>
      </p:sp>
      <p:grpSp>
        <p:nvGrpSpPr>
          <p:cNvPr id="22" name="Group 21">
            <a:extLst>
              <a:ext uri="{FF2B5EF4-FFF2-40B4-BE49-F238E27FC236}">
                <a16:creationId xmlns:a16="http://schemas.microsoft.com/office/drawing/2014/main" id="{45B796B1-5AF2-415D-AB04-C13EF36E4A8B}"/>
              </a:ext>
            </a:extLst>
          </p:cNvPr>
          <p:cNvGrpSpPr/>
          <p:nvPr/>
        </p:nvGrpSpPr>
        <p:grpSpPr>
          <a:xfrm>
            <a:off x="11059484" y="5553322"/>
            <a:ext cx="1393649" cy="1249562"/>
            <a:chOff x="10742327" y="5546719"/>
            <a:chExt cx="1912300" cy="1720857"/>
          </a:xfrm>
        </p:grpSpPr>
        <p:sp>
          <p:nvSpPr>
            <p:cNvPr id="24" name="Rectangle 23">
              <a:extLst>
                <a:ext uri="{FF2B5EF4-FFF2-40B4-BE49-F238E27FC236}">
                  <a16:creationId xmlns:a16="http://schemas.microsoft.com/office/drawing/2014/main" id="{8B8BAFFC-93B9-452E-BE30-125A6EA2A5D4}"/>
                </a:ext>
              </a:extLst>
            </p:cNvPr>
            <p:cNvSpPr/>
            <p:nvPr/>
          </p:nvSpPr>
          <p:spPr>
            <a:xfrm>
              <a:off x="10742327" y="5546719"/>
              <a:ext cx="1333360" cy="172085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FD6BC210-A3C3-40E5-8AEA-F93517103AE9}"/>
                </a:ext>
              </a:extLst>
            </p:cNvPr>
            <p:cNvGrpSpPr/>
            <p:nvPr/>
          </p:nvGrpSpPr>
          <p:grpSpPr>
            <a:xfrm>
              <a:off x="10793553" y="5667463"/>
              <a:ext cx="1861074" cy="1600113"/>
              <a:chOff x="177745" y="1471244"/>
              <a:chExt cx="1861074" cy="1600113"/>
            </a:xfrm>
          </p:grpSpPr>
          <p:pic>
            <p:nvPicPr>
              <p:cNvPr id="26" name="Picture 4" descr="Change Folder Picture in Windows 10">
                <a:extLst>
                  <a:ext uri="{FF2B5EF4-FFF2-40B4-BE49-F238E27FC236}">
                    <a16:creationId xmlns:a16="http://schemas.microsoft.com/office/drawing/2014/main" id="{014F24AE-F302-4899-977A-FC25BAA6F7E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D8705651-9528-4320-934E-512E2A9D7B1A}"/>
                  </a:ext>
                </a:extLst>
              </p:cNvPr>
              <p:cNvSpPr txBox="1"/>
              <p:nvPr/>
            </p:nvSpPr>
            <p:spPr>
              <a:xfrm>
                <a:off x="177745" y="2266023"/>
                <a:ext cx="1861074" cy="8053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Creating Content</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8" name="Graphic 27" descr="Cursor with solid fill">
                <a:extLst>
                  <a:ext uri="{FF2B5EF4-FFF2-40B4-BE49-F238E27FC236}">
                    <a16:creationId xmlns:a16="http://schemas.microsoft.com/office/drawing/2014/main" id="{C8D09759-AA9E-4792-A399-4B4BEE448B1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79351" y="1673504"/>
                <a:ext cx="757229" cy="757229"/>
              </a:xfrm>
              <a:prstGeom prst="rect">
                <a:avLst/>
              </a:prstGeom>
            </p:spPr>
          </p:pic>
        </p:grpSp>
      </p:grpSp>
    </p:spTree>
    <p:extLst>
      <p:ext uri="{BB962C8B-B14F-4D97-AF65-F5344CB8AC3E}">
        <p14:creationId xmlns:p14="http://schemas.microsoft.com/office/powerpoint/2010/main" val="1190113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5">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72CD860-B809-46B6-BCEE-D0B244D5D347}"/>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Sending a Campaign</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55304" y="295268"/>
            <a:ext cx="354990" cy="354990"/>
          </a:xfrm>
          <a:prstGeom prst="rect">
            <a:avLst/>
          </a:prstGeom>
        </p:spPr>
      </p:pic>
      <p:pic>
        <p:nvPicPr>
          <p:cNvPr id="22" name="Graphic 21" descr="Monitor outline">
            <a:extLst>
              <a:ext uri="{FF2B5EF4-FFF2-40B4-BE49-F238E27FC236}">
                <a16:creationId xmlns:a16="http://schemas.microsoft.com/office/drawing/2014/main" id="{40DA2409-AFA9-4D57-9D62-1A06692C4FE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70847" y="143078"/>
            <a:ext cx="8850305" cy="7804449"/>
          </a:xfrm>
          <a:prstGeom prst="rect">
            <a:avLst/>
          </a:prstGeom>
        </p:spPr>
      </p:pic>
      <p:sp>
        <p:nvSpPr>
          <p:cNvPr id="24" name="Speech Bubble: Rectangle with Corners Rounded 23">
            <a:extLst>
              <a:ext uri="{FF2B5EF4-FFF2-40B4-BE49-F238E27FC236}">
                <a16:creationId xmlns:a16="http://schemas.microsoft.com/office/drawing/2014/main" id="{9DF96DDC-3703-43E7-9986-A1B9C72E2C08}"/>
              </a:ext>
            </a:extLst>
          </p:cNvPr>
          <p:cNvSpPr/>
          <p:nvPr/>
        </p:nvSpPr>
        <p:spPr>
          <a:xfrm flipH="1">
            <a:off x="404932" y="2052639"/>
            <a:ext cx="1550666" cy="3985326"/>
          </a:xfrm>
          <a:prstGeom prst="wedgeRoundRectCallout">
            <a:avLst>
              <a:gd name="adj1" fmla="val 48444"/>
              <a:gd name="adj2" fmla="val 59202"/>
              <a:gd name="adj3" fmla="val 16667"/>
            </a:avLst>
          </a:prstGeom>
          <a:solidFill>
            <a:schemeClr val="bg1"/>
          </a:solidFill>
          <a:ln w="76200">
            <a:solidFill>
              <a:srgbClr val="C55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55599"/>
                </a:solidFill>
                <a:effectLst/>
                <a:uLnTx/>
                <a:uFillTx/>
                <a:latin typeface="Calibri" panose="020F0502020204030204"/>
                <a:ea typeface="+mn-ea"/>
                <a:cs typeface="+mn-cs"/>
              </a:rPr>
              <a:t>QUICK TIP</a:t>
            </a:r>
            <a:r>
              <a:rPr kumimoji="0" lang="en-US" sz="1800" b="0" i="0" u="none" strike="noStrike" kern="1200" cap="none" spc="0" normalizeH="0" baseline="0" noProof="0" dirty="0">
                <a:ln>
                  <a:noFill/>
                </a:ln>
                <a:solidFill>
                  <a:srgbClr val="C55599"/>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55599"/>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55599"/>
                </a:solidFill>
                <a:effectLst/>
                <a:uLnTx/>
                <a:uFillTx/>
                <a:latin typeface="Calibri" panose="020F0502020204030204"/>
                <a:ea typeface="+mn-ea"/>
                <a:cs typeface="+mn-cs"/>
              </a:rPr>
              <a:t>When sending your campaign, make sure to post on your Social Media channels to increase activity and interaction</a:t>
            </a:r>
            <a:endParaRPr kumimoji="0" lang="en-GB" sz="1800" b="0" i="0" u="none" strike="noStrike" kern="1200" cap="none" spc="0" normalizeH="0" baseline="0" noProof="0" dirty="0">
              <a:ln>
                <a:noFill/>
              </a:ln>
              <a:solidFill>
                <a:srgbClr val="C5559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B398D"/>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7299BA7D-3E13-4EC2-B909-0EEFD6BA45B0}"/>
              </a:ext>
            </a:extLst>
          </p:cNvPr>
          <p:cNvGrpSpPr/>
          <p:nvPr/>
        </p:nvGrpSpPr>
        <p:grpSpPr>
          <a:xfrm>
            <a:off x="11059484" y="5553322"/>
            <a:ext cx="1393649" cy="1249562"/>
            <a:chOff x="10742327" y="5546719"/>
            <a:chExt cx="1912300" cy="1720857"/>
          </a:xfrm>
        </p:grpSpPr>
        <p:sp>
          <p:nvSpPr>
            <p:cNvPr id="25" name="Rectangle 24">
              <a:extLst>
                <a:ext uri="{FF2B5EF4-FFF2-40B4-BE49-F238E27FC236}">
                  <a16:creationId xmlns:a16="http://schemas.microsoft.com/office/drawing/2014/main" id="{881EAB12-61F9-49CD-A63B-4E467E9447E3}"/>
                </a:ext>
              </a:extLst>
            </p:cNvPr>
            <p:cNvSpPr/>
            <p:nvPr/>
          </p:nvSpPr>
          <p:spPr>
            <a:xfrm>
              <a:off x="10742327" y="5546719"/>
              <a:ext cx="1333360" cy="172085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0FD8CCE3-602A-4AEC-8311-B4FDDFA45798}"/>
                </a:ext>
              </a:extLst>
            </p:cNvPr>
            <p:cNvGrpSpPr/>
            <p:nvPr/>
          </p:nvGrpSpPr>
          <p:grpSpPr>
            <a:xfrm>
              <a:off x="10793553" y="5667463"/>
              <a:ext cx="1861074" cy="1600113"/>
              <a:chOff x="177745" y="1471244"/>
              <a:chExt cx="1861074" cy="1600113"/>
            </a:xfrm>
          </p:grpSpPr>
          <p:pic>
            <p:nvPicPr>
              <p:cNvPr id="27" name="Picture 4" descr="Change Folder Picture in Windows 10">
                <a:extLst>
                  <a:ext uri="{FF2B5EF4-FFF2-40B4-BE49-F238E27FC236}">
                    <a16:creationId xmlns:a16="http://schemas.microsoft.com/office/drawing/2014/main" id="{06B1D125-6193-4F98-B22D-8870963FDF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DEE64606-FB6A-4991-A4D2-6B41B0495993}"/>
                  </a:ext>
                </a:extLst>
              </p:cNvPr>
              <p:cNvSpPr txBox="1"/>
              <p:nvPr/>
            </p:nvSpPr>
            <p:spPr>
              <a:xfrm>
                <a:off x="177745" y="2266023"/>
                <a:ext cx="1861074" cy="8053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Creating Content</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9" name="Graphic 28" descr="Cursor with solid fill">
                <a:extLst>
                  <a:ext uri="{FF2B5EF4-FFF2-40B4-BE49-F238E27FC236}">
                    <a16:creationId xmlns:a16="http://schemas.microsoft.com/office/drawing/2014/main" id="{F7E21851-13F7-4548-9930-6EE0DC9C5D4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79351" y="1673504"/>
                <a:ext cx="757229" cy="757229"/>
              </a:xfrm>
              <a:prstGeom prst="rect">
                <a:avLst/>
              </a:prstGeom>
            </p:spPr>
          </p:pic>
        </p:grpSp>
      </p:grpSp>
      <p:pic>
        <p:nvPicPr>
          <p:cNvPr id="3" name="Online Media 2" title="How to Send Your Mailchimp Email Marketing Campaign (October 2020)">
            <a:hlinkClick r:id="" action="ppaction://media"/>
            <a:extLst>
              <a:ext uri="{FF2B5EF4-FFF2-40B4-BE49-F238E27FC236}">
                <a16:creationId xmlns:a16="http://schemas.microsoft.com/office/drawing/2014/main" id="{F1F2A170-BC8A-4E48-B793-1D1A91EA85DA}"/>
              </a:ext>
            </a:extLst>
          </p:cNvPr>
          <p:cNvPicPr>
            <a:picLocks noRot="1" noChangeAspect="1"/>
          </p:cNvPicPr>
          <p:nvPr>
            <a:videoFile r:link="rId1"/>
          </p:nvPr>
        </p:nvPicPr>
        <p:blipFill>
          <a:blip r:embed="rId13"/>
          <a:stretch>
            <a:fillRect/>
          </a:stretch>
        </p:blipFill>
        <p:spPr>
          <a:xfrm>
            <a:off x="3626445" y="2052639"/>
            <a:ext cx="5125667" cy="2896001"/>
          </a:xfrm>
          <a:prstGeom prst="rect">
            <a:avLst/>
          </a:prstGeom>
        </p:spPr>
      </p:pic>
    </p:spTree>
    <p:extLst>
      <p:ext uri="{BB962C8B-B14F-4D97-AF65-F5344CB8AC3E}">
        <p14:creationId xmlns:p14="http://schemas.microsoft.com/office/powerpoint/2010/main" val="108242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72CD860-B809-46B6-BCEE-D0B244D5D347}"/>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How do I use surveys?</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sp>
        <p:nvSpPr>
          <p:cNvPr id="3" name="TextBox 2">
            <a:extLst>
              <a:ext uri="{FF2B5EF4-FFF2-40B4-BE49-F238E27FC236}">
                <a16:creationId xmlns:a16="http://schemas.microsoft.com/office/drawing/2014/main" id="{0448B004-A3E8-4AB9-942F-D6CB93E7E353}"/>
              </a:ext>
            </a:extLst>
          </p:cNvPr>
          <p:cNvSpPr txBox="1"/>
          <p:nvPr/>
        </p:nvSpPr>
        <p:spPr>
          <a:xfrm>
            <a:off x="1475399" y="1107490"/>
            <a:ext cx="9241202"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Want to get feedback on your service? A recent event? How you could adapt and accommodate further?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Online surveys can help you to gain feedback and answers to questions in a succinct and </a:t>
            </a:r>
            <a:r>
              <a:rPr kumimoji="0" lang="en-US" sz="2400" b="0" i="0" u="none" strike="noStrike" kern="1200" cap="none" spc="0" normalizeH="0" baseline="0" noProof="0" dirty="0" err="1">
                <a:ln>
                  <a:noFill/>
                </a:ln>
                <a:solidFill>
                  <a:srgbClr val="FFFFFF"/>
                </a:solidFill>
                <a:effectLst/>
                <a:uLnTx/>
                <a:uFillTx/>
                <a:latin typeface="Calibri" panose="020F0502020204030204"/>
                <a:ea typeface="+mn-ea"/>
                <a:cs typeface="+mn-cs"/>
              </a:rPr>
              <a:t>organised</a:t>
            </a: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 manner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There are many online survey tools, however we recommend </a:t>
            </a:r>
            <a:r>
              <a:rPr kumimoji="0" lang="en-US" sz="2400" b="0" i="0" u="none" strike="noStrike" kern="1200" cap="none" spc="0" normalizeH="0" baseline="0" noProof="0" dirty="0" err="1">
                <a:ln>
                  <a:noFill/>
                </a:ln>
                <a:solidFill>
                  <a:srgbClr val="FFFFFF"/>
                </a:solidFill>
                <a:effectLst/>
                <a:uLnTx/>
                <a:uFillTx/>
                <a:latin typeface="Calibri" panose="020F0502020204030204"/>
                <a:ea typeface="+mn-ea"/>
                <a:cs typeface="+mn-cs"/>
                <a:hlinkClick r:id="rId7">
                  <a:extLst>
                    <a:ext uri="{A12FA001-AC4F-418D-AE19-62706E023703}">
                      <ahyp:hlinkClr xmlns:ahyp="http://schemas.microsoft.com/office/drawing/2018/hyperlinkcolor" val="tx"/>
                    </a:ext>
                  </a:extLst>
                </a:hlinkClick>
              </a:rPr>
              <a:t>SmartSurvey</a:t>
            </a: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You can sign up to Smart Survey as a business or not-for-profit for free, which gives you access to the use of unlimited surveys, 100 responses per month and 15 questions per survey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Calibri" panose="020F0502020204030204"/>
                <a:ea typeface="+mn-ea"/>
                <a:cs typeface="+mn-cs"/>
              </a:rPr>
              <a:t>SmartSurvey</a:t>
            </a: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 is easy to use and once an account is created, will give you step-by-step advice on how to create your surveys</a:t>
            </a:r>
            <a:endPar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9" name="Graphic 8" descr="Checkbox Checked with solid fill">
            <a:extLst>
              <a:ext uri="{FF2B5EF4-FFF2-40B4-BE49-F238E27FC236}">
                <a16:creationId xmlns:a16="http://schemas.microsoft.com/office/drawing/2014/main" id="{ABED8EBE-78E6-491A-A6BE-D94729B83FE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9077" y="1197297"/>
            <a:ext cx="619125" cy="619125"/>
          </a:xfrm>
          <a:prstGeom prst="rect">
            <a:avLst/>
          </a:prstGeom>
        </p:spPr>
      </p:pic>
      <p:pic>
        <p:nvPicPr>
          <p:cNvPr id="23" name="Graphic 22" descr="Questions with solid fill">
            <a:extLst>
              <a:ext uri="{FF2B5EF4-FFF2-40B4-BE49-F238E27FC236}">
                <a16:creationId xmlns:a16="http://schemas.microsoft.com/office/drawing/2014/main" id="{10322E09-921D-4603-8F1F-0F4B2A11494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9077" y="2320434"/>
            <a:ext cx="619125" cy="619125"/>
          </a:xfrm>
          <a:prstGeom prst="rect">
            <a:avLst/>
          </a:prstGeom>
        </p:spPr>
      </p:pic>
      <p:pic>
        <p:nvPicPr>
          <p:cNvPr id="25" name="Graphic 24" descr="Internet with solid fill">
            <a:extLst>
              <a:ext uri="{FF2B5EF4-FFF2-40B4-BE49-F238E27FC236}">
                <a16:creationId xmlns:a16="http://schemas.microsoft.com/office/drawing/2014/main" id="{DC72275B-5EBC-4746-B60D-D34571EB320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79077" y="3414971"/>
            <a:ext cx="619125" cy="619125"/>
          </a:xfrm>
          <a:prstGeom prst="rect">
            <a:avLst/>
          </a:prstGeom>
        </p:spPr>
      </p:pic>
      <p:pic>
        <p:nvPicPr>
          <p:cNvPr id="27" name="Graphic 26" descr="Address Book with solid fill">
            <a:extLst>
              <a:ext uri="{FF2B5EF4-FFF2-40B4-BE49-F238E27FC236}">
                <a16:creationId xmlns:a16="http://schemas.microsoft.com/office/drawing/2014/main" id="{865ABDDD-E2D2-4E1D-B704-CA2342BE3F3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79076" y="4606086"/>
            <a:ext cx="619125" cy="619125"/>
          </a:xfrm>
          <a:prstGeom prst="rect">
            <a:avLst/>
          </a:prstGeom>
        </p:spPr>
      </p:pic>
      <p:pic>
        <p:nvPicPr>
          <p:cNvPr id="29" name="Graphic 28" descr="Upstairs with solid fill">
            <a:extLst>
              <a:ext uri="{FF2B5EF4-FFF2-40B4-BE49-F238E27FC236}">
                <a16:creationId xmlns:a16="http://schemas.microsoft.com/office/drawing/2014/main" id="{30FFED0D-924C-4351-9499-7484B4A6EC9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79075" y="5975507"/>
            <a:ext cx="619125" cy="619125"/>
          </a:xfrm>
          <a:prstGeom prst="rect">
            <a:avLst/>
          </a:prstGeom>
        </p:spPr>
      </p:pic>
      <p:grpSp>
        <p:nvGrpSpPr>
          <p:cNvPr id="24" name="Group 23">
            <a:extLst>
              <a:ext uri="{FF2B5EF4-FFF2-40B4-BE49-F238E27FC236}">
                <a16:creationId xmlns:a16="http://schemas.microsoft.com/office/drawing/2014/main" id="{DD09DF47-04D8-4F57-86CC-0CC6D7130343}"/>
              </a:ext>
            </a:extLst>
          </p:cNvPr>
          <p:cNvGrpSpPr/>
          <p:nvPr/>
        </p:nvGrpSpPr>
        <p:grpSpPr>
          <a:xfrm>
            <a:off x="11059484" y="5553322"/>
            <a:ext cx="1393649" cy="1249562"/>
            <a:chOff x="10742327" y="5546719"/>
            <a:chExt cx="1912300" cy="1720857"/>
          </a:xfrm>
        </p:grpSpPr>
        <p:sp>
          <p:nvSpPr>
            <p:cNvPr id="26" name="Rectangle 25">
              <a:extLst>
                <a:ext uri="{FF2B5EF4-FFF2-40B4-BE49-F238E27FC236}">
                  <a16:creationId xmlns:a16="http://schemas.microsoft.com/office/drawing/2014/main" id="{E0B20B1A-9979-4CF4-82D8-4943F8BAB7A0}"/>
                </a:ext>
              </a:extLst>
            </p:cNvPr>
            <p:cNvSpPr/>
            <p:nvPr/>
          </p:nvSpPr>
          <p:spPr>
            <a:xfrm>
              <a:off x="10742327" y="5546719"/>
              <a:ext cx="1333360" cy="172085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id="{65827B5A-98D8-4D7D-AAD0-3ED06BBB200C}"/>
                </a:ext>
              </a:extLst>
            </p:cNvPr>
            <p:cNvGrpSpPr/>
            <p:nvPr/>
          </p:nvGrpSpPr>
          <p:grpSpPr>
            <a:xfrm>
              <a:off x="10793553" y="5667463"/>
              <a:ext cx="1861074" cy="1600113"/>
              <a:chOff x="177745" y="1471244"/>
              <a:chExt cx="1861074" cy="1600113"/>
            </a:xfrm>
          </p:grpSpPr>
          <p:pic>
            <p:nvPicPr>
              <p:cNvPr id="30" name="Picture 4" descr="Change Folder Picture in Windows 10">
                <a:extLst>
                  <a:ext uri="{FF2B5EF4-FFF2-40B4-BE49-F238E27FC236}">
                    <a16:creationId xmlns:a16="http://schemas.microsoft.com/office/drawing/2014/main" id="{CE942B7C-FA6D-41CF-A532-C2F34261067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FB7C5EAD-4E23-4BDC-B02A-4716A9AC60CD}"/>
                  </a:ext>
                </a:extLst>
              </p:cNvPr>
              <p:cNvSpPr txBox="1"/>
              <p:nvPr/>
            </p:nvSpPr>
            <p:spPr>
              <a:xfrm>
                <a:off x="177745" y="2266023"/>
                <a:ext cx="1861074" cy="8053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Creating Content</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2" name="Graphic 31" descr="Cursor with solid fill">
                <a:extLst>
                  <a:ext uri="{FF2B5EF4-FFF2-40B4-BE49-F238E27FC236}">
                    <a16:creationId xmlns:a16="http://schemas.microsoft.com/office/drawing/2014/main" id="{339C2684-F27F-4C93-AA0E-BB79E8306D0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79351" y="1673504"/>
                <a:ext cx="757229" cy="757229"/>
              </a:xfrm>
              <a:prstGeom prst="rect">
                <a:avLst/>
              </a:prstGeom>
            </p:spPr>
          </p:pic>
        </p:grpSp>
      </p:grpSp>
    </p:spTree>
    <p:extLst>
      <p:ext uri="{BB962C8B-B14F-4D97-AF65-F5344CB8AC3E}">
        <p14:creationId xmlns:p14="http://schemas.microsoft.com/office/powerpoint/2010/main" val="105944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5">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72CD860-B809-46B6-BCEE-D0B244D5D347}"/>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Smart Survey</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55304" y="295268"/>
            <a:ext cx="354990" cy="354990"/>
          </a:xfrm>
          <a:prstGeom prst="rect">
            <a:avLst/>
          </a:prstGeom>
        </p:spPr>
      </p:pic>
      <p:pic>
        <p:nvPicPr>
          <p:cNvPr id="22" name="Graphic 21" descr="Monitor outline">
            <a:extLst>
              <a:ext uri="{FF2B5EF4-FFF2-40B4-BE49-F238E27FC236}">
                <a16:creationId xmlns:a16="http://schemas.microsoft.com/office/drawing/2014/main" id="{40DA2409-AFA9-4D57-9D62-1A06692C4FE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70847" y="0"/>
            <a:ext cx="8850305" cy="7804449"/>
          </a:xfrm>
          <a:prstGeom prst="rect">
            <a:avLst/>
          </a:prstGeom>
        </p:spPr>
      </p:pic>
      <p:pic>
        <p:nvPicPr>
          <p:cNvPr id="4" name="Online Media 3" title="Powerful data collection software">
            <a:hlinkClick r:id="" action="ppaction://media"/>
            <a:extLst>
              <a:ext uri="{FF2B5EF4-FFF2-40B4-BE49-F238E27FC236}">
                <a16:creationId xmlns:a16="http://schemas.microsoft.com/office/drawing/2014/main" id="{4FD6D613-A9E5-4FEE-BF38-993C2FDA00EC}"/>
              </a:ext>
            </a:extLst>
          </p:cNvPr>
          <p:cNvPicPr>
            <a:picLocks noRot="1" noChangeAspect="1"/>
          </p:cNvPicPr>
          <p:nvPr>
            <a:videoFile r:link="rId1"/>
          </p:nvPr>
        </p:nvPicPr>
        <p:blipFill>
          <a:blip r:embed="rId10"/>
          <a:stretch>
            <a:fillRect/>
          </a:stretch>
        </p:blipFill>
        <p:spPr>
          <a:xfrm>
            <a:off x="3136605" y="1756942"/>
            <a:ext cx="5922335" cy="3346119"/>
          </a:xfrm>
          <a:prstGeom prst="rect">
            <a:avLst/>
          </a:prstGeom>
        </p:spPr>
      </p:pic>
      <p:grpSp>
        <p:nvGrpSpPr>
          <p:cNvPr id="19" name="Group 18">
            <a:extLst>
              <a:ext uri="{FF2B5EF4-FFF2-40B4-BE49-F238E27FC236}">
                <a16:creationId xmlns:a16="http://schemas.microsoft.com/office/drawing/2014/main" id="{B89E2B12-6889-40BC-B6D6-AAE37DE28FB5}"/>
              </a:ext>
            </a:extLst>
          </p:cNvPr>
          <p:cNvGrpSpPr/>
          <p:nvPr/>
        </p:nvGrpSpPr>
        <p:grpSpPr>
          <a:xfrm>
            <a:off x="11059484" y="5553322"/>
            <a:ext cx="1393649" cy="1249562"/>
            <a:chOff x="10742327" y="5546719"/>
            <a:chExt cx="1912300" cy="1720857"/>
          </a:xfrm>
        </p:grpSpPr>
        <p:sp>
          <p:nvSpPr>
            <p:cNvPr id="20" name="Rectangle 19">
              <a:extLst>
                <a:ext uri="{FF2B5EF4-FFF2-40B4-BE49-F238E27FC236}">
                  <a16:creationId xmlns:a16="http://schemas.microsoft.com/office/drawing/2014/main" id="{2C5336C8-F808-4676-8920-B6E81E86F918}"/>
                </a:ext>
              </a:extLst>
            </p:cNvPr>
            <p:cNvSpPr/>
            <p:nvPr/>
          </p:nvSpPr>
          <p:spPr>
            <a:xfrm>
              <a:off x="10742327" y="5546719"/>
              <a:ext cx="1333360" cy="172085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00069424-C026-4015-847B-E5A36813CFA4}"/>
                </a:ext>
              </a:extLst>
            </p:cNvPr>
            <p:cNvGrpSpPr/>
            <p:nvPr/>
          </p:nvGrpSpPr>
          <p:grpSpPr>
            <a:xfrm>
              <a:off x="10793553" y="5667463"/>
              <a:ext cx="1861074" cy="1600113"/>
              <a:chOff x="177745" y="1471244"/>
              <a:chExt cx="1861074" cy="1600113"/>
            </a:xfrm>
          </p:grpSpPr>
          <p:pic>
            <p:nvPicPr>
              <p:cNvPr id="30" name="Picture 4" descr="Change Folder Picture in Windows 10">
                <a:extLst>
                  <a:ext uri="{FF2B5EF4-FFF2-40B4-BE49-F238E27FC236}">
                    <a16:creationId xmlns:a16="http://schemas.microsoft.com/office/drawing/2014/main" id="{563D42F8-1A74-412B-9D0E-907160B9B54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DBB2C117-EC02-48A4-8633-BB5DC6B7CB1F}"/>
                  </a:ext>
                </a:extLst>
              </p:cNvPr>
              <p:cNvSpPr txBox="1"/>
              <p:nvPr/>
            </p:nvSpPr>
            <p:spPr>
              <a:xfrm>
                <a:off x="177745" y="2266023"/>
                <a:ext cx="1861074" cy="8053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Creating Content</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2" name="Graphic 31" descr="Cursor with solid fill">
                <a:extLst>
                  <a:ext uri="{FF2B5EF4-FFF2-40B4-BE49-F238E27FC236}">
                    <a16:creationId xmlns:a16="http://schemas.microsoft.com/office/drawing/2014/main" id="{CCC8EFA2-1012-4BDC-9063-C2969E22D0B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79351" y="1673504"/>
                <a:ext cx="757229" cy="757229"/>
              </a:xfrm>
              <a:prstGeom prst="rect">
                <a:avLst/>
              </a:prstGeom>
            </p:spPr>
          </p:pic>
        </p:grpSp>
      </p:grpSp>
    </p:spTree>
    <p:extLst>
      <p:ext uri="{BB962C8B-B14F-4D97-AF65-F5344CB8AC3E}">
        <p14:creationId xmlns:p14="http://schemas.microsoft.com/office/powerpoint/2010/main" val="408249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3645D8-B5C5-4D25-8341-2F5E89DF0CD6}"/>
              </a:ext>
            </a:extLst>
          </p:cNvPr>
          <p:cNvSpPr txBox="1"/>
          <p:nvPr/>
        </p:nvSpPr>
        <p:spPr>
          <a:xfrm>
            <a:off x="1905000" y="2105561"/>
            <a:ext cx="8071338" cy="2646878"/>
          </a:xfrm>
          <a:prstGeom prst="rect">
            <a:avLst/>
          </a:prstGeom>
          <a:noFill/>
        </p:spPr>
        <p:txBody>
          <a:bodyPr wrap="square" rtlCol="0">
            <a:spAutoFit/>
          </a:bodyPr>
          <a:lstStyle/>
          <a:p>
            <a:pPr algn="ctr"/>
            <a:r>
              <a:rPr lang="en-US" sz="16600" dirty="0">
                <a:solidFill>
                  <a:schemeClr val="bg1"/>
                </a:solidFill>
              </a:rPr>
              <a:t>Break</a:t>
            </a:r>
            <a:endParaRPr lang="en-GB" sz="16600" dirty="0">
              <a:solidFill>
                <a:schemeClr val="bg1"/>
              </a:solidFill>
            </a:endParaRPr>
          </a:p>
        </p:txBody>
      </p:sp>
    </p:spTree>
    <p:extLst>
      <p:ext uri="{BB962C8B-B14F-4D97-AF65-F5344CB8AC3E}">
        <p14:creationId xmlns:p14="http://schemas.microsoft.com/office/powerpoint/2010/main" val="1032156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767835-9078-48D3-B486-C8E2A9D55FAF}"/>
              </a:ext>
            </a:extLst>
          </p:cNvPr>
          <p:cNvSpPr/>
          <p:nvPr/>
        </p:nvSpPr>
        <p:spPr>
          <a:xfrm>
            <a:off x="3407481" y="1741967"/>
            <a:ext cx="3890014" cy="3758984"/>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B149805-3BFB-47F0-914B-CC548F242FF9}"/>
              </a:ext>
            </a:extLst>
          </p:cNvPr>
          <p:cNvSpPr txBox="1"/>
          <p:nvPr/>
        </p:nvSpPr>
        <p:spPr>
          <a:xfrm>
            <a:off x="1935126" y="5556429"/>
            <a:ext cx="738962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Calibri" panose="020F0502020204030204"/>
                <a:ea typeface="+mn-ea"/>
                <a:cs typeface="+mn-cs"/>
              </a:rPr>
              <a:t>Scheduling Social Media Posts</a:t>
            </a:r>
            <a:endParaRPr kumimoji="0" lang="en-GB" sz="40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10" name="Picture 4" descr="Change Folder Picture in Windows 10">
            <a:extLst>
              <a:ext uri="{FF2B5EF4-FFF2-40B4-BE49-F238E27FC236}">
                <a16:creationId xmlns:a16="http://schemas.microsoft.com/office/drawing/2014/main" id="{DCECECD1-8855-4059-B04C-947E974CC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394" y="1585374"/>
            <a:ext cx="3981233" cy="39812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5">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pic>
        <p:nvPicPr>
          <p:cNvPr id="15" name="Graphic 14" descr="Cursor with solid fill">
            <a:extLst>
              <a:ext uri="{FF2B5EF4-FFF2-40B4-BE49-F238E27FC236}">
                <a16:creationId xmlns:a16="http://schemas.microsoft.com/office/drawing/2014/main" id="{EFA551ED-D120-466C-A98D-13BB67C8D8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28767" y="2847934"/>
            <a:ext cx="3207719" cy="3207719"/>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55304" y="295268"/>
            <a:ext cx="354990" cy="354990"/>
          </a:xfrm>
          <a:prstGeom prst="rect">
            <a:avLst/>
          </a:prstGeom>
        </p:spPr>
      </p:pic>
    </p:spTree>
    <p:extLst>
      <p:ext uri="{BB962C8B-B14F-4D97-AF65-F5344CB8AC3E}">
        <p14:creationId xmlns:p14="http://schemas.microsoft.com/office/powerpoint/2010/main" val="3964406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72CD860-B809-46B6-BCEE-D0B244D5D347}"/>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Scheduling Social Media posts</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grpSp>
        <p:nvGrpSpPr>
          <p:cNvPr id="24" name="Group 23">
            <a:extLst>
              <a:ext uri="{FF2B5EF4-FFF2-40B4-BE49-F238E27FC236}">
                <a16:creationId xmlns:a16="http://schemas.microsoft.com/office/drawing/2014/main" id="{9DA927C1-EC44-4067-8243-E9028FEC9BE3}"/>
              </a:ext>
            </a:extLst>
          </p:cNvPr>
          <p:cNvGrpSpPr/>
          <p:nvPr/>
        </p:nvGrpSpPr>
        <p:grpSpPr>
          <a:xfrm>
            <a:off x="11059484" y="5553322"/>
            <a:ext cx="1393649" cy="1249562"/>
            <a:chOff x="10742327" y="5546719"/>
            <a:chExt cx="1912300" cy="1720857"/>
          </a:xfrm>
        </p:grpSpPr>
        <p:sp>
          <p:nvSpPr>
            <p:cNvPr id="25" name="Rectangle 24">
              <a:extLst>
                <a:ext uri="{FF2B5EF4-FFF2-40B4-BE49-F238E27FC236}">
                  <a16:creationId xmlns:a16="http://schemas.microsoft.com/office/drawing/2014/main" id="{68A84AC1-E76A-4A1B-BB75-ABCF013B4C37}"/>
                </a:ext>
              </a:extLst>
            </p:cNvPr>
            <p:cNvSpPr/>
            <p:nvPr/>
          </p:nvSpPr>
          <p:spPr>
            <a:xfrm>
              <a:off x="10742327" y="5546719"/>
              <a:ext cx="1333360" cy="172085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F57B45EC-E76E-4924-A6A8-127D51174B08}"/>
                </a:ext>
              </a:extLst>
            </p:cNvPr>
            <p:cNvGrpSpPr/>
            <p:nvPr/>
          </p:nvGrpSpPr>
          <p:grpSpPr>
            <a:xfrm>
              <a:off x="10793553" y="5667463"/>
              <a:ext cx="1861074" cy="1600113"/>
              <a:chOff x="177745" y="1471244"/>
              <a:chExt cx="1861074" cy="1600113"/>
            </a:xfrm>
          </p:grpSpPr>
          <p:pic>
            <p:nvPicPr>
              <p:cNvPr id="27" name="Picture 4" descr="Change Folder Picture in Windows 10">
                <a:extLst>
                  <a:ext uri="{FF2B5EF4-FFF2-40B4-BE49-F238E27FC236}">
                    <a16:creationId xmlns:a16="http://schemas.microsoft.com/office/drawing/2014/main" id="{C6A4CAD4-331E-46E1-AEC7-1B48ECBEB1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EE76B3CF-6CCA-499E-956D-DB028547D9C7}"/>
                  </a:ext>
                </a:extLst>
              </p:cNvPr>
              <p:cNvSpPr txBox="1"/>
              <p:nvPr/>
            </p:nvSpPr>
            <p:spPr>
              <a:xfrm>
                <a:off x="177745" y="2266023"/>
                <a:ext cx="1861074" cy="8053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Creating Content</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9" name="Graphic 28" descr="Cursor with solid fill">
                <a:extLst>
                  <a:ext uri="{FF2B5EF4-FFF2-40B4-BE49-F238E27FC236}">
                    <a16:creationId xmlns:a16="http://schemas.microsoft.com/office/drawing/2014/main" id="{4E58E9CF-1EE6-4B09-8583-521DC60AA1F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9351" y="1673504"/>
                <a:ext cx="757229" cy="757229"/>
              </a:xfrm>
              <a:prstGeom prst="rect">
                <a:avLst/>
              </a:prstGeom>
            </p:spPr>
          </p:pic>
        </p:grpSp>
      </p:grpSp>
      <p:sp>
        <p:nvSpPr>
          <p:cNvPr id="19" name="Speech Bubble: Rectangle with Corners Rounded 18">
            <a:extLst>
              <a:ext uri="{FF2B5EF4-FFF2-40B4-BE49-F238E27FC236}">
                <a16:creationId xmlns:a16="http://schemas.microsoft.com/office/drawing/2014/main" id="{EDCC5DCA-C9CA-4399-AD32-AB02D48577E1}"/>
              </a:ext>
            </a:extLst>
          </p:cNvPr>
          <p:cNvSpPr/>
          <p:nvPr/>
        </p:nvSpPr>
        <p:spPr>
          <a:xfrm flipH="1">
            <a:off x="6095999" y="1212934"/>
            <a:ext cx="3400907" cy="2124831"/>
          </a:xfrm>
          <a:prstGeom prst="wedgeRoundRectCallout">
            <a:avLst>
              <a:gd name="adj1" fmla="val -48709"/>
              <a:gd name="adj2" fmla="val 65423"/>
              <a:gd name="adj3" fmla="val 16667"/>
            </a:avLst>
          </a:prstGeom>
          <a:solidFill>
            <a:schemeClr val="bg1"/>
          </a:solidFill>
          <a:ln w="76200">
            <a:solidFill>
              <a:srgbClr val="EAAA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EAAA09"/>
                </a:solidFill>
              </a:rPr>
              <a:t>You’ve now created your content and gained understanding on Social Media analytics </a:t>
            </a:r>
          </a:p>
        </p:txBody>
      </p:sp>
      <p:sp>
        <p:nvSpPr>
          <p:cNvPr id="20" name="Speech Bubble: Rectangle with Corners Rounded 19">
            <a:extLst>
              <a:ext uri="{FF2B5EF4-FFF2-40B4-BE49-F238E27FC236}">
                <a16:creationId xmlns:a16="http://schemas.microsoft.com/office/drawing/2014/main" id="{AACCC12A-0910-451F-9FB6-674A3BB8FE5F}"/>
              </a:ext>
            </a:extLst>
          </p:cNvPr>
          <p:cNvSpPr/>
          <p:nvPr/>
        </p:nvSpPr>
        <p:spPr>
          <a:xfrm flipH="1">
            <a:off x="1954850" y="2366584"/>
            <a:ext cx="3400907" cy="2124831"/>
          </a:xfrm>
          <a:prstGeom prst="wedgeRoundRectCallout">
            <a:avLst>
              <a:gd name="adj1" fmla="val 49596"/>
              <a:gd name="adj2" fmla="val 64527"/>
              <a:gd name="adj3" fmla="val 16667"/>
            </a:avLst>
          </a:prstGeom>
          <a:solidFill>
            <a:schemeClr val="bg1"/>
          </a:solidFill>
          <a:ln w="76200">
            <a:solidFill>
              <a:srgbClr val="EF7E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EF7E23"/>
                </a:solidFill>
              </a:rPr>
              <a:t>A great way to utilize these analytics is by posting your content at certain times to drive engagement </a:t>
            </a:r>
          </a:p>
        </p:txBody>
      </p:sp>
      <p:sp>
        <p:nvSpPr>
          <p:cNvPr id="21" name="Speech Bubble: Rectangle with Corners Rounded 20">
            <a:extLst>
              <a:ext uri="{FF2B5EF4-FFF2-40B4-BE49-F238E27FC236}">
                <a16:creationId xmlns:a16="http://schemas.microsoft.com/office/drawing/2014/main" id="{16812822-3123-4592-8433-0602A8EEA385}"/>
              </a:ext>
            </a:extLst>
          </p:cNvPr>
          <p:cNvSpPr/>
          <p:nvPr/>
        </p:nvSpPr>
        <p:spPr>
          <a:xfrm flipH="1">
            <a:off x="6096000" y="4227692"/>
            <a:ext cx="3400907" cy="2124831"/>
          </a:xfrm>
          <a:prstGeom prst="wedgeRoundRectCallout">
            <a:avLst>
              <a:gd name="adj1" fmla="val -54591"/>
              <a:gd name="adj2" fmla="val 61837"/>
              <a:gd name="adj3" fmla="val 16667"/>
            </a:avLst>
          </a:prstGeom>
          <a:solidFill>
            <a:schemeClr val="bg1"/>
          </a:solidFill>
          <a:ln w="76200">
            <a:solidFill>
              <a:srgbClr val="C55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55599"/>
                </a:solidFill>
              </a:rPr>
              <a:t>Scheduling posts means you can share content and updates at specified times, across all your social media channels</a:t>
            </a:r>
            <a:endParaRPr lang="en-GB" sz="2000" dirty="0">
              <a:solidFill>
                <a:srgbClr val="C55599"/>
              </a:solidFill>
            </a:endParaRPr>
          </a:p>
        </p:txBody>
      </p:sp>
    </p:spTree>
    <p:extLst>
      <p:ext uri="{BB962C8B-B14F-4D97-AF65-F5344CB8AC3E}">
        <p14:creationId xmlns:p14="http://schemas.microsoft.com/office/powerpoint/2010/main" val="1391245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Shape&#10;&#10;Description automatically generated with low confidence">
            <a:extLst>
              <a:ext uri="{FF2B5EF4-FFF2-40B4-BE49-F238E27FC236}">
                <a16:creationId xmlns:a16="http://schemas.microsoft.com/office/drawing/2014/main" id="{0B874CEB-6283-4932-AE26-F12C86890FC1}"/>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119423" y="1001727"/>
            <a:ext cx="7953153" cy="5801157"/>
          </a:xfrm>
          <a:prstGeom prst="rect">
            <a:avLst/>
          </a:prstGeom>
        </p:spPr>
      </p:pic>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6">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72CD860-B809-46B6-BCEE-D0B244D5D347}"/>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Scheduling a Facebook post</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55304" y="295268"/>
            <a:ext cx="354990" cy="354990"/>
          </a:xfrm>
          <a:prstGeom prst="rect">
            <a:avLst/>
          </a:prstGeom>
        </p:spPr>
      </p:pic>
      <p:grpSp>
        <p:nvGrpSpPr>
          <p:cNvPr id="23" name="Group 22">
            <a:extLst>
              <a:ext uri="{FF2B5EF4-FFF2-40B4-BE49-F238E27FC236}">
                <a16:creationId xmlns:a16="http://schemas.microsoft.com/office/drawing/2014/main" id="{DDB81C66-9BD0-4A9B-A79F-7E19FFBAB48A}"/>
              </a:ext>
            </a:extLst>
          </p:cNvPr>
          <p:cNvGrpSpPr/>
          <p:nvPr/>
        </p:nvGrpSpPr>
        <p:grpSpPr>
          <a:xfrm>
            <a:off x="11059484" y="5553322"/>
            <a:ext cx="1393649" cy="1249562"/>
            <a:chOff x="10742327" y="5546719"/>
            <a:chExt cx="1912300" cy="1720857"/>
          </a:xfrm>
        </p:grpSpPr>
        <p:sp>
          <p:nvSpPr>
            <p:cNvPr id="24" name="Rectangle 23">
              <a:extLst>
                <a:ext uri="{FF2B5EF4-FFF2-40B4-BE49-F238E27FC236}">
                  <a16:creationId xmlns:a16="http://schemas.microsoft.com/office/drawing/2014/main" id="{7668C6E0-5806-4D87-BE71-3332842396FA}"/>
                </a:ext>
              </a:extLst>
            </p:cNvPr>
            <p:cNvSpPr/>
            <p:nvPr/>
          </p:nvSpPr>
          <p:spPr>
            <a:xfrm>
              <a:off x="10742327" y="5546719"/>
              <a:ext cx="1333360" cy="172085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FA8BB80E-267D-4446-BED9-3A8193FFAE18}"/>
                </a:ext>
              </a:extLst>
            </p:cNvPr>
            <p:cNvGrpSpPr/>
            <p:nvPr/>
          </p:nvGrpSpPr>
          <p:grpSpPr>
            <a:xfrm>
              <a:off x="10793553" y="5667463"/>
              <a:ext cx="1861074" cy="1600113"/>
              <a:chOff x="177745" y="1471244"/>
              <a:chExt cx="1861074" cy="1600113"/>
            </a:xfrm>
          </p:grpSpPr>
          <p:pic>
            <p:nvPicPr>
              <p:cNvPr id="26" name="Picture 4" descr="Change Folder Picture in Windows 10">
                <a:extLst>
                  <a:ext uri="{FF2B5EF4-FFF2-40B4-BE49-F238E27FC236}">
                    <a16:creationId xmlns:a16="http://schemas.microsoft.com/office/drawing/2014/main" id="{95906F7E-8AA1-4003-A551-0AEEF497BB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A4DAA0B5-05D8-4C64-9C9D-3ECEF6A1E32F}"/>
                  </a:ext>
                </a:extLst>
              </p:cNvPr>
              <p:cNvSpPr txBox="1"/>
              <p:nvPr/>
            </p:nvSpPr>
            <p:spPr>
              <a:xfrm>
                <a:off x="177745" y="2266023"/>
                <a:ext cx="1861074" cy="8053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Creating Content</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8" name="Graphic 27" descr="Cursor with solid fill">
                <a:extLst>
                  <a:ext uri="{FF2B5EF4-FFF2-40B4-BE49-F238E27FC236}">
                    <a16:creationId xmlns:a16="http://schemas.microsoft.com/office/drawing/2014/main" id="{C77144CA-3F5A-48EE-9437-622F5A6D41D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9351" y="1673504"/>
                <a:ext cx="757229" cy="757229"/>
              </a:xfrm>
              <a:prstGeom prst="rect">
                <a:avLst/>
              </a:prstGeom>
            </p:spPr>
          </p:pic>
        </p:grpSp>
      </p:grpSp>
      <p:pic>
        <p:nvPicPr>
          <p:cNvPr id="4" name="Online Media 3" title="Scheduling A Facebook Post - Diverting 2 Digital">
            <a:hlinkClick r:id="" action="ppaction://media"/>
            <a:extLst>
              <a:ext uri="{FF2B5EF4-FFF2-40B4-BE49-F238E27FC236}">
                <a16:creationId xmlns:a16="http://schemas.microsoft.com/office/drawing/2014/main" id="{93474C02-7BBB-4AA9-88EA-57F5DE0C0F0F}"/>
              </a:ext>
            </a:extLst>
          </p:cNvPr>
          <p:cNvPicPr>
            <a:picLocks noRot="1" noChangeAspect="1"/>
          </p:cNvPicPr>
          <p:nvPr>
            <a:videoFile r:link="rId1"/>
          </p:nvPr>
        </p:nvPicPr>
        <p:blipFill>
          <a:blip r:embed="rId12"/>
          <a:stretch>
            <a:fillRect/>
          </a:stretch>
        </p:blipFill>
        <p:spPr>
          <a:xfrm>
            <a:off x="2501630" y="1233376"/>
            <a:ext cx="7188739" cy="4061638"/>
          </a:xfrm>
          <a:prstGeom prst="rect">
            <a:avLst/>
          </a:prstGeom>
        </p:spPr>
      </p:pic>
    </p:spTree>
    <p:extLst>
      <p:ext uri="{BB962C8B-B14F-4D97-AF65-F5344CB8AC3E}">
        <p14:creationId xmlns:p14="http://schemas.microsoft.com/office/powerpoint/2010/main" val="57747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hape&#10;&#10;Description automatically generated with low confidence">
            <a:extLst>
              <a:ext uri="{FF2B5EF4-FFF2-40B4-BE49-F238E27FC236}">
                <a16:creationId xmlns:a16="http://schemas.microsoft.com/office/drawing/2014/main" id="{D6F46FC4-6B64-40B1-8CF0-2C549EC5ADDD}"/>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119423" y="1001727"/>
            <a:ext cx="7953153" cy="5801157"/>
          </a:xfrm>
          <a:prstGeom prst="rect">
            <a:avLst/>
          </a:prstGeom>
        </p:spPr>
      </p:pic>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6">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72CD860-B809-46B6-BCEE-D0B244D5D347}"/>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Scheduling a Tweet</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55304" y="295268"/>
            <a:ext cx="354990" cy="354990"/>
          </a:xfrm>
          <a:prstGeom prst="rect">
            <a:avLst/>
          </a:prstGeom>
        </p:spPr>
      </p:pic>
      <p:grpSp>
        <p:nvGrpSpPr>
          <p:cNvPr id="23" name="Group 22">
            <a:extLst>
              <a:ext uri="{FF2B5EF4-FFF2-40B4-BE49-F238E27FC236}">
                <a16:creationId xmlns:a16="http://schemas.microsoft.com/office/drawing/2014/main" id="{8FA77267-7A88-4B51-B223-DB19EE0EBE0C}"/>
              </a:ext>
            </a:extLst>
          </p:cNvPr>
          <p:cNvGrpSpPr/>
          <p:nvPr/>
        </p:nvGrpSpPr>
        <p:grpSpPr>
          <a:xfrm>
            <a:off x="11059484" y="5553322"/>
            <a:ext cx="1393649" cy="1249562"/>
            <a:chOff x="10742327" y="5546719"/>
            <a:chExt cx="1912300" cy="1720857"/>
          </a:xfrm>
        </p:grpSpPr>
        <p:sp>
          <p:nvSpPr>
            <p:cNvPr id="24" name="Rectangle 23">
              <a:extLst>
                <a:ext uri="{FF2B5EF4-FFF2-40B4-BE49-F238E27FC236}">
                  <a16:creationId xmlns:a16="http://schemas.microsoft.com/office/drawing/2014/main" id="{374C3741-EF34-4B54-879C-406B52113471}"/>
                </a:ext>
              </a:extLst>
            </p:cNvPr>
            <p:cNvSpPr/>
            <p:nvPr/>
          </p:nvSpPr>
          <p:spPr>
            <a:xfrm>
              <a:off x="10742327" y="5546719"/>
              <a:ext cx="1333360" cy="172085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301CCC49-AA6C-4278-8122-1DF6CBBD986D}"/>
                </a:ext>
              </a:extLst>
            </p:cNvPr>
            <p:cNvGrpSpPr/>
            <p:nvPr/>
          </p:nvGrpSpPr>
          <p:grpSpPr>
            <a:xfrm>
              <a:off x="10793553" y="5667463"/>
              <a:ext cx="1861074" cy="1600113"/>
              <a:chOff x="177745" y="1471244"/>
              <a:chExt cx="1861074" cy="1600113"/>
            </a:xfrm>
          </p:grpSpPr>
          <p:pic>
            <p:nvPicPr>
              <p:cNvPr id="26" name="Picture 4" descr="Change Folder Picture in Windows 10">
                <a:extLst>
                  <a:ext uri="{FF2B5EF4-FFF2-40B4-BE49-F238E27FC236}">
                    <a16:creationId xmlns:a16="http://schemas.microsoft.com/office/drawing/2014/main" id="{F11D7985-21DE-421F-947B-1F81C72676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C753D2F2-68BB-4D3D-94DD-4B7FB3895A5F}"/>
                  </a:ext>
                </a:extLst>
              </p:cNvPr>
              <p:cNvSpPr txBox="1"/>
              <p:nvPr/>
            </p:nvSpPr>
            <p:spPr>
              <a:xfrm>
                <a:off x="177745" y="2266023"/>
                <a:ext cx="1861074" cy="8053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Creating Content</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8" name="Graphic 27" descr="Cursor with solid fill">
                <a:extLst>
                  <a:ext uri="{FF2B5EF4-FFF2-40B4-BE49-F238E27FC236}">
                    <a16:creationId xmlns:a16="http://schemas.microsoft.com/office/drawing/2014/main" id="{A5B78E29-7190-4DBC-8E95-D3C52CB7C1A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9351" y="1673504"/>
                <a:ext cx="757229" cy="757229"/>
              </a:xfrm>
              <a:prstGeom prst="rect">
                <a:avLst/>
              </a:prstGeom>
            </p:spPr>
          </p:pic>
        </p:grpSp>
      </p:grpSp>
      <p:pic>
        <p:nvPicPr>
          <p:cNvPr id="4" name="Online Media 3" title="Scheduling A Twitter Post   Diverting To Digital">
            <a:hlinkClick r:id="" action="ppaction://media"/>
            <a:extLst>
              <a:ext uri="{FF2B5EF4-FFF2-40B4-BE49-F238E27FC236}">
                <a16:creationId xmlns:a16="http://schemas.microsoft.com/office/drawing/2014/main" id="{80E77827-146D-4A30-8F55-06E174420F59}"/>
              </a:ext>
            </a:extLst>
          </p:cNvPr>
          <p:cNvPicPr>
            <a:picLocks noRot="1" noChangeAspect="1"/>
          </p:cNvPicPr>
          <p:nvPr>
            <a:videoFile r:link="rId1"/>
          </p:nvPr>
        </p:nvPicPr>
        <p:blipFill>
          <a:blip r:embed="rId12"/>
          <a:stretch>
            <a:fillRect/>
          </a:stretch>
        </p:blipFill>
        <p:spPr>
          <a:xfrm>
            <a:off x="2491845" y="1311096"/>
            <a:ext cx="7182914" cy="4058346"/>
          </a:xfrm>
          <a:prstGeom prst="rect">
            <a:avLst/>
          </a:prstGeom>
        </p:spPr>
      </p:pic>
    </p:spTree>
    <p:extLst>
      <p:ext uri="{BB962C8B-B14F-4D97-AF65-F5344CB8AC3E}">
        <p14:creationId xmlns:p14="http://schemas.microsoft.com/office/powerpoint/2010/main" val="324292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21462D-B13D-4CCD-9716-3DF94455AE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ear Neighbours">
            <a:extLst>
              <a:ext uri="{FF2B5EF4-FFF2-40B4-BE49-F238E27FC236}">
                <a16:creationId xmlns:a16="http://schemas.microsoft.com/office/drawing/2014/main" id="{B8111DCB-43AF-4ED9-87E2-12D95A943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336D2A5-B84B-4CDD-AAEE-9750EB3EB73F}"/>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3EE47630-EBAD-4BF9-9448-21A56B69D043}"/>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6C0C0D4F-81BA-40E5-B814-03165B9C14F2}"/>
              </a:ext>
            </a:extLst>
          </p:cNvPr>
          <p:cNvSpPr txBox="1"/>
          <p:nvPr/>
        </p:nvSpPr>
        <p:spPr>
          <a:xfrm>
            <a:off x="3157309" y="263368"/>
            <a:ext cx="6186528" cy="461665"/>
          </a:xfrm>
          <a:prstGeom prst="rect">
            <a:avLst/>
          </a:prstGeom>
          <a:noFill/>
        </p:spPr>
        <p:txBody>
          <a:bodyPr wrap="square" rtlCol="0">
            <a:spAutoFit/>
          </a:bodyPr>
          <a:lstStyle/>
          <a:p>
            <a:pPr algn="ctr"/>
            <a:r>
              <a:rPr lang="en-GB" sz="2400" b="1" dirty="0"/>
              <a:t>The Diverting 2 Digital Hub</a:t>
            </a:r>
          </a:p>
        </p:txBody>
      </p:sp>
      <p:pic>
        <p:nvPicPr>
          <p:cNvPr id="18" name="Graphic 17" descr="Magnifying glass with solid fill">
            <a:extLst>
              <a:ext uri="{FF2B5EF4-FFF2-40B4-BE49-F238E27FC236}">
                <a16:creationId xmlns:a16="http://schemas.microsoft.com/office/drawing/2014/main" id="{9254E2D3-4C63-4255-9B1F-02C9A09458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sp>
        <p:nvSpPr>
          <p:cNvPr id="14" name="TextBox 13">
            <a:extLst>
              <a:ext uri="{FF2B5EF4-FFF2-40B4-BE49-F238E27FC236}">
                <a16:creationId xmlns:a16="http://schemas.microsoft.com/office/drawing/2014/main" id="{063F055D-D4FA-4C09-91A3-5865C933DE2E}"/>
              </a:ext>
            </a:extLst>
          </p:cNvPr>
          <p:cNvSpPr txBox="1"/>
          <p:nvPr/>
        </p:nvSpPr>
        <p:spPr>
          <a:xfrm>
            <a:off x="3027477" y="5090601"/>
            <a:ext cx="6103620" cy="369332"/>
          </a:xfrm>
          <a:prstGeom prst="rect">
            <a:avLst/>
          </a:prstGeom>
          <a:noFill/>
        </p:spPr>
        <p:txBody>
          <a:bodyPr wrap="square">
            <a:spAutoFit/>
          </a:bodyPr>
          <a:lstStyle/>
          <a:p>
            <a:r>
              <a:rPr lang="en-GB" b="1" dirty="0">
                <a:solidFill>
                  <a:schemeClr val="bg1"/>
                </a:solidFill>
                <a:hlinkClick r:id="rId7">
                  <a:extLst>
                    <a:ext uri="{A12FA001-AC4F-418D-AE19-62706E023703}">
                      <ahyp:hlinkClr xmlns:ahyp="http://schemas.microsoft.com/office/drawing/2018/hyperlinkcolor" val="tx"/>
                    </a:ext>
                  </a:extLst>
                </a:hlinkClick>
              </a:rPr>
              <a:t>https://www.near-neighbours.org.uk/diverting2digital</a:t>
            </a:r>
            <a:r>
              <a:rPr lang="en-GB" b="1" dirty="0">
                <a:solidFill>
                  <a:schemeClr val="bg1"/>
                </a:solidFill>
              </a:rPr>
              <a:t> </a:t>
            </a:r>
          </a:p>
        </p:txBody>
      </p:sp>
      <p:pic>
        <p:nvPicPr>
          <p:cNvPr id="6" name="Picture 5">
            <a:extLst>
              <a:ext uri="{FF2B5EF4-FFF2-40B4-BE49-F238E27FC236}">
                <a16:creationId xmlns:a16="http://schemas.microsoft.com/office/drawing/2014/main" id="{7EB448A2-7CA4-4071-A6ED-1CDBC8ACCEE4}"/>
              </a:ext>
            </a:extLst>
          </p:cNvPr>
          <p:cNvPicPr>
            <a:picLocks noChangeAspect="1"/>
          </p:cNvPicPr>
          <p:nvPr/>
        </p:nvPicPr>
        <p:blipFill rotWithShape="1">
          <a:blip r:embed="rId8"/>
          <a:srcRect t="4306" b="9157"/>
          <a:stretch/>
        </p:blipFill>
        <p:spPr>
          <a:xfrm>
            <a:off x="2307924" y="1332342"/>
            <a:ext cx="7186595" cy="3498249"/>
          </a:xfrm>
          <a:prstGeom prst="rect">
            <a:avLst/>
          </a:prstGeom>
        </p:spPr>
      </p:pic>
    </p:spTree>
    <p:extLst>
      <p:ext uri="{BB962C8B-B14F-4D97-AF65-F5344CB8AC3E}">
        <p14:creationId xmlns:p14="http://schemas.microsoft.com/office/powerpoint/2010/main" val="2933225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Shape&#10;&#10;Description automatically generated with low confidence">
            <a:extLst>
              <a:ext uri="{FF2B5EF4-FFF2-40B4-BE49-F238E27FC236}">
                <a16:creationId xmlns:a16="http://schemas.microsoft.com/office/drawing/2014/main" id="{4D5A621C-03FA-4488-945C-3E730F605087}"/>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466753" y="940832"/>
            <a:ext cx="7953153" cy="5801157"/>
          </a:xfrm>
          <a:prstGeom prst="rect">
            <a:avLst/>
          </a:prstGeom>
        </p:spPr>
      </p:pic>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6">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72CD860-B809-46B6-BCEE-D0B244D5D347}"/>
              </a:ext>
            </a:extLst>
          </p:cNvPr>
          <p:cNvSpPr txBox="1"/>
          <p:nvPr/>
        </p:nvSpPr>
        <p:spPr>
          <a:xfrm>
            <a:off x="3655304" y="241930"/>
            <a:ext cx="56743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Scheduling an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TikTok</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video on desktop</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55304" y="295268"/>
            <a:ext cx="354990" cy="354990"/>
          </a:xfrm>
          <a:prstGeom prst="rect">
            <a:avLst/>
          </a:prstGeom>
        </p:spPr>
      </p:pic>
      <p:grpSp>
        <p:nvGrpSpPr>
          <p:cNvPr id="22" name="Group 21">
            <a:extLst>
              <a:ext uri="{FF2B5EF4-FFF2-40B4-BE49-F238E27FC236}">
                <a16:creationId xmlns:a16="http://schemas.microsoft.com/office/drawing/2014/main" id="{6571EFA7-3502-453B-A927-44800D51FECF}"/>
              </a:ext>
            </a:extLst>
          </p:cNvPr>
          <p:cNvGrpSpPr/>
          <p:nvPr/>
        </p:nvGrpSpPr>
        <p:grpSpPr>
          <a:xfrm>
            <a:off x="11038218" y="5574588"/>
            <a:ext cx="1393649" cy="1249562"/>
            <a:chOff x="10742327" y="5546719"/>
            <a:chExt cx="1912300" cy="1720857"/>
          </a:xfrm>
        </p:grpSpPr>
        <p:sp>
          <p:nvSpPr>
            <p:cNvPr id="23" name="Rectangle 22">
              <a:extLst>
                <a:ext uri="{FF2B5EF4-FFF2-40B4-BE49-F238E27FC236}">
                  <a16:creationId xmlns:a16="http://schemas.microsoft.com/office/drawing/2014/main" id="{06EBFE77-C98C-4F30-AF05-630DDD179B89}"/>
                </a:ext>
              </a:extLst>
            </p:cNvPr>
            <p:cNvSpPr/>
            <p:nvPr/>
          </p:nvSpPr>
          <p:spPr>
            <a:xfrm>
              <a:off x="10742327" y="5546719"/>
              <a:ext cx="1333360" cy="172085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E064DF81-9F85-44AD-8144-0D74C25736CE}"/>
                </a:ext>
              </a:extLst>
            </p:cNvPr>
            <p:cNvGrpSpPr/>
            <p:nvPr/>
          </p:nvGrpSpPr>
          <p:grpSpPr>
            <a:xfrm>
              <a:off x="10793553" y="5667463"/>
              <a:ext cx="1861074" cy="1600113"/>
              <a:chOff x="177745" y="1471244"/>
              <a:chExt cx="1861074" cy="1600113"/>
            </a:xfrm>
          </p:grpSpPr>
          <p:pic>
            <p:nvPicPr>
              <p:cNvPr id="25" name="Picture 4" descr="Change Folder Picture in Windows 10">
                <a:extLst>
                  <a:ext uri="{FF2B5EF4-FFF2-40B4-BE49-F238E27FC236}">
                    <a16:creationId xmlns:a16="http://schemas.microsoft.com/office/drawing/2014/main" id="{29FB1532-D48B-4021-94F8-7E0D1D75AC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17DBB89B-98B2-4FAE-9552-A519DA9CB464}"/>
                  </a:ext>
                </a:extLst>
              </p:cNvPr>
              <p:cNvSpPr txBox="1"/>
              <p:nvPr/>
            </p:nvSpPr>
            <p:spPr>
              <a:xfrm>
                <a:off x="177745" y="2266023"/>
                <a:ext cx="1861074" cy="8053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Creating Content</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7" name="Graphic 26" descr="Cursor with solid fill">
                <a:extLst>
                  <a:ext uri="{FF2B5EF4-FFF2-40B4-BE49-F238E27FC236}">
                    <a16:creationId xmlns:a16="http://schemas.microsoft.com/office/drawing/2014/main" id="{85BD97E6-B805-43AE-9B68-AF03A75D0DC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9351" y="1673504"/>
                <a:ext cx="757229" cy="757229"/>
              </a:xfrm>
              <a:prstGeom prst="rect">
                <a:avLst/>
              </a:prstGeom>
            </p:spPr>
          </p:pic>
        </p:grpSp>
      </p:grpSp>
      <p:pic>
        <p:nvPicPr>
          <p:cNvPr id="30" name="Online Media 29" title="How To Schedule TikTok Videos">
            <a:hlinkClick r:id="" action="ppaction://media"/>
            <a:extLst>
              <a:ext uri="{FF2B5EF4-FFF2-40B4-BE49-F238E27FC236}">
                <a16:creationId xmlns:a16="http://schemas.microsoft.com/office/drawing/2014/main" id="{06E980C5-F7BF-4C35-ADDF-E09CEC9AB37A}"/>
              </a:ext>
            </a:extLst>
          </p:cNvPr>
          <p:cNvPicPr>
            <a:picLocks noRot="1" noChangeAspect="1"/>
          </p:cNvPicPr>
          <p:nvPr>
            <a:videoFile r:link="rId1"/>
          </p:nvPr>
        </p:nvPicPr>
        <p:blipFill>
          <a:blip r:embed="rId12"/>
          <a:stretch>
            <a:fillRect/>
          </a:stretch>
        </p:blipFill>
        <p:spPr>
          <a:xfrm>
            <a:off x="2799720" y="1233377"/>
            <a:ext cx="7333108" cy="4143206"/>
          </a:xfrm>
          <a:prstGeom prst="rect">
            <a:avLst/>
          </a:prstGeom>
        </p:spPr>
      </p:pic>
    </p:spTree>
    <p:extLst>
      <p:ext uri="{BB962C8B-B14F-4D97-AF65-F5344CB8AC3E}">
        <p14:creationId xmlns:p14="http://schemas.microsoft.com/office/powerpoint/2010/main" val="102157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0"/>
                </p:tgtEl>
              </p:cMediaNode>
            </p:video>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0"/>
                                        </p:tgtEl>
                                      </p:cBhvr>
                                    </p:cmd>
                                  </p:childTnLst>
                                </p:cTn>
                              </p:par>
                            </p:childTnLst>
                          </p:cTn>
                        </p:par>
                      </p:childTnLst>
                    </p:cTn>
                  </p:par>
                </p:childTnLst>
              </p:cTn>
              <p:nextCondLst>
                <p:cond evt="onClick" delay="0">
                  <p:tgtEl>
                    <p:spTgt spid="30"/>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72CD860-B809-46B6-BCEE-D0B244D5D347}"/>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Scheduling an Instagram Post</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sp>
        <p:nvSpPr>
          <p:cNvPr id="3" name="TextBox 2">
            <a:extLst>
              <a:ext uri="{FF2B5EF4-FFF2-40B4-BE49-F238E27FC236}">
                <a16:creationId xmlns:a16="http://schemas.microsoft.com/office/drawing/2014/main" id="{26AF965F-8D1C-497D-BC34-8C0FE8538559}"/>
              </a:ext>
            </a:extLst>
          </p:cNvPr>
          <p:cNvSpPr txBox="1"/>
          <p:nvPr/>
        </p:nvSpPr>
        <p:spPr>
          <a:xfrm>
            <a:off x="786399" y="1684415"/>
            <a:ext cx="5507263" cy="4401205"/>
          </a:xfrm>
          <a:prstGeom prst="rect">
            <a:avLst/>
          </a:prstGeom>
          <a:noFill/>
        </p:spPr>
        <p:txBody>
          <a:bodyPr wrap="square" rtlCol="0">
            <a:spAutoFit/>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If your profile on Instagram is a business account, you can use </a:t>
            </a: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hlinkClick r:id="rId7">
                  <a:extLst>
                    <a:ext uri="{A12FA001-AC4F-418D-AE19-62706E023703}">
                      <ahyp:hlinkClr xmlns:ahyp="http://schemas.microsoft.com/office/drawing/2018/hyperlinkcolor" val="tx"/>
                    </a:ext>
                  </a:extLst>
                </a:hlinkClick>
              </a:rPr>
              <a:t>Creator Studio </a:t>
            </a: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on your desktop to schedule posts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If, however, you want to schedule posts via your mobile phone, unfortunately the Instagram app does not allow you to do so just yet.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There are a large array of free apps which you can link to your I</a:t>
            </a:r>
            <a:r>
              <a:rPr lang="en-US" sz="2000" dirty="0" err="1">
                <a:solidFill>
                  <a:srgbClr val="FFFFFF"/>
                </a:solidFill>
                <a:latin typeface="Calibri" panose="020F0502020204030204"/>
              </a:rPr>
              <a:t>nstagram</a:t>
            </a:r>
            <a:r>
              <a:rPr lang="en-US" sz="2000" dirty="0">
                <a:solidFill>
                  <a:srgbClr val="FFFFFF"/>
                </a:solidFill>
                <a:latin typeface="Calibri" panose="020F0502020204030204"/>
              </a:rPr>
              <a:t> which allow you to schedule posts through your phone, some of these are: Preview, </a:t>
            </a:r>
            <a:r>
              <a:rPr lang="en-US" sz="2000" dirty="0" err="1">
                <a:solidFill>
                  <a:srgbClr val="FFFFFF"/>
                </a:solidFill>
                <a:latin typeface="Calibri" panose="020F0502020204030204"/>
              </a:rPr>
              <a:t>Apphi</a:t>
            </a:r>
            <a:r>
              <a:rPr lang="en-US" sz="2000" dirty="0">
                <a:solidFill>
                  <a:srgbClr val="FFFFFF"/>
                </a:solidFill>
                <a:latin typeface="Calibri" panose="020F0502020204030204"/>
              </a:rPr>
              <a:t> and Later</a:t>
            </a:r>
            <a:endPar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9" name="Graphic 8" descr="Smart Phone with solid fill">
            <a:extLst>
              <a:ext uri="{FF2B5EF4-FFF2-40B4-BE49-F238E27FC236}">
                <a16:creationId xmlns:a16="http://schemas.microsoft.com/office/drawing/2014/main" id="{3549D2A6-66FA-415A-91AC-61C513C1042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18315" y="779323"/>
            <a:ext cx="6211391" cy="6211391"/>
          </a:xfrm>
          <a:prstGeom prst="rect">
            <a:avLst/>
          </a:prstGeom>
        </p:spPr>
      </p:pic>
      <p:grpSp>
        <p:nvGrpSpPr>
          <p:cNvPr id="22" name="Group 21">
            <a:extLst>
              <a:ext uri="{FF2B5EF4-FFF2-40B4-BE49-F238E27FC236}">
                <a16:creationId xmlns:a16="http://schemas.microsoft.com/office/drawing/2014/main" id="{6571EFA7-3502-453B-A927-44800D51FECF}"/>
              </a:ext>
            </a:extLst>
          </p:cNvPr>
          <p:cNvGrpSpPr/>
          <p:nvPr/>
        </p:nvGrpSpPr>
        <p:grpSpPr>
          <a:xfrm>
            <a:off x="11059484" y="5553322"/>
            <a:ext cx="1393649" cy="1249562"/>
            <a:chOff x="10742327" y="5546719"/>
            <a:chExt cx="1912300" cy="1720857"/>
          </a:xfrm>
        </p:grpSpPr>
        <p:sp>
          <p:nvSpPr>
            <p:cNvPr id="23" name="Rectangle 22">
              <a:extLst>
                <a:ext uri="{FF2B5EF4-FFF2-40B4-BE49-F238E27FC236}">
                  <a16:creationId xmlns:a16="http://schemas.microsoft.com/office/drawing/2014/main" id="{06EBFE77-C98C-4F30-AF05-630DDD179B89}"/>
                </a:ext>
              </a:extLst>
            </p:cNvPr>
            <p:cNvSpPr/>
            <p:nvPr/>
          </p:nvSpPr>
          <p:spPr>
            <a:xfrm>
              <a:off x="10742327" y="5546719"/>
              <a:ext cx="1333360" cy="172085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E064DF81-9F85-44AD-8144-0D74C25736CE}"/>
                </a:ext>
              </a:extLst>
            </p:cNvPr>
            <p:cNvGrpSpPr/>
            <p:nvPr/>
          </p:nvGrpSpPr>
          <p:grpSpPr>
            <a:xfrm>
              <a:off x="10793553" y="5667463"/>
              <a:ext cx="1861074" cy="1600113"/>
              <a:chOff x="177745" y="1471244"/>
              <a:chExt cx="1861074" cy="1600113"/>
            </a:xfrm>
          </p:grpSpPr>
          <p:pic>
            <p:nvPicPr>
              <p:cNvPr id="25" name="Picture 4" descr="Change Folder Picture in Windows 10">
                <a:extLst>
                  <a:ext uri="{FF2B5EF4-FFF2-40B4-BE49-F238E27FC236}">
                    <a16:creationId xmlns:a16="http://schemas.microsoft.com/office/drawing/2014/main" id="{29FB1532-D48B-4021-94F8-7E0D1D75AC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17DBB89B-98B2-4FAE-9552-A519DA9CB464}"/>
                  </a:ext>
                </a:extLst>
              </p:cNvPr>
              <p:cNvSpPr txBox="1"/>
              <p:nvPr/>
            </p:nvSpPr>
            <p:spPr>
              <a:xfrm>
                <a:off x="177745" y="2266023"/>
                <a:ext cx="1861074" cy="8053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Creating Content</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7" name="Graphic 26" descr="Cursor with solid fill">
                <a:extLst>
                  <a:ext uri="{FF2B5EF4-FFF2-40B4-BE49-F238E27FC236}">
                    <a16:creationId xmlns:a16="http://schemas.microsoft.com/office/drawing/2014/main" id="{85BD97E6-B805-43AE-9B68-AF03A75D0DC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79351" y="1673504"/>
                <a:ext cx="757229" cy="757229"/>
              </a:xfrm>
              <a:prstGeom prst="rect">
                <a:avLst/>
              </a:prstGeom>
            </p:spPr>
          </p:pic>
        </p:grpSp>
      </p:grpSp>
    </p:spTree>
    <p:extLst>
      <p:ext uri="{BB962C8B-B14F-4D97-AF65-F5344CB8AC3E}">
        <p14:creationId xmlns:p14="http://schemas.microsoft.com/office/powerpoint/2010/main" val="655732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72CD860-B809-46B6-BCEE-D0B244D5D347}"/>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Scheduling Platforms - Hootsuite</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sp>
        <p:nvSpPr>
          <p:cNvPr id="3" name="TextBox 2">
            <a:extLst>
              <a:ext uri="{FF2B5EF4-FFF2-40B4-BE49-F238E27FC236}">
                <a16:creationId xmlns:a16="http://schemas.microsoft.com/office/drawing/2014/main" id="{26AF965F-8D1C-497D-BC34-8C0FE8538559}"/>
              </a:ext>
            </a:extLst>
          </p:cNvPr>
          <p:cNvSpPr txBox="1"/>
          <p:nvPr/>
        </p:nvSpPr>
        <p:spPr>
          <a:xfrm>
            <a:off x="190606" y="1288899"/>
            <a:ext cx="6824961" cy="5324535"/>
          </a:xfrm>
          <a:prstGeom prst="rect">
            <a:avLst/>
          </a:prstGeom>
          <a:noFill/>
        </p:spPr>
        <p:txBody>
          <a:bodyPr wrap="square" rtlCol="0">
            <a:spAutoFit/>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FFFFFF"/>
                </a:solidFill>
                <a:latin typeface="Calibri" panose="020F0502020204030204"/>
              </a:rPr>
              <a:t>Rather than scheduling posts on each individual social media platform, you can use sites like Hootsuite to schedule posts across all of your platforms at once.</a:t>
            </a:r>
            <a:endPar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Hootsuite allows you to schedule posts across </a:t>
            </a:r>
            <a:r>
              <a:rPr lang="en-US" sz="2000" dirty="0">
                <a:solidFill>
                  <a:srgbClr val="FFFFFF"/>
                </a:solidFill>
                <a:latin typeface="Calibri" panose="020F0502020204030204"/>
              </a:rPr>
              <a:t>different platforms, see what you’ve posted and what you have coming up, and even look at how well your posts are doing.</a:t>
            </a:r>
            <a:endPar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This is especially useful if you use multiple social media platforms. It can help you keep track of your posts and the Analytics tool can help you see which types of posts your followers are engaging with the most.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FFFFFF"/>
              </a:solidFill>
              <a:latin typeface="Calibri" panose="020F0502020204030204"/>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FFFFFF"/>
                </a:solidFill>
                <a:latin typeface="Calibri" panose="020F0502020204030204"/>
              </a:rPr>
              <a:t>There is also a discount of up to 50% for charities that you can apply for here: </a:t>
            </a:r>
            <a:r>
              <a:rPr lang="en-US" sz="2000" dirty="0" err="1">
                <a:hlinkClick r:id="rId7"/>
              </a:rPr>
              <a:t>HootGiving</a:t>
            </a:r>
            <a:r>
              <a:rPr lang="en-US" sz="2000" dirty="0">
                <a:hlinkClick r:id="rId7"/>
              </a:rPr>
              <a:t>: a Nonprofit Program by Hootsuite</a:t>
            </a:r>
            <a:endPar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6571EFA7-3502-453B-A927-44800D51FECF}"/>
              </a:ext>
            </a:extLst>
          </p:cNvPr>
          <p:cNvGrpSpPr/>
          <p:nvPr/>
        </p:nvGrpSpPr>
        <p:grpSpPr>
          <a:xfrm>
            <a:off x="11059484" y="5553322"/>
            <a:ext cx="1393649" cy="1249562"/>
            <a:chOff x="10742327" y="5546719"/>
            <a:chExt cx="1912300" cy="1720857"/>
          </a:xfrm>
        </p:grpSpPr>
        <p:sp>
          <p:nvSpPr>
            <p:cNvPr id="23" name="Rectangle 22">
              <a:extLst>
                <a:ext uri="{FF2B5EF4-FFF2-40B4-BE49-F238E27FC236}">
                  <a16:creationId xmlns:a16="http://schemas.microsoft.com/office/drawing/2014/main" id="{06EBFE77-C98C-4F30-AF05-630DDD179B89}"/>
                </a:ext>
              </a:extLst>
            </p:cNvPr>
            <p:cNvSpPr/>
            <p:nvPr/>
          </p:nvSpPr>
          <p:spPr>
            <a:xfrm>
              <a:off x="10742327" y="5546719"/>
              <a:ext cx="1333360" cy="172085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E064DF81-9F85-44AD-8144-0D74C25736CE}"/>
                </a:ext>
              </a:extLst>
            </p:cNvPr>
            <p:cNvGrpSpPr/>
            <p:nvPr/>
          </p:nvGrpSpPr>
          <p:grpSpPr>
            <a:xfrm>
              <a:off x="10793553" y="5667463"/>
              <a:ext cx="1861074" cy="1600113"/>
              <a:chOff x="177745" y="1471244"/>
              <a:chExt cx="1861074" cy="1600113"/>
            </a:xfrm>
          </p:grpSpPr>
          <p:pic>
            <p:nvPicPr>
              <p:cNvPr id="25" name="Picture 4" descr="Change Folder Picture in Windows 10">
                <a:extLst>
                  <a:ext uri="{FF2B5EF4-FFF2-40B4-BE49-F238E27FC236}">
                    <a16:creationId xmlns:a16="http://schemas.microsoft.com/office/drawing/2014/main" id="{29FB1532-D48B-4021-94F8-7E0D1D75AC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17DBB89B-98B2-4FAE-9552-A519DA9CB464}"/>
                  </a:ext>
                </a:extLst>
              </p:cNvPr>
              <p:cNvSpPr txBox="1"/>
              <p:nvPr/>
            </p:nvSpPr>
            <p:spPr>
              <a:xfrm>
                <a:off x="177745" y="2266023"/>
                <a:ext cx="1861074" cy="8053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Creating Content</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7" name="Graphic 26" descr="Cursor with solid fill">
                <a:extLst>
                  <a:ext uri="{FF2B5EF4-FFF2-40B4-BE49-F238E27FC236}">
                    <a16:creationId xmlns:a16="http://schemas.microsoft.com/office/drawing/2014/main" id="{85BD97E6-B805-43AE-9B68-AF03A75D0DC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9351" y="1673504"/>
                <a:ext cx="757229" cy="757229"/>
              </a:xfrm>
              <a:prstGeom prst="rect">
                <a:avLst/>
              </a:prstGeom>
            </p:spPr>
          </p:pic>
        </p:grpSp>
      </p:grpSp>
      <p:pic>
        <p:nvPicPr>
          <p:cNvPr id="7" name="Picture 6">
            <a:extLst>
              <a:ext uri="{FF2B5EF4-FFF2-40B4-BE49-F238E27FC236}">
                <a16:creationId xmlns:a16="http://schemas.microsoft.com/office/drawing/2014/main" id="{6D57F47A-5E05-4D8E-ABAD-65BC97714D7C}"/>
              </a:ext>
            </a:extLst>
          </p:cNvPr>
          <p:cNvPicPr>
            <a:picLocks noChangeAspect="1"/>
          </p:cNvPicPr>
          <p:nvPr/>
        </p:nvPicPr>
        <p:blipFill rotWithShape="1">
          <a:blip r:embed="rId11"/>
          <a:srcRect l="13428" t="22474" r="14960" b="21507"/>
          <a:stretch/>
        </p:blipFill>
        <p:spPr>
          <a:xfrm>
            <a:off x="7648184" y="2884732"/>
            <a:ext cx="3672349" cy="16159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40225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hape&#10;&#10;Description automatically generated with low confidence">
            <a:extLst>
              <a:ext uri="{FF2B5EF4-FFF2-40B4-BE49-F238E27FC236}">
                <a16:creationId xmlns:a16="http://schemas.microsoft.com/office/drawing/2014/main" id="{D6F46FC4-6B64-40B1-8CF0-2C549EC5ADDD}"/>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119423" y="1001727"/>
            <a:ext cx="7953153" cy="5801157"/>
          </a:xfrm>
          <a:prstGeom prst="rect">
            <a:avLst/>
          </a:prstGeom>
        </p:spPr>
      </p:pic>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6">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72CD860-B809-46B6-BCEE-D0B244D5D347}"/>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Calibri" panose="020F0502020204030204"/>
              </a:rPr>
              <a:t>Using Hootsuite</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55304" y="295268"/>
            <a:ext cx="354990" cy="354990"/>
          </a:xfrm>
          <a:prstGeom prst="rect">
            <a:avLst/>
          </a:prstGeom>
        </p:spPr>
      </p:pic>
      <p:grpSp>
        <p:nvGrpSpPr>
          <p:cNvPr id="23" name="Group 22">
            <a:extLst>
              <a:ext uri="{FF2B5EF4-FFF2-40B4-BE49-F238E27FC236}">
                <a16:creationId xmlns:a16="http://schemas.microsoft.com/office/drawing/2014/main" id="{8FA77267-7A88-4B51-B223-DB19EE0EBE0C}"/>
              </a:ext>
            </a:extLst>
          </p:cNvPr>
          <p:cNvGrpSpPr/>
          <p:nvPr/>
        </p:nvGrpSpPr>
        <p:grpSpPr>
          <a:xfrm>
            <a:off x="11059484" y="5553322"/>
            <a:ext cx="1393649" cy="1249562"/>
            <a:chOff x="10742327" y="5546719"/>
            <a:chExt cx="1912300" cy="1720857"/>
          </a:xfrm>
        </p:grpSpPr>
        <p:sp>
          <p:nvSpPr>
            <p:cNvPr id="24" name="Rectangle 23">
              <a:extLst>
                <a:ext uri="{FF2B5EF4-FFF2-40B4-BE49-F238E27FC236}">
                  <a16:creationId xmlns:a16="http://schemas.microsoft.com/office/drawing/2014/main" id="{374C3741-EF34-4B54-879C-406B52113471}"/>
                </a:ext>
              </a:extLst>
            </p:cNvPr>
            <p:cNvSpPr/>
            <p:nvPr/>
          </p:nvSpPr>
          <p:spPr>
            <a:xfrm>
              <a:off x="10742327" y="5546719"/>
              <a:ext cx="1333360" cy="172085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301CCC49-AA6C-4278-8122-1DF6CBBD986D}"/>
                </a:ext>
              </a:extLst>
            </p:cNvPr>
            <p:cNvGrpSpPr/>
            <p:nvPr/>
          </p:nvGrpSpPr>
          <p:grpSpPr>
            <a:xfrm>
              <a:off x="10793553" y="5667463"/>
              <a:ext cx="1861074" cy="1600113"/>
              <a:chOff x="177745" y="1471244"/>
              <a:chExt cx="1861074" cy="1600113"/>
            </a:xfrm>
          </p:grpSpPr>
          <p:pic>
            <p:nvPicPr>
              <p:cNvPr id="26" name="Picture 4" descr="Change Folder Picture in Windows 10">
                <a:extLst>
                  <a:ext uri="{FF2B5EF4-FFF2-40B4-BE49-F238E27FC236}">
                    <a16:creationId xmlns:a16="http://schemas.microsoft.com/office/drawing/2014/main" id="{F11D7985-21DE-421F-947B-1F81C72676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C753D2F2-68BB-4D3D-94DD-4B7FB3895A5F}"/>
                  </a:ext>
                </a:extLst>
              </p:cNvPr>
              <p:cNvSpPr txBox="1"/>
              <p:nvPr/>
            </p:nvSpPr>
            <p:spPr>
              <a:xfrm>
                <a:off x="177745" y="2266023"/>
                <a:ext cx="1861074" cy="8053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Creating Content</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8" name="Graphic 27" descr="Cursor with solid fill">
                <a:extLst>
                  <a:ext uri="{FF2B5EF4-FFF2-40B4-BE49-F238E27FC236}">
                    <a16:creationId xmlns:a16="http://schemas.microsoft.com/office/drawing/2014/main" id="{A5B78E29-7190-4DBC-8E95-D3C52CB7C1A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9351" y="1673504"/>
                <a:ext cx="757229" cy="757229"/>
              </a:xfrm>
              <a:prstGeom prst="rect">
                <a:avLst/>
              </a:prstGeom>
            </p:spPr>
          </p:pic>
        </p:grpSp>
      </p:grpSp>
      <p:pic>
        <p:nvPicPr>
          <p:cNvPr id="3" name="Online Media 2" title="Welcome to Hootsuite's Platform Training Course">
            <a:hlinkClick r:id="" action="ppaction://media"/>
            <a:extLst>
              <a:ext uri="{FF2B5EF4-FFF2-40B4-BE49-F238E27FC236}">
                <a16:creationId xmlns:a16="http://schemas.microsoft.com/office/drawing/2014/main" id="{EC9CBCFF-B4D7-4501-A857-EF4B523CCE19}"/>
              </a:ext>
            </a:extLst>
          </p:cNvPr>
          <p:cNvPicPr>
            <a:picLocks noRot="1" noChangeAspect="1"/>
          </p:cNvPicPr>
          <p:nvPr>
            <a:videoFile r:link="rId1"/>
          </p:nvPr>
        </p:nvPicPr>
        <p:blipFill>
          <a:blip r:embed="rId12"/>
          <a:stretch>
            <a:fillRect/>
          </a:stretch>
        </p:blipFill>
        <p:spPr>
          <a:xfrm>
            <a:off x="2548405" y="1339849"/>
            <a:ext cx="7095190" cy="4008782"/>
          </a:xfrm>
          <a:prstGeom prst="rect">
            <a:avLst/>
          </a:prstGeom>
        </p:spPr>
      </p:pic>
    </p:spTree>
    <p:extLst>
      <p:ext uri="{BB962C8B-B14F-4D97-AF65-F5344CB8AC3E}">
        <p14:creationId xmlns:p14="http://schemas.microsoft.com/office/powerpoint/2010/main" val="372702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61D9A556-3D7F-4334-92AE-FA34B06EA788}"/>
              </a:ext>
            </a:extLst>
          </p:cNvPr>
          <p:cNvSpPr txBox="1"/>
          <p:nvPr/>
        </p:nvSpPr>
        <p:spPr>
          <a:xfrm>
            <a:off x="896397" y="2064001"/>
            <a:ext cx="7316224" cy="1200329"/>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FFFFFF"/>
              </a:solidFill>
              <a:latin typeface="Calibri" panose="020F0502020204030204"/>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bg1"/>
                </a:solidFill>
                <a:latin typeface="Calibri" panose="020F0502020204030204"/>
                <a:hlinkClick r:id="rId3">
                  <a:extLst>
                    <a:ext uri="{A12FA001-AC4F-418D-AE19-62706E023703}">
                      <ahyp:hlinkClr xmlns:ahyp="http://schemas.microsoft.com/office/drawing/2018/hyperlinkcolor" val="tx"/>
                    </a:ext>
                  </a:extLst>
                </a:hlinkClick>
              </a:rPr>
              <a:t>How to Publish to Instagram with Hootsuite:</a:t>
            </a:r>
            <a:endParaRPr kumimoji="0" lang="en-US"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5">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72CD860-B809-46B6-BCEE-D0B244D5D347}"/>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Useful Videos - Hootsuite</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55304" y="295268"/>
            <a:ext cx="354990" cy="354990"/>
          </a:xfrm>
          <a:prstGeom prst="rect">
            <a:avLst/>
          </a:prstGeom>
        </p:spPr>
      </p:pic>
      <p:sp>
        <p:nvSpPr>
          <p:cNvPr id="3" name="TextBox 2">
            <a:extLst>
              <a:ext uri="{FF2B5EF4-FFF2-40B4-BE49-F238E27FC236}">
                <a16:creationId xmlns:a16="http://schemas.microsoft.com/office/drawing/2014/main" id="{26AF965F-8D1C-497D-BC34-8C0FE8538559}"/>
              </a:ext>
            </a:extLst>
          </p:cNvPr>
          <p:cNvSpPr txBox="1"/>
          <p:nvPr/>
        </p:nvSpPr>
        <p:spPr>
          <a:xfrm>
            <a:off x="896397" y="2057290"/>
            <a:ext cx="7316224" cy="646331"/>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bg1"/>
                </a:solidFill>
                <a:effectLst/>
                <a:uLnTx/>
                <a:uFillTx/>
                <a:latin typeface="Calibri" panose="020F0502020204030204"/>
                <a:hlinkClick r:id="rId8">
                  <a:extLst>
                    <a:ext uri="{A12FA001-AC4F-418D-AE19-62706E023703}">
                      <ahyp:hlinkClr xmlns:ahyp="http://schemas.microsoft.com/office/drawing/2018/hyperlinkcolor" val="tx"/>
                    </a:ext>
                  </a:extLst>
                </a:hlinkClick>
              </a:rPr>
              <a:t>An </a:t>
            </a:r>
            <a:r>
              <a:rPr kumimoji="0" lang="en-US" b="0" i="0" u="none" strike="noStrike" kern="1200" cap="none" spc="0" normalizeH="0" baseline="0" noProof="0" dirty="0" err="1">
                <a:ln>
                  <a:noFill/>
                </a:ln>
                <a:solidFill>
                  <a:schemeClr val="bg1"/>
                </a:solidFill>
                <a:effectLst/>
                <a:uLnTx/>
                <a:uFillTx/>
                <a:latin typeface="Calibri" panose="020F0502020204030204"/>
                <a:hlinkClick r:id="rId8">
                  <a:extLst>
                    <a:ext uri="{A12FA001-AC4F-418D-AE19-62706E023703}">
                      <ahyp:hlinkClr xmlns:ahyp="http://schemas.microsoft.com/office/drawing/2018/hyperlinkcolor" val="tx"/>
                    </a:ext>
                  </a:extLst>
                </a:hlinkClick>
              </a:rPr>
              <a:t>Overv</a:t>
            </a:r>
            <a:r>
              <a:rPr lang="en-US" dirty="0" err="1">
                <a:solidFill>
                  <a:schemeClr val="bg1"/>
                </a:solidFill>
                <a:latin typeface="Calibri" panose="020F0502020204030204"/>
                <a:hlinkClick r:id="rId8">
                  <a:extLst>
                    <a:ext uri="{A12FA001-AC4F-418D-AE19-62706E023703}">
                      <ahyp:hlinkClr xmlns:ahyp="http://schemas.microsoft.com/office/drawing/2018/hyperlinkcolor" val="tx"/>
                    </a:ext>
                  </a:extLst>
                </a:hlinkClick>
              </a:rPr>
              <a:t>iew</a:t>
            </a:r>
            <a:r>
              <a:rPr lang="en-US" dirty="0">
                <a:solidFill>
                  <a:schemeClr val="bg1"/>
                </a:solidFill>
                <a:latin typeface="Calibri" panose="020F0502020204030204"/>
                <a:hlinkClick r:id="rId8">
                  <a:extLst>
                    <a:ext uri="{A12FA001-AC4F-418D-AE19-62706E023703}">
                      <ahyp:hlinkClr xmlns:ahyp="http://schemas.microsoft.com/office/drawing/2018/hyperlinkcolor" val="tx"/>
                    </a:ext>
                  </a:extLst>
                </a:hlinkClick>
              </a:rPr>
              <a:t> of the Hootsuite Dashboard</a:t>
            </a:r>
            <a:r>
              <a:rPr lang="en-US" dirty="0">
                <a:solidFill>
                  <a:srgbClr val="0563C1"/>
                </a:solidFill>
                <a:latin typeface="Calibri" panose="020F0502020204030204"/>
                <a:hlinkClick r:id="rId8">
                  <a:extLst>
                    <a:ext uri="{A12FA001-AC4F-418D-AE19-62706E023703}">
                      <ahyp:hlinkClr xmlns:ahyp="http://schemas.microsoft.com/office/drawing/2018/hyperlinkcolor" val="tx"/>
                    </a:ext>
                  </a:extLst>
                </a:hlinkClick>
              </a:rPr>
              <a:t>:</a:t>
            </a:r>
            <a:endParaRPr lang="en-US" dirty="0">
              <a:solidFill>
                <a:srgbClr val="FFFFFF"/>
              </a:solidFill>
              <a:latin typeface="Calibri" panose="020F0502020204030204"/>
            </a:endParaRPr>
          </a:p>
        </p:txBody>
      </p:sp>
      <p:grpSp>
        <p:nvGrpSpPr>
          <p:cNvPr id="22" name="Group 21">
            <a:extLst>
              <a:ext uri="{FF2B5EF4-FFF2-40B4-BE49-F238E27FC236}">
                <a16:creationId xmlns:a16="http://schemas.microsoft.com/office/drawing/2014/main" id="{6571EFA7-3502-453B-A927-44800D51FECF}"/>
              </a:ext>
            </a:extLst>
          </p:cNvPr>
          <p:cNvGrpSpPr/>
          <p:nvPr/>
        </p:nvGrpSpPr>
        <p:grpSpPr>
          <a:xfrm>
            <a:off x="11059484" y="5553322"/>
            <a:ext cx="1393649" cy="1249562"/>
            <a:chOff x="10742327" y="5546719"/>
            <a:chExt cx="1912300" cy="1720857"/>
          </a:xfrm>
        </p:grpSpPr>
        <p:sp>
          <p:nvSpPr>
            <p:cNvPr id="23" name="Rectangle 22">
              <a:extLst>
                <a:ext uri="{FF2B5EF4-FFF2-40B4-BE49-F238E27FC236}">
                  <a16:creationId xmlns:a16="http://schemas.microsoft.com/office/drawing/2014/main" id="{06EBFE77-C98C-4F30-AF05-630DDD179B89}"/>
                </a:ext>
              </a:extLst>
            </p:cNvPr>
            <p:cNvSpPr/>
            <p:nvPr/>
          </p:nvSpPr>
          <p:spPr>
            <a:xfrm>
              <a:off x="10742327" y="5546719"/>
              <a:ext cx="1333360" cy="172085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E064DF81-9F85-44AD-8144-0D74C25736CE}"/>
                </a:ext>
              </a:extLst>
            </p:cNvPr>
            <p:cNvGrpSpPr/>
            <p:nvPr/>
          </p:nvGrpSpPr>
          <p:grpSpPr>
            <a:xfrm>
              <a:off x="10793553" y="5667463"/>
              <a:ext cx="1861074" cy="1600113"/>
              <a:chOff x="177745" y="1471244"/>
              <a:chExt cx="1861074" cy="1600113"/>
            </a:xfrm>
          </p:grpSpPr>
          <p:pic>
            <p:nvPicPr>
              <p:cNvPr id="25" name="Picture 4" descr="Change Folder Picture in Windows 10">
                <a:extLst>
                  <a:ext uri="{FF2B5EF4-FFF2-40B4-BE49-F238E27FC236}">
                    <a16:creationId xmlns:a16="http://schemas.microsoft.com/office/drawing/2014/main" id="{29FB1532-D48B-4021-94F8-7E0D1D75AC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17DBB89B-98B2-4FAE-9552-A519DA9CB464}"/>
                  </a:ext>
                </a:extLst>
              </p:cNvPr>
              <p:cNvSpPr txBox="1"/>
              <p:nvPr/>
            </p:nvSpPr>
            <p:spPr>
              <a:xfrm>
                <a:off x="177745" y="2266023"/>
                <a:ext cx="1861074" cy="8053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Creating Content</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7" name="Graphic 26" descr="Cursor with solid fill">
                <a:extLst>
                  <a:ext uri="{FF2B5EF4-FFF2-40B4-BE49-F238E27FC236}">
                    <a16:creationId xmlns:a16="http://schemas.microsoft.com/office/drawing/2014/main" id="{85BD97E6-B805-43AE-9B68-AF03A75D0DC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9351" y="1673504"/>
                <a:ext cx="757229" cy="757229"/>
              </a:xfrm>
              <a:prstGeom prst="rect">
                <a:avLst/>
              </a:prstGeom>
            </p:spPr>
          </p:pic>
        </p:grpSp>
      </p:grpSp>
      <p:pic>
        <p:nvPicPr>
          <p:cNvPr id="7" name="Picture 6">
            <a:extLst>
              <a:ext uri="{FF2B5EF4-FFF2-40B4-BE49-F238E27FC236}">
                <a16:creationId xmlns:a16="http://schemas.microsoft.com/office/drawing/2014/main" id="{6D57F47A-5E05-4D8E-ABAD-65BC97714D7C}"/>
              </a:ext>
            </a:extLst>
          </p:cNvPr>
          <p:cNvPicPr>
            <a:picLocks noChangeAspect="1"/>
          </p:cNvPicPr>
          <p:nvPr/>
        </p:nvPicPr>
        <p:blipFill rotWithShape="1">
          <a:blip r:embed="rId12"/>
          <a:srcRect l="13428" t="22474" r="14960" b="21507"/>
          <a:stretch/>
        </p:blipFill>
        <p:spPr>
          <a:xfrm>
            <a:off x="7378705" y="2961009"/>
            <a:ext cx="3672349" cy="16159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TextBox 18">
            <a:extLst>
              <a:ext uri="{FF2B5EF4-FFF2-40B4-BE49-F238E27FC236}">
                <a16:creationId xmlns:a16="http://schemas.microsoft.com/office/drawing/2014/main" id="{04CEC981-8CCF-4A29-B64A-79FB3ECA90F8}"/>
              </a:ext>
            </a:extLst>
          </p:cNvPr>
          <p:cNvSpPr txBox="1"/>
          <p:nvPr/>
        </p:nvSpPr>
        <p:spPr>
          <a:xfrm>
            <a:off x="896397" y="3202982"/>
            <a:ext cx="7316224" cy="646331"/>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Tx/>
              <a:buSzTx/>
              <a:tabLst/>
              <a:defRPr/>
            </a:pPr>
            <a:endParaRPr lang="en-US" dirty="0">
              <a:solidFill>
                <a:srgbClr val="FFFFFF"/>
              </a:solidFill>
              <a:latin typeface="Calibri" panose="020F0502020204030204"/>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bg1"/>
                </a:solidFill>
                <a:latin typeface="Calibri" panose="020F0502020204030204"/>
                <a:hlinkClick r:id="rId13">
                  <a:extLst>
                    <a:ext uri="{A12FA001-AC4F-418D-AE19-62706E023703}">
                      <ahyp:hlinkClr xmlns:ahyp="http://schemas.microsoft.com/office/drawing/2018/hyperlinkcolor" val="tx"/>
                    </a:ext>
                  </a:extLst>
                </a:hlinkClick>
              </a:rPr>
              <a:t>How to Add a Social Network in Hootsuite:</a:t>
            </a:r>
            <a:endParaRPr lang="en-US" dirty="0">
              <a:solidFill>
                <a:schemeClr val="bg1"/>
              </a:solidFill>
              <a:latin typeface="Calibri" panose="020F0502020204030204"/>
            </a:endParaRPr>
          </a:p>
        </p:txBody>
      </p:sp>
      <p:sp>
        <p:nvSpPr>
          <p:cNvPr id="21" name="TextBox 20">
            <a:extLst>
              <a:ext uri="{FF2B5EF4-FFF2-40B4-BE49-F238E27FC236}">
                <a16:creationId xmlns:a16="http://schemas.microsoft.com/office/drawing/2014/main" id="{38683B93-370D-4CA9-AE8B-211554912E80}"/>
              </a:ext>
            </a:extLst>
          </p:cNvPr>
          <p:cNvSpPr txBox="1"/>
          <p:nvPr/>
        </p:nvSpPr>
        <p:spPr>
          <a:xfrm>
            <a:off x="896397" y="3758618"/>
            <a:ext cx="7316224" cy="646331"/>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Tx/>
              <a:buSzTx/>
              <a:tabLst/>
              <a:defRPr/>
            </a:pPr>
            <a:endParaRPr lang="en-US" dirty="0">
              <a:solidFill>
                <a:srgbClr val="FFFFFF"/>
              </a:solidFill>
              <a:latin typeface="Calibri" panose="020F0502020204030204"/>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bg1"/>
                </a:solidFill>
                <a:latin typeface="Calibri" panose="020F0502020204030204"/>
                <a:hlinkClick r:id="rId14">
                  <a:extLst>
                    <a:ext uri="{A12FA001-AC4F-418D-AE19-62706E023703}">
                      <ahyp:hlinkClr xmlns:ahyp="http://schemas.microsoft.com/office/drawing/2018/hyperlinkcolor" val="tx"/>
                    </a:ext>
                  </a:extLst>
                </a:hlinkClick>
              </a:rPr>
              <a:t>How to Post with Hootsuite Using a Computer:</a:t>
            </a:r>
            <a:endParaRPr lang="en-US" dirty="0">
              <a:solidFill>
                <a:schemeClr val="bg1"/>
              </a:solidFill>
              <a:latin typeface="Calibri" panose="020F0502020204030204"/>
            </a:endParaRPr>
          </a:p>
        </p:txBody>
      </p:sp>
      <p:sp>
        <p:nvSpPr>
          <p:cNvPr id="28" name="TextBox 27">
            <a:extLst>
              <a:ext uri="{FF2B5EF4-FFF2-40B4-BE49-F238E27FC236}">
                <a16:creationId xmlns:a16="http://schemas.microsoft.com/office/drawing/2014/main" id="{BDAACB3A-D245-4AD3-8D9A-DCFFA37D1DD8}"/>
              </a:ext>
            </a:extLst>
          </p:cNvPr>
          <p:cNvSpPr txBox="1"/>
          <p:nvPr/>
        </p:nvSpPr>
        <p:spPr>
          <a:xfrm>
            <a:off x="896397" y="4390401"/>
            <a:ext cx="7316224" cy="646331"/>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Tx/>
              <a:buSzTx/>
              <a:tabLst/>
              <a:defRPr/>
            </a:pPr>
            <a:endParaRPr kumimoji="0" lang="en-US"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bg1"/>
                </a:solidFill>
                <a:latin typeface="Calibri" panose="020F0502020204030204"/>
                <a:hlinkClick r:id="rId3">
                  <a:extLst>
                    <a:ext uri="{A12FA001-AC4F-418D-AE19-62706E023703}">
                      <ahyp:hlinkClr xmlns:ahyp="http://schemas.microsoft.com/office/drawing/2018/hyperlinkcolor" val="tx"/>
                    </a:ext>
                  </a:extLst>
                </a:hlinkClick>
              </a:rPr>
              <a:t>How to Publish to Instagram with Hootsuite</a:t>
            </a:r>
            <a:r>
              <a:rPr lang="en-US" dirty="0">
                <a:solidFill>
                  <a:srgbClr val="0563C1"/>
                </a:solidFill>
                <a:latin typeface="Calibri" panose="020F0502020204030204"/>
                <a:hlinkClick r:id="rId3">
                  <a:extLst>
                    <a:ext uri="{A12FA001-AC4F-418D-AE19-62706E023703}">
                      <ahyp:hlinkClr xmlns:ahyp="http://schemas.microsoft.com/office/drawing/2018/hyperlinkcolor" val="tx"/>
                    </a:ext>
                  </a:extLst>
                </a:hlinkClick>
              </a:rPr>
              <a:t>:</a:t>
            </a:r>
            <a:endParaRPr kumimoji="0" lang="en-US"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4068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phic 16" descr="Monitor outline">
            <a:extLst>
              <a:ext uri="{FF2B5EF4-FFF2-40B4-BE49-F238E27FC236}">
                <a16:creationId xmlns:a16="http://schemas.microsoft.com/office/drawing/2014/main" id="{6BDA8D91-4CE0-43A5-8131-0F9D938E87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70758" y="0"/>
            <a:ext cx="8850305" cy="7804449"/>
          </a:xfrm>
          <a:prstGeom prst="rect">
            <a:avLst/>
          </a:prstGeom>
        </p:spPr>
      </p:pic>
      <p:sp>
        <p:nvSpPr>
          <p:cNvPr id="2" name="Rectangle 1">
            <a:extLst>
              <a:ext uri="{FF2B5EF4-FFF2-40B4-BE49-F238E27FC236}">
                <a16:creationId xmlns:a16="http://schemas.microsoft.com/office/drawing/2014/main" id="{C968EA66-0000-4753-81A5-13DF8A13F1EB}"/>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descr="Near Neighbours">
            <a:extLst>
              <a:ext uri="{FF2B5EF4-FFF2-40B4-BE49-F238E27FC236}">
                <a16:creationId xmlns:a16="http://schemas.microsoft.com/office/drawing/2014/main" id="{9F8DEBE7-29D3-4C7F-81D7-45BEC11BED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10;&#10;Description automatically generated">
            <a:extLst>
              <a:ext uri="{FF2B5EF4-FFF2-40B4-BE49-F238E27FC236}">
                <a16:creationId xmlns:a16="http://schemas.microsoft.com/office/drawing/2014/main" id="{F989E49A-0094-461E-B6DD-E90C90CBA0AB}"/>
              </a:ext>
            </a:extLst>
          </p:cNvPr>
          <p:cNvPicPr>
            <a:picLocks noChangeAspect="1"/>
          </p:cNvPicPr>
          <p:nvPr/>
        </p:nvPicPr>
        <p:blipFill rotWithShape="1">
          <a:blip r:embed="rId7">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5" name="Rectangle: Rounded Corners 4">
            <a:extLst>
              <a:ext uri="{FF2B5EF4-FFF2-40B4-BE49-F238E27FC236}">
                <a16:creationId xmlns:a16="http://schemas.microsoft.com/office/drawing/2014/main" id="{55236920-1F04-4A58-B37F-B3581FAAC88C}"/>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E4B6117-DB3C-4580-A73D-459D788930A2}"/>
              </a:ext>
            </a:extLst>
          </p:cNvPr>
          <p:cNvSpPr txBox="1"/>
          <p:nvPr/>
        </p:nvSpPr>
        <p:spPr>
          <a:xfrm>
            <a:off x="3674899" y="271557"/>
            <a:ext cx="56396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Scheduling SM posts using Canva Pro</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7" name="Graphic 6" descr="Magnifying glass with solid fill">
            <a:extLst>
              <a:ext uri="{FF2B5EF4-FFF2-40B4-BE49-F238E27FC236}">
                <a16:creationId xmlns:a16="http://schemas.microsoft.com/office/drawing/2014/main" id="{ABFD10D2-64BA-4E0A-80AC-401C084F8C8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55304" y="295268"/>
            <a:ext cx="354990" cy="354990"/>
          </a:xfrm>
          <a:prstGeom prst="rect">
            <a:avLst/>
          </a:prstGeom>
        </p:spPr>
      </p:pic>
      <p:grpSp>
        <p:nvGrpSpPr>
          <p:cNvPr id="9" name="Group 8">
            <a:extLst>
              <a:ext uri="{FF2B5EF4-FFF2-40B4-BE49-F238E27FC236}">
                <a16:creationId xmlns:a16="http://schemas.microsoft.com/office/drawing/2014/main" id="{0B5FCA58-86BF-40D9-AB4E-09FF5DF40FFD}"/>
              </a:ext>
            </a:extLst>
          </p:cNvPr>
          <p:cNvGrpSpPr/>
          <p:nvPr/>
        </p:nvGrpSpPr>
        <p:grpSpPr>
          <a:xfrm>
            <a:off x="11059484" y="5553322"/>
            <a:ext cx="1393649" cy="1249562"/>
            <a:chOff x="10742327" y="5546719"/>
            <a:chExt cx="1912300" cy="1720857"/>
          </a:xfrm>
        </p:grpSpPr>
        <p:sp>
          <p:nvSpPr>
            <p:cNvPr id="10" name="Rectangle 9">
              <a:extLst>
                <a:ext uri="{FF2B5EF4-FFF2-40B4-BE49-F238E27FC236}">
                  <a16:creationId xmlns:a16="http://schemas.microsoft.com/office/drawing/2014/main" id="{F6023FB2-3852-4B29-9FA7-335D9AEFFABC}"/>
                </a:ext>
              </a:extLst>
            </p:cNvPr>
            <p:cNvSpPr/>
            <p:nvPr/>
          </p:nvSpPr>
          <p:spPr>
            <a:xfrm>
              <a:off x="10742327" y="5546719"/>
              <a:ext cx="1333360" cy="172085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2E518414-4933-4E96-BF55-F45A68F2F5E8}"/>
                </a:ext>
              </a:extLst>
            </p:cNvPr>
            <p:cNvGrpSpPr/>
            <p:nvPr/>
          </p:nvGrpSpPr>
          <p:grpSpPr>
            <a:xfrm>
              <a:off x="10793553" y="5667463"/>
              <a:ext cx="1861074" cy="1600113"/>
              <a:chOff x="177745" y="1471244"/>
              <a:chExt cx="1861074" cy="1600113"/>
            </a:xfrm>
          </p:grpSpPr>
          <p:pic>
            <p:nvPicPr>
              <p:cNvPr id="12" name="Picture 4" descr="Change Folder Picture in Windows 10">
                <a:extLst>
                  <a:ext uri="{FF2B5EF4-FFF2-40B4-BE49-F238E27FC236}">
                    <a16:creationId xmlns:a16="http://schemas.microsoft.com/office/drawing/2014/main" id="{888B0A18-4F03-47B1-B9E5-415B607F10C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D000304-2EB3-4277-A58E-1AFF883E8609}"/>
                  </a:ext>
                </a:extLst>
              </p:cNvPr>
              <p:cNvSpPr txBox="1"/>
              <p:nvPr/>
            </p:nvSpPr>
            <p:spPr>
              <a:xfrm>
                <a:off x="177745" y="2266023"/>
                <a:ext cx="1861074" cy="8053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Creating Content</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4" name="Graphic 13" descr="Cursor with solid fill">
                <a:extLst>
                  <a:ext uri="{FF2B5EF4-FFF2-40B4-BE49-F238E27FC236}">
                    <a16:creationId xmlns:a16="http://schemas.microsoft.com/office/drawing/2014/main" id="{B28984F9-57AE-4CF3-878B-D8B4BC1CF03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79351" y="1673505"/>
                <a:ext cx="757229" cy="757229"/>
              </a:xfrm>
              <a:prstGeom prst="rect">
                <a:avLst/>
              </a:prstGeom>
            </p:spPr>
          </p:pic>
        </p:grpSp>
      </p:grpSp>
      <p:pic>
        <p:nvPicPr>
          <p:cNvPr id="8" name="Online Media 7" title="How to Schedule Instagram Posts with Canva">
            <a:hlinkClick r:id="" action="ppaction://media"/>
            <a:extLst>
              <a:ext uri="{FF2B5EF4-FFF2-40B4-BE49-F238E27FC236}">
                <a16:creationId xmlns:a16="http://schemas.microsoft.com/office/drawing/2014/main" id="{482D49A3-E537-4DA7-9F24-F20A866ABF0C}"/>
              </a:ext>
            </a:extLst>
          </p:cNvPr>
          <p:cNvPicPr>
            <a:picLocks noRot="1" noChangeAspect="1"/>
          </p:cNvPicPr>
          <p:nvPr>
            <a:videoFile r:link="rId1"/>
          </p:nvPr>
        </p:nvPicPr>
        <p:blipFill>
          <a:blip r:embed="rId13"/>
          <a:stretch>
            <a:fillRect/>
          </a:stretch>
        </p:blipFill>
        <p:spPr>
          <a:xfrm>
            <a:off x="2977116" y="1721234"/>
            <a:ext cx="6045188" cy="3415532"/>
          </a:xfrm>
          <a:prstGeom prst="rect">
            <a:avLst/>
          </a:prstGeom>
        </p:spPr>
      </p:pic>
    </p:spTree>
    <p:extLst>
      <p:ext uri="{BB962C8B-B14F-4D97-AF65-F5344CB8AC3E}">
        <p14:creationId xmlns:p14="http://schemas.microsoft.com/office/powerpoint/2010/main" val="365181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767835-9078-48D3-B486-C8E2A9D55FAF}"/>
              </a:ext>
            </a:extLst>
          </p:cNvPr>
          <p:cNvSpPr/>
          <p:nvPr/>
        </p:nvSpPr>
        <p:spPr>
          <a:xfrm>
            <a:off x="3407481" y="1741967"/>
            <a:ext cx="3890014" cy="3758984"/>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B149805-3BFB-47F0-914B-CC548F242FF9}"/>
              </a:ext>
            </a:extLst>
          </p:cNvPr>
          <p:cNvSpPr txBox="1"/>
          <p:nvPr/>
        </p:nvSpPr>
        <p:spPr>
          <a:xfrm>
            <a:off x="3832799" y="5500951"/>
            <a:ext cx="3373708" cy="707886"/>
          </a:xfrm>
          <a:prstGeom prst="rect">
            <a:avLst/>
          </a:prstGeom>
          <a:noFill/>
        </p:spPr>
        <p:txBody>
          <a:bodyPr wrap="square" rtlCol="0">
            <a:spAutoFit/>
          </a:bodyPr>
          <a:lstStyle/>
          <a:p>
            <a:r>
              <a:rPr lang="en-US" sz="4000" b="1" dirty="0">
                <a:solidFill>
                  <a:schemeClr val="bg1"/>
                </a:solidFill>
              </a:rPr>
              <a:t>Branching Out</a:t>
            </a:r>
          </a:p>
        </p:txBody>
      </p:sp>
      <p:pic>
        <p:nvPicPr>
          <p:cNvPr id="10" name="Picture 4" descr="Change Folder Picture in Windows 10">
            <a:extLst>
              <a:ext uri="{FF2B5EF4-FFF2-40B4-BE49-F238E27FC236}">
                <a16:creationId xmlns:a16="http://schemas.microsoft.com/office/drawing/2014/main" id="{DCECECD1-8855-4059-B04C-947E974CC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394" y="1585374"/>
            <a:ext cx="3981233" cy="39812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5">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pic>
        <p:nvPicPr>
          <p:cNvPr id="15" name="Graphic 14" descr="Cursor with solid fill">
            <a:extLst>
              <a:ext uri="{FF2B5EF4-FFF2-40B4-BE49-F238E27FC236}">
                <a16:creationId xmlns:a16="http://schemas.microsoft.com/office/drawing/2014/main" id="{EFA551ED-D120-466C-A98D-13BB67C8D8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28767" y="2847934"/>
            <a:ext cx="3207719" cy="3207719"/>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55304" y="295268"/>
            <a:ext cx="354990" cy="354990"/>
          </a:xfrm>
          <a:prstGeom prst="rect">
            <a:avLst/>
          </a:prstGeom>
        </p:spPr>
      </p:pic>
    </p:spTree>
    <p:extLst>
      <p:ext uri="{BB962C8B-B14F-4D97-AF65-F5344CB8AC3E}">
        <p14:creationId xmlns:p14="http://schemas.microsoft.com/office/powerpoint/2010/main" val="17338747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8B92A4-C4A8-47FD-93A6-C53BE6B18AA1}"/>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678C792-DE5E-44FB-A545-3D43728701BC}"/>
              </a:ext>
            </a:extLst>
          </p:cNvPr>
          <p:cNvSpPr/>
          <p:nvPr/>
        </p:nvSpPr>
        <p:spPr>
          <a:xfrm>
            <a:off x="11060577" y="5377547"/>
            <a:ext cx="1061812" cy="1445082"/>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762D445A-F8DB-4F5E-9E0E-1AE1C338588A}"/>
              </a:ext>
            </a:extLst>
          </p:cNvPr>
          <p:cNvSpPr txBox="1"/>
          <p:nvPr/>
        </p:nvSpPr>
        <p:spPr>
          <a:xfrm>
            <a:off x="11104326" y="6237854"/>
            <a:ext cx="12164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Branching Out</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5" name="Picture 4" descr="Change Folder Picture in Windows 10">
            <a:extLst>
              <a:ext uri="{FF2B5EF4-FFF2-40B4-BE49-F238E27FC236}">
                <a16:creationId xmlns:a16="http://schemas.microsoft.com/office/drawing/2014/main" id="{89092332-F681-45FD-A0F0-45AF19C94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1874" y="5478349"/>
            <a:ext cx="676867" cy="67686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Near Neighbours">
            <a:extLst>
              <a:ext uri="{FF2B5EF4-FFF2-40B4-BE49-F238E27FC236}">
                <a16:creationId xmlns:a16="http://schemas.microsoft.com/office/drawing/2014/main" id="{A54BD655-AEBD-483D-B489-8F8B6FA6B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10;&#10;Description automatically generated">
            <a:extLst>
              <a:ext uri="{FF2B5EF4-FFF2-40B4-BE49-F238E27FC236}">
                <a16:creationId xmlns:a16="http://schemas.microsoft.com/office/drawing/2014/main" id="{9045DAE4-F321-4E31-8E88-7C68FC850B8E}"/>
              </a:ext>
            </a:extLst>
          </p:cNvPr>
          <p:cNvPicPr>
            <a:picLocks noChangeAspect="1"/>
          </p:cNvPicPr>
          <p:nvPr/>
        </p:nvPicPr>
        <p:blipFill rotWithShape="1">
          <a:blip r:embed="rId5">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pic>
        <p:nvPicPr>
          <p:cNvPr id="30" name="Graphic 29" descr="Cursor with solid fill">
            <a:extLst>
              <a:ext uri="{FF2B5EF4-FFF2-40B4-BE49-F238E27FC236}">
                <a16:creationId xmlns:a16="http://schemas.microsoft.com/office/drawing/2014/main" id="{50EF53A0-2D95-4B31-9667-9543276808D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82094" y="5793351"/>
            <a:ext cx="560742" cy="560742"/>
          </a:xfrm>
          <a:prstGeom prst="rect">
            <a:avLst/>
          </a:prstGeom>
        </p:spPr>
      </p:pic>
      <p:sp>
        <p:nvSpPr>
          <p:cNvPr id="18" name="Rectangle: Rounded Corners 17">
            <a:extLst>
              <a:ext uri="{FF2B5EF4-FFF2-40B4-BE49-F238E27FC236}">
                <a16:creationId xmlns:a16="http://schemas.microsoft.com/office/drawing/2014/main" id="{A3BDE6C7-C28B-49DA-A469-ACFBFAB69179}"/>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24B77351-AA15-4614-9023-2A3D4B80D57F}"/>
              </a:ext>
            </a:extLst>
          </p:cNvPr>
          <p:cNvSpPr txBox="1"/>
          <p:nvPr/>
        </p:nvSpPr>
        <p:spPr>
          <a:xfrm>
            <a:off x="3725091" y="299486"/>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Online Fundraising</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20" name="Graphic 19" descr="Magnifying glass with solid fill">
            <a:extLst>
              <a:ext uri="{FF2B5EF4-FFF2-40B4-BE49-F238E27FC236}">
                <a16:creationId xmlns:a16="http://schemas.microsoft.com/office/drawing/2014/main" id="{B4F89B23-EC59-414B-BD1B-74F3F11CE37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55304" y="295268"/>
            <a:ext cx="354990" cy="354990"/>
          </a:xfrm>
          <a:prstGeom prst="rect">
            <a:avLst/>
          </a:prstGeom>
        </p:spPr>
      </p:pic>
      <p:sp>
        <p:nvSpPr>
          <p:cNvPr id="31" name="Subtitle 7">
            <a:extLst>
              <a:ext uri="{FF2B5EF4-FFF2-40B4-BE49-F238E27FC236}">
                <a16:creationId xmlns:a16="http://schemas.microsoft.com/office/drawing/2014/main" id="{0870D140-51CE-4A8E-9ABD-0D362DDACE5A}"/>
              </a:ext>
            </a:extLst>
          </p:cNvPr>
          <p:cNvSpPr txBox="1">
            <a:spLocks/>
          </p:cNvSpPr>
          <p:nvPr/>
        </p:nvSpPr>
        <p:spPr>
          <a:xfrm>
            <a:off x="4471086" y="1151034"/>
            <a:ext cx="4648201" cy="40179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Why Fundraise Online?</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602D8C1-825D-49EE-AF8F-1DCD0DB72E5F}"/>
              </a:ext>
            </a:extLst>
          </p:cNvPr>
          <p:cNvPicPr>
            <a:picLocks noChangeAspect="1"/>
          </p:cNvPicPr>
          <p:nvPr/>
        </p:nvPicPr>
        <p:blipFill rotWithShape="1">
          <a:blip r:embed="rId10"/>
          <a:srcRect b="7467"/>
          <a:stretch/>
        </p:blipFill>
        <p:spPr>
          <a:xfrm>
            <a:off x="2020924" y="1732195"/>
            <a:ext cx="8150152" cy="4901022"/>
          </a:xfrm>
          <a:prstGeom prst="rect">
            <a:avLst/>
          </a:prstGeom>
        </p:spPr>
      </p:pic>
    </p:spTree>
    <p:extLst>
      <p:ext uri="{BB962C8B-B14F-4D97-AF65-F5344CB8AC3E}">
        <p14:creationId xmlns:p14="http://schemas.microsoft.com/office/powerpoint/2010/main" val="24957652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Piggy Bank with solid fill">
            <a:extLst>
              <a:ext uri="{FF2B5EF4-FFF2-40B4-BE49-F238E27FC236}">
                <a16:creationId xmlns:a16="http://schemas.microsoft.com/office/drawing/2014/main" id="{124622B7-2D20-418F-A103-334169D4FB36}"/>
              </a:ext>
            </a:extLst>
          </p:cNvPr>
          <p:cNvPicPr>
            <a:picLocks noChangeAspect="1"/>
          </p:cNvPicPr>
          <p:nvPr/>
        </p:nvPicPr>
        <p:blipFill>
          <a:blip r:embed="rId3">
            <a:alphaModFix amt="74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14070" y="1728865"/>
            <a:ext cx="6194279" cy="6194279"/>
          </a:xfrm>
          <a:prstGeom prst="rect">
            <a:avLst/>
          </a:prstGeom>
        </p:spPr>
      </p:pic>
      <p:sp>
        <p:nvSpPr>
          <p:cNvPr id="3" name="Rectangle 2">
            <a:extLst>
              <a:ext uri="{FF2B5EF4-FFF2-40B4-BE49-F238E27FC236}">
                <a16:creationId xmlns:a16="http://schemas.microsoft.com/office/drawing/2014/main" id="{9E8B92A4-C4A8-47FD-93A6-C53BE6B18AA1}"/>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8" name="Picture 2" descr="Near Neighbours">
            <a:extLst>
              <a:ext uri="{FF2B5EF4-FFF2-40B4-BE49-F238E27FC236}">
                <a16:creationId xmlns:a16="http://schemas.microsoft.com/office/drawing/2014/main" id="{A54BD655-AEBD-483D-B489-8F8B6FA6BD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10;&#10;Description automatically generated">
            <a:extLst>
              <a:ext uri="{FF2B5EF4-FFF2-40B4-BE49-F238E27FC236}">
                <a16:creationId xmlns:a16="http://schemas.microsoft.com/office/drawing/2014/main" id="{9045DAE4-F321-4E31-8E88-7C68FC850B8E}"/>
              </a:ext>
            </a:extLst>
          </p:cNvPr>
          <p:cNvPicPr>
            <a:picLocks noChangeAspect="1"/>
          </p:cNvPicPr>
          <p:nvPr/>
        </p:nvPicPr>
        <p:blipFill rotWithShape="1">
          <a:blip r:embed="rId6">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8" name="Rectangle: Rounded Corners 17">
            <a:extLst>
              <a:ext uri="{FF2B5EF4-FFF2-40B4-BE49-F238E27FC236}">
                <a16:creationId xmlns:a16="http://schemas.microsoft.com/office/drawing/2014/main" id="{A3BDE6C7-C28B-49DA-A469-ACFBFAB69179}"/>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24B77351-AA15-4614-9023-2A3D4B80D57F}"/>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Online Fundraising</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20" name="Graphic 19" descr="Magnifying glass with solid fill">
            <a:extLst>
              <a:ext uri="{FF2B5EF4-FFF2-40B4-BE49-F238E27FC236}">
                <a16:creationId xmlns:a16="http://schemas.microsoft.com/office/drawing/2014/main" id="{B4F89B23-EC59-414B-BD1B-74F3F11CE37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55304" y="295268"/>
            <a:ext cx="354990" cy="354990"/>
          </a:xfrm>
          <a:prstGeom prst="rect">
            <a:avLst/>
          </a:prstGeom>
        </p:spPr>
      </p:pic>
      <p:sp>
        <p:nvSpPr>
          <p:cNvPr id="26" name="Subtitle 7">
            <a:extLst>
              <a:ext uri="{FF2B5EF4-FFF2-40B4-BE49-F238E27FC236}">
                <a16:creationId xmlns:a16="http://schemas.microsoft.com/office/drawing/2014/main" id="{D7C14B02-643B-4780-8A3C-E970AA2E10D2}"/>
              </a:ext>
            </a:extLst>
          </p:cNvPr>
          <p:cNvSpPr txBox="1">
            <a:spLocks/>
          </p:cNvSpPr>
          <p:nvPr/>
        </p:nvSpPr>
        <p:spPr>
          <a:xfrm>
            <a:off x="1496078" y="1650125"/>
            <a:ext cx="4476750" cy="4017962"/>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800" b="0" i="0" u="none" strike="noStrike" kern="1200" cap="none" spc="0" normalizeH="0" baseline="0" noProof="0" dirty="0">
                <a:ln>
                  <a:noFill/>
                </a:ln>
                <a:solidFill>
                  <a:srgbClr val="FFFFFF"/>
                </a:solidFill>
                <a:effectLst/>
                <a:uLnTx/>
                <a:uFillTx/>
                <a:latin typeface="Calibri" panose="020F0502020204030204"/>
                <a:ea typeface="+mn-ea"/>
                <a:cs typeface="+mn-cs"/>
              </a:rPr>
              <a:t>Online Donation Forms or platforms (see next slide)</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GB" sz="2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800" b="0" i="0" u="none" strike="noStrike" kern="1200" cap="none" spc="0" normalizeH="0" baseline="0" noProof="0" dirty="0">
                <a:ln>
                  <a:noFill/>
                </a:ln>
                <a:solidFill>
                  <a:srgbClr val="FFFFFF"/>
                </a:solidFill>
                <a:effectLst/>
                <a:uLnTx/>
                <a:uFillTx/>
                <a:latin typeface="Calibri" panose="020F0502020204030204"/>
                <a:ea typeface="+mn-ea"/>
                <a:cs typeface="+mn-cs"/>
              </a:rPr>
              <a:t>Crowdfunding </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GB" sz="2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800" b="0" i="0" u="none" strike="noStrike" kern="1200" cap="none" spc="0" normalizeH="0" baseline="0" noProof="0" dirty="0">
                <a:ln>
                  <a:noFill/>
                </a:ln>
                <a:solidFill>
                  <a:srgbClr val="FFFFFF"/>
                </a:solidFill>
                <a:effectLst/>
                <a:uLnTx/>
                <a:uFillTx/>
                <a:latin typeface="Calibri" panose="020F0502020204030204"/>
                <a:ea typeface="+mn-ea"/>
                <a:cs typeface="+mn-cs"/>
              </a:rPr>
              <a:t>E-appeal – using an online newsletter or email</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GB" sz="2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800" b="0" i="0" u="none" strike="noStrike" kern="1200" cap="none" spc="0" normalizeH="0" baseline="0" noProof="0" dirty="0">
                <a:ln>
                  <a:noFill/>
                </a:ln>
                <a:solidFill>
                  <a:srgbClr val="FFFFFF"/>
                </a:solidFill>
                <a:effectLst/>
                <a:uLnTx/>
                <a:uFillTx/>
                <a:latin typeface="Calibri" panose="020F0502020204030204"/>
                <a:ea typeface="+mn-ea"/>
                <a:cs typeface="+mn-cs"/>
              </a:rPr>
              <a:t>Find large grant providers: </a:t>
            </a:r>
            <a:r>
              <a:rPr kumimoji="0" lang="en-GB" sz="2800" b="0" i="0" u="none" strike="noStrike" kern="1200" cap="none" spc="0" normalizeH="0" baseline="0" noProof="0" dirty="0">
                <a:ln>
                  <a:noFill/>
                </a:ln>
                <a:solidFill>
                  <a:srgbClr val="FFFFFF"/>
                </a:solidFill>
                <a:effectLs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Funds Online</a:t>
            </a:r>
            <a:endParaRPr kumimoji="0" lang="en-GB" sz="2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1" name="Subtitle 7">
            <a:extLst>
              <a:ext uri="{FF2B5EF4-FFF2-40B4-BE49-F238E27FC236}">
                <a16:creationId xmlns:a16="http://schemas.microsoft.com/office/drawing/2014/main" id="{0870D140-51CE-4A8E-9ABD-0D362DDACE5A}"/>
              </a:ext>
            </a:extLst>
          </p:cNvPr>
          <p:cNvSpPr txBox="1">
            <a:spLocks/>
          </p:cNvSpPr>
          <p:nvPr/>
        </p:nvSpPr>
        <p:spPr>
          <a:xfrm>
            <a:off x="6637015" y="1650125"/>
            <a:ext cx="4648201" cy="40179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5. Online Auction – use ZOOM to auction donated items!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6. Facebook/Social Media Fundraiser </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88061C3-E80E-4774-883C-B5B26F6A71C4}"/>
              </a:ext>
            </a:extLst>
          </p:cNvPr>
          <p:cNvSpPr/>
          <p:nvPr/>
        </p:nvSpPr>
        <p:spPr>
          <a:xfrm>
            <a:off x="11060577" y="5377547"/>
            <a:ext cx="1061812" cy="1445082"/>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7D7732D1-4559-4DFD-98D5-BF6692EAC93D}"/>
              </a:ext>
            </a:extLst>
          </p:cNvPr>
          <p:cNvSpPr txBox="1"/>
          <p:nvPr/>
        </p:nvSpPr>
        <p:spPr>
          <a:xfrm>
            <a:off x="11104326" y="6237854"/>
            <a:ext cx="12164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Branching Out</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3" name="Picture 4" descr="Change Folder Picture in Windows 10">
            <a:extLst>
              <a:ext uri="{FF2B5EF4-FFF2-40B4-BE49-F238E27FC236}">
                <a16:creationId xmlns:a16="http://schemas.microsoft.com/office/drawing/2014/main" id="{C733C836-C04E-4D4D-87BE-2D22CF7D98E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91874" y="5478349"/>
            <a:ext cx="676867" cy="676867"/>
          </a:xfrm>
          <a:prstGeom prst="rect">
            <a:avLst/>
          </a:prstGeom>
          <a:noFill/>
          <a:extLst>
            <a:ext uri="{909E8E84-426E-40DD-AFC4-6F175D3DCCD1}">
              <a14:hiddenFill xmlns:a14="http://schemas.microsoft.com/office/drawing/2010/main">
                <a:solidFill>
                  <a:srgbClr val="FFFFFF"/>
                </a:solidFill>
              </a14:hiddenFill>
            </a:ext>
          </a:extLst>
        </p:spPr>
      </p:pic>
      <p:pic>
        <p:nvPicPr>
          <p:cNvPr id="34" name="Graphic 33" descr="Cursor with solid fill">
            <a:extLst>
              <a:ext uri="{FF2B5EF4-FFF2-40B4-BE49-F238E27FC236}">
                <a16:creationId xmlns:a16="http://schemas.microsoft.com/office/drawing/2014/main" id="{C1969D94-0531-45B8-9A87-C32168A5EC0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60322" y="5728035"/>
            <a:ext cx="560742" cy="560742"/>
          </a:xfrm>
          <a:prstGeom prst="rect">
            <a:avLst/>
          </a:prstGeom>
        </p:spPr>
      </p:pic>
    </p:spTree>
    <p:extLst>
      <p:ext uri="{BB962C8B-B14F-4D97-AF65-F5344CB8AC3E}">
        <p14:creationId xmlns:p14="http://schemas.microsoft.com/office/powerpoint/2010/main" val="6143055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Coins with solid fill">
            <a:extLst>
              <a:ext uri="{FF2B5EF4-FFF2-40B4-BE49-F238E27FC236}">
                <a16:creationId xmlns:a16="http://schemas.microsoft.com/office/drawing/2014/main" id="{B614E348-18C3-4790-AA67-523C14278A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8676" y="3140859"/>
            <a:ext cx="4181475" cy="4181475"/>
          </a:xfrm>
          <a:prstGeom prst="rect">
            <a:avLst/>
          </a:prstGeom>
        </p:spPr>
      </p:pic>
      <p:sp>
        <p:nvSpPr>
          <p:cNvPr id="3" name="Rectangle 2">
            <a:extLst>
              <a:ext uri="{FF2B5EF4-FFF2-40B4-BE49-F238E27FC236}">
                <a16:creationId xmlns:a16="http://schemas.microsoft.com/office/drawing/2014/main" id="{9E8B92A4-C4A8-47FD-93A6-C53BE6B18AA1}"/>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8" name="Picture 2" descr="Near Neighbours">
            <a:extLst>
              <a:ext uri="{FF2B5EF4-FFF2-40B4-BE49-F238E27FC236}">
                <a16:creationId xmlns:a16="http://schemas.microsoft.com/office/drawing/2014/main" id="{A54BD655-AEBD-483D-B489-8F8B6FA6BD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10;&#10;Description automatically generated">
            <a:extLst>
              <a:ext uri="{FF2B5EF4-FFF2-40B4-BE49-F238E27FC236}">
                <a16:creationId xmlns:a16="http://schemas.microsoft.com/office/drawing/2014/main" id="{9045DAE4-F321-4E31-8E88-7C68FC850B8E}"/>
              </a:ext>
            </a:extLst>
          </p:cNvPr>
          <p:cNvPicPr>
            <a:picLocks noChangeAspect="1"/>
          </p:cNvPicPr>
          <p:nvPr/>
        </p:nvPicPr>
        <p:blipFill rotWithShape="1">
          <a:blip r:embed="rId6">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8" name="Rectangle: Rounded Corners 17">
            <a:extLst>
              <a:ext uri="{FF2B5EF4-FFF2-40B4-BE49-F238E27FC236}">
                <a16:creationId xmlns:a16="http://schemas.microsoft.com/office/drawing/2014/main" id="{A3BDE6C7-C28B-49DA-A469-ACFBFAB69179}"/>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24B77351-AA15-4614-9023-2A3D4B80D57F}"/>
              </a:ext>
            </a:extLst>
          </p:cNvPr>
          <p:cNvSpPr txBox="1"/>
          <p:nvPr/>
        </p:nvSpPr>
        <p:spPr>
          <a:xfrm>
            <a:off x="4010294" y="295268"/>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Online Fundraising Platforms</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20" name="Graphic 19" descr="Magnifying glass with solid fill">
            <a:extLst>
              <a:ext uri="{FF2B5EF4-FFF2-40B4-BE49-F238E27FC236}">
                <a16:creationId xmlns:a16="http://schemas.microsoft.com/office/drawing/2014/main" id="{B4F89B23-EC59-414B-BD1B-74F3F11CE37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55304" y="295268"/>
            <a:ext cx="354990" cy="354990"/>
          </a:xfrm>
          <a:prstGeom prst="rect">
            <a:avLst/>
          </a:prstGeom>
        </p:spPr>
      </p:pic>
      <p:sp>
        <p:nvSpPr>
          <p:cNvPr id="24" name="Subtitle 7">
            <a:extLst>
              <a:ext uri="{FF2B5EF4-FFF2-40B4-BE49-F238E27FC236}">
                <a16:creationId xmlns:a16="http://schemas.microsoft.com/office/drawing/2014/main" id="{53A7E134-8CF7-4DDB-9F56-1B8CA8E73E23}"/>
              </a:ext>
            </a:extLst>
          </p:cNvPr>
          <p:cNvSpPr txBox="1">
            <a:spLocks/>
          </p:cNvSpPr>
          <p:nvPr/>
        </p:nvSpPr>
        <p:spPr>
          <a:xfrm>
            <a:off x="1268188" y="5113435"/>
            <a:ext cx="392927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C55599"/>
                </a:solidFill>
                <a:effectLs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Just Giving </a:t>
            </a:r>
            <a:endParaRPr kumimoji="0" lang="en-GB" sz="2400" b="1" i="0" u="none" strike="noStrike" kern="1200" cap="none" spc="0" normalizeH="0" baseline="0" noProof="0" dirty="0">
              <a:ln>
                <a:noFill/>
              </a:ln>
              <a:solidFill>
                <a:srgbClr val="C55599"/>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C55599"/>
                </a:solidFill>
                <a:effectLst/>
                <a:uLnTx/>
                <a:uFillTx/>
                <a:latin typeface="Calibri" panose="020F0502020204030204"/>
                <a:ea typeface="+mn-ea"/>
                <a:cs typeface="+mn-cs"/>
              </a:rPr>
              <a:t>+ Advantages: </a:t>
            </a: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Reputable, can also use QR codes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C55599"/>
                </a:solidFill>
                <a:effectLst/>
                <a:uLnTx/>
                <a:uFillTx/>
                <a:latin typeface="Calibri" panose="020F0502020204030204"/>
                <a:ea typeface="+mn-ea"/>
                <a:cs typeface="+mn-cs"/>
              </a:rPr>
              <a:t>- Disadvantages: </a:t>
            </a: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Expensive, monthly subscription fee of £15 + VAT or £39 + VAT.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6" name="Subtitle 7">
            <a:extLst>
              <a:ext uri="{FF2B5EF4-FFF2-40B4-BE49-F238E27FC236}">
                <a16:creationId xmlns:a16="http://schemas.microsoft.com/office/drawing/2014/main" id="{9BDE7C76-DE9D-4F98-8325-E56940FCA2BE}"/>
              </a:ext>
            </a:extLst>
          </p:cNvPr>
          <p:cNvSpPr txBox="1">
            <a:spLocks/>
          </p:cNvSpPr>
          <p:nvPr/>
        </p:nvSpPr>
        <p:spPr>
          <a:xfrm>
            <a:off x="1268189" y="1346955"/>
            <a:ext cx="418147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C55599"/>
                </a:solidFill>
                <a:effectLst/>
                <a:uLnTx/>
                <a:uFillTx/>
                <a:latin typeface="Calibri" panose="020F0502020204030204"/>
                <a:ea typeface="+mn-ea"/>
                <a:cs typeface="+mn-cs"/>
                <a:hlinkClick r:id="rId10">
                  <a:extLst>
                    <a:ext uri="{A12FA001-AC4F-418D-AE19-62706E023703}">
                      <ahyp:hlinkClr xmlns:ahyp="http://schemas.microsoft.com/office/drawing/2018/hyperlinkcolor" val="tx"/>
                    </a:ext>
                  </a:extLst>
                </a:hlinkClick>
              </a:rPr>
              <a:t>CAF Donate</a:t>
            </a:r>
            <a:endParaRPr kumimoji="0" lang="en-GB" sz="1200" b="1" i="0" u="none" strike="noStrike" kern="1200" cap="none" spc="0" normalizeH="0" baseline="0" noProof="0" dirty="0">
              <a:ln>
                <a:noFill/>
              </a:ln>
              <a:solidFill>
                <a:srgbClr val="C55599"/>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C55599"/>
                </a:solidFill>
                <a:effectLst/>
                <a:uLnTx/>
                <a:uFillTx/>
                <a:latin typeface="Calibri" panose="020F0502020204030204"/>
                <a:ea typeface="+mn-ea"/>
                <a:cs typeface="+mn-cs"/>
              </a:rPr>
              <a:t>+ Advantages: </a:t>
            </a: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Cheap processing fee, can create online donation forms easily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C55599"/>
                </a:solidFill>
                <a:effectLst/>
                <a:uLnTx/>
                <a:uFillTx/>
                <a:latin typeface="Calibri" panose="020F0502020204030204"/>
                <a:ea typeface="+mn-ea"/>
                <a:cs typeface="+mn-cs"/>
              </a:rPr>
              <a:t>- Disadvantages: </a:t>
            </a: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Less recognised by donors</a:t>
            </a:r>
          </a:p>
        </p:txBody>
      </p:sp>
      <p:sp>
        <p:nvSpPr>
          <p:cNvPr id="31" name="Subtitle 7">
            <a:extLst>
              <a:ext uri="{FF2B5EF4-FFF2-40B4-BE49-F238E27FC236}">
                <a16:creationId xmlns:a16="http://schemas.microsoft.com/office/drawing/2014/main" id="{8545E302-B80A-4A4C-8625-4CCA0828C184}"/>
              </a:ext>
            </a:extLst>
          </p:cNvPr>
          <p:cNvSpPr txBox="1">
            <a:spLocks/>
          </p:cNvSpPr>
          <p:nvPr/>
        </p:nvSpPr>
        <p:spPr>
          <a:xfrm>
            <a:off x="7019128" y="1346955"/>
            <a:ext cx="401955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C55599"/>
                </a:solidFill>
                <a:effectLst/>
                <a:uLnTx/>
                <a:uFillTx/>
                <a:latin typeface="Calibri" panose="020F0502020204030204"/>
                <a:ea typeface="+mn-ea"/>
                <a:cs typeface="+mn-cs"/>
                <a:hlinkClick r:id="rId11">
                  <a:extLst>
                    <a:ext uri="{A12FA001-AC4F-418D-AE19-62706E023703}">
                      <ahyp:hlinkClr xmlns:ahyp="http://schemas.microsoft.com/office/drawing/2018/hyperlinkcolor" val="tx"/>
                    </a:ext>
                  </a:extLst>
                </a:hlinkClick>
              </a:rPr>
              <a:t>Crowdfunder </a:t>
            </a:r>
            <a:endParaRPr kumimoji="0" lang="en-GB" sz="1100" b="1" i="0" u="none" strike="noStrike" kern="1200" cap="none" spc="0" normalizeH="0" baseline="0" noProof="0" dirty="0">
              <a:ln>
                <a:noFill/>
              </a:ln>
              <a:solidFill>
                <a:srgbClr val="C55599"/>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C55599"/>
                </a:solidFill>
                <a:effectLst/>
                <a:uLnTx/>
                <a:uFillTx/>
                <a:latin typeface="Calibri" panose="020F0502020204030204"/>
                <a:ea typeface="+mn-ea"/>
                <a:cs typeface="+mn-cs"/>
              </a:rPr>
              <a:t>+ Advantages: </a:t>
            </a: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Very flexible, can fundraiser for any cause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C55599"/>
                </a:solidFill>
                <a:effectLst/>
                <a:uLnTx/>
                <a:uFillTx/>
                <a:latin typeface="Calibri" panose="020F0502020204030204"/>
                <a:ea typeface="+mn-ea"/>
                <a:cs typeface="+mn-cs"/>
              </a:rPr>
              <a:t>- Disadvantages: </a:t>
            </a: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£3 service usage fee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2" name="Subtitle 7">
            <a:extLst>
              <a:ext uri="{FF2B5EF4-FFF2-40B4-BE49-F238E27FC236}">
                <a16:creationId xmlns:a16="http://schemas.microsoft.com/office/drawing/2014/main" id="{BE5C87F3-C6CC-4AEC-9CAA-5861A02F8AFA}"/>
              </a:ext>
            </a:extLst>
          </p:cNvPr>
          <p:cNvSpPr txBox="1">
            <a:spLocks/>
          </p:cNvSpPr>
          <p:nvPr/>
        </p:nvSpPr>
        <p:spPr>
          <a:xfrm>
            <a:off x="1268188" y="3219969"/>
            <a:ext cx="418147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C55599"/>
                </a:solidFill>
                <a:effectLst/>
                <a:uLnTx/>
                <a:uFillTx/>
                <a:latin typeface="Calibri" panose="020F0502020204030204"/>
                <a:ea typeface="+mn-ea"/>
                <a:cs typeface="+mn-cs"/>
                <a:hlinkClick r:id="rId12">
                  <a:extLst>
                    <a:ext uri="{A12FA001-AC4F-418D-AE19-62706E023703}">
                      <ahyp:hlinkClr xmlns:ahyp="http://schemas.microsoft.com/office/drawing/2018/hyperlinkcolor" val="tx"/>
                    </a:ext>
                  </a:extLst>
                </a:hlinkClick>
              </a:rPr>
              <a:t>Total Giving </a:t>
            </a:r>
            <a:endParaRPr kumimoji="0" lang="en-GB" sz="800" b="1" i="0" u="none" strike="noStrike" kern="1200" cap="none" spc="0" normalizeH="0" baseline="0" noProof="0" dirty="0">
              <a:ln>
                <a:noFill/>
              </a:ln>
              <a:solidFill>
                <a:srgbClr val="C55599"/>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C55599"/>
                </a:solidFill>
                <a:effectLst/>
                <a:uLnTx/>
                <a:uFillTx/>
                <a:latin typeface="Calibri" panose="020F0502020204030204"/>
                <a:ea typeface="+mn-ea"/>
                <a:cs typeface="+mn-cs"/>
              </a:rPr>
              <a:t>+ Advantages: </a:t>
            </a: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Free online service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C55599"/>
                </a:solidFill>
                <a:effectLst/>
                <a:uLnTx/>
                <a:uFillTx/>
                <a:latin typeface="Calibri" panose="020F0502020204030204"/>
                <a:ea typeface="+mn-ea"/>
                <a:cs typeface="+mn-cs"/>
              </a:rPr>
              <a:t>- Disadvantages: </a:t>
            </a: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Less recognised by donors</a:t>
            </a:r>
          </a:p>
        </p:txBody>
      </p:sp>
      <p:sp>
        <p:nvSpPr>
          <p:cNvPr id="33" name="Subtitle 7">
            <a:extLst>
              <a:ext uri="{FF2B5EF4-FFF2-40B4-BE49-F238E27FC236}">
                <a16:creationId xmlns:a16="http://schemas.microsoft.com/office/drawing/2014/main" id="{FE4E8E5C-1BD3-4068-B13A-3F1ED7813439}"/>
              </a:ext>
            </a:extLst>
          </p:cNvPr>
          <p:cNvSpPr txBox="1">
            <a:spLocks/>
          </p:cNvSpPr>
          <p:nvPr/>
        </p:nvSpPr>
        <p:spPr>
          <a:xfrm>
            <a:off x="7019128" y="3228680"/>
            <a:ext cx="401955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C55599"/>
                </a:solidFill>
                <a:effectLst/>
                <a:uLnTx/>
                <a:uFillTx/>
                <a:latin typeface="Calibri" panose="020F0502020204030204"/>
                <a:ea typeface="+mn-ea"/>
                <a:cs typeface="+mn-cs"/>
                <a:hlinkClick r:id="rId13">
                  <a:extLst>
                    <a:ext uri="{A12FA001-AC4F-418D-AE19-62706E023703}">
                      <ahyp:hlinkClr xmlns:ahyp="http://schemas.microsoft.com/office/drawing/2018/hyperlinkcolor" val="tx"/>
                    </a:ext>
                  </a:extLst>
                </a:hlinkClick>
              </a:rPr>
              <a:t>GoFundMe</a:t>
            </a:r>
            <a:endParaRPr kumimoji="0" lang="en-GB" sz="1200" b="1" i="0" u="none" strike="noStrike" kern="1200" cap="none" spc="0" normalizeH="0" baseline="0" noProof="0" dirty="0">
              <a:ln>
                <a:noFill/>
              </a:ln>
              <a:solidFill>
                <a:srgbClr val="C55599"/>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C55599"/>
                </a:solidFill>
                <a:effectLst/>
                <a:uLnTx/>
                <a:uFillTx/>
                <a:latin typeface="Calibri" panose="020F0502020204030204"/>
                <a:ea typeface="+mn-ea"/>
                <a:cs typeface="+mn-cs"/>
              </a:rPr>
              <a:t>+ Advantages: </a:t>
            </a: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Partnered with PayPal, very quick and easy to set up fundraising campaigns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C55599"/>
                </a:solidFill>
                <a:effectLst/>
                <a:uLnTx/>
                <a:uFillTx/>
                <a:latin typeface="Calibri" panose="020F0502020204030204"/>
                <a:ea typeface="+mn-ea"/>
                <a:cs typeface="+mn-cs"/>
              </a:rPr>
              <a:t>- Disadvantages: </a:t>
            </a: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Processing Fee: 2.9% + 25p per transaction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4" name="Subtitle 7">
            <a:extLst>
              <a:ext uri="{FF2B5EF4-FFF2-40B4-BE49-F238E27FC236}">
                <a16:creationId xmlns:a16="http://schemas.microsoft.com/office/drawing/2014/main" id="{84EFC8B7-9348-4106-9C75-01A038C172FE}"/>
              </a:ext>
            </a:extLst>
          </p:cNvPr>
          <p:cNvSpPr txBox="1">
            <a:spLocks/>
          </p:cNvSpPr>
          <p:nvPr/>
        </p:nvSpPr>
        <p:spPr>
          <a:xfrm>
            <a:off x="7019128" y="5068592"/>
            <a:ext cx="401955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C55599"/>
                </a:solidFill>
                <a:effectLst/>
                <a:uLnTx/>
                <a:uFillTx/>
                <a:latin typeface="Calibri" panose="020F0502020204030204"/>
                <a:ea typeface="+mn-ea"/>
                <a:cs typeface="+mn-cs"/>
                <a:hlinkClick r:id="rId14">
                  <a:extLst>
                    <a:ext uri="{A12FA001-AC4F-418D-AE19-62706E023703}">
                      <ahyp:hlinkClr xmlns:ahyp="http://schemas.microsoft.com/office/drawing/2018/hyperlinkcolor" val="tx"/>
                    </a:ext>
                  </a:extLst>
                </a:hlinkClick>
              </a:rPr>
              <a:t>PayPal </a:t>
            </a:r>
            <a:endParaRPr kumimoji="0" lang="en-GB" sz="2400" b="1" i="0" u="none" strike="noStrike" kern="1200" cap="none" spc="0" normalizeH="0" baseline="0" noProof="0" dirty="0">
              <a:ln>
                <a:noFill/>
              </a:ln>
              <a:solidFill>
                <a:srgbClr val="C55599"/>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C55599"/>
                </a:solidFill>
                <a:effectLst/>
                <a:uLnTx/>
                <a:uFillTx/>
                <a:latin typeface="Calibri" panose="020F0502020204030204"/>
                <a:ea typeface="+mn-ea"/>
                <a:cs typeface="+mn-cs"/>
              </a:rPr>
              <a:t>+ Advantages: </a:t>
            </a: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simple to set up and reputable amongst donors, can be used in person and just online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C55599"/>
                </a:solidFill>
                <a:effectLst/>
                <a:uLnTx/>
                <a:uFillTx/>
                <a:latin typeface="Calibri" panose="020F0502020204030204"/>
                <a:ea typeface="+mn-ea"/>
                <a:cs typeface="+mn-cs"/>
              </a:rPr>
              <a:t>- Disadvantages: </a:t>
            </a: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credit/debit card processing fee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508D4DFE-F51B-4AA2-AEAC-9B8A71A99608}"/>
              </a:ext>
            </a:extLst>
          </p:cNvPr>
          <p:cNvSpPr/>
          <p:nvPr/>
        </p:nvSpPr>
        <p:spPr>
          <a:xfrm>
            <a:off x="11060577" y="5377547"/>
            <a:ext cx="1061812" cy="1445082"/>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B03ADACC-8034-4313-997D-9BFD5688D6D0}"/>
              </a:ext>
            </a:extLst>
          </p:cNvPr>
          <p:cNvSpPr txBox="1"/>
          <p:nvPr/>
        </p:nvSpPr>
        <p:spPr>
          <a:xfrm>
            <a:off x="11104326" y="6237854"/>
            <a:ext cx="12164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Branching Out</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7" name="Picture 4" descr="Change Folder Picture in Windows 10">
            <a:extLst>
              <a:ext uri="{FF2B5EF4-FFF2-40B4-BE49-F238E27FC236}">
                <a16:creationId xmlns:a16="http://schemas.microsoft.com/office/drawing/2014/main" id="{74EC8897-166F-43CF-840C-4240C602A84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91874" y="5478349"/>
            <a:ext cx="676867" cy="676867"/>
          </a:xfrm>
          <a:prstGeom prst="rect">
            <a:avLst/>
          </a:prstGeom>
          <a:noFill/>
          <a:extLst>
            <a:ext uri="{909E8E84-426E-40DD-AFC4-6F175D3DCCD1}">
              <a14:hiddenFill xmlns:a14="http://schemas.microsoft.com/office/drawing/2010/main">
                <a:solidFill>
                  <a:srgbClr val="FFFFFF"/>
                </a:solidFill>
              </a14:hiddenFill>
            </a:ext>
          </a:extLst>
        </p:spPr>
      </p:pic>
      <p:pic>
        <p:nvPicPr>
          <p:cNvPr id="38" name="Graphic 37" descr="Cursor with solid fill">
            <a:extLst>
              <a:ext uri="{FF2B5EF4-FFF2-40B4-BE49-F238E27FC236}">
                <a16:creationId xmlns:a16="http://schemas.microsoft.com/office/drawing/2014/main" id="{392FFD8B-CBE8-4428-9882-A7F67CD5078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60322" y="5728035"/>
            <a:ext cx="560742" cy="560742"/>
          </a:xfrm>
          <a:prstGeom prst="rect">
            <a:avLst/>
          </a:prstGeom>
        </p:spPr>
      </p:pic>
    </p:spTree>
    <p:extLst>
      <p:ext uri="{BB962C8B-B14F-4D97-AF65-F5344CB8AC3E}">
        <p14:creationId xmlns:p14="http://schemas.microsoft.com/office/powerpoint/2010/main" val="3387720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767835-9078-48D3-B486-C8E2A9D55FAF}"/>
              </a:ext>
            </a:extLst>
          </p:cNvPr>
          <p:cNvSpPr/>
          <p:nvPr/>
        </p:nvSpPr>
        <p:spPr>
          <a:xfrm>
            <a:off x="3407481" y="1741967"/>
            <a:ext cx="3890014" cy="3758984"/>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B149805-3BFB-47F0-914B-CC548F242FF9}"/>
              </a:ext>
            </a:extLst>
          </p:cNvPr>
          <p:cNvSpPr txBox="1"/>
          <p:nvPr/>
        </p:nvSpPr>
        <p:spPr>
          <a:xfrm>
            <a:off x="4302832" y="5422079"/>
            <a:ext cx="3373708" cy="769441"/>
          </a:xfrm>
          <a:prstGeom prst="rect">
            <a:avLst/>
          </a:prstGeom>
          <a:noFill/>
        </p:spPr>
        <p:txBody>
          <a:bodyPr wrap="square" rtlCol="0">
            <a:spAutoFit/>
          </a:bodyPr>
          <a:lstStyle/>
          <a:p>
            <a:r>
              <a:rPr lang="en-US" sz="4400" b="1" dirty="0">
                <a:solidFill>
                  <a:schemeClr val="bg1"/>
                </a:solidFill>
              </a:rPr>
              <a:t>Analytics</a:t>
            </a:r>
            <a:endParaRPr lang="en-GB" sz="4400" b="1" dirty="0">
              <a:solidFill>
                <a:schemeClr val="bg1"/>
              </a:solidFill>
            </a:endParaRPr>
          </a:p>
        </p:txBody>
      </p:sp>
      <p:pic>
        <p:nvPicPr>
          <p:cNvPr id="10" name="Picture 4" descr="Change Folder Picture in Windows 10">
            <a:extLst>
              <a:ext uri="{FF2B5EF4-FFF2-40B4-BE49-F238E27FC236}">
                <a16:creationId xmlns:a16="http://schemas.microsoft.com/office/drawing/2014/main" id="{DCECECD1-8855-4059-B04C-947E974CC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394" y="1585374"/>
            <a:ext cx="3981233" cy="39812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5">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pic>
        <p:nvPicPr>
          <p:cNvPr id="15" name="Graphic 14" descr="Cursor with solid fill">
            <a:extLst>
              <a:ext uri="{FF2B5EF4-FFF2-40B4-BE49-F238E27FC236}">
                <a16:creationId xmlns:a16="http://schemas.microsoft.com/office/drawing/2014/main" id="{EFA551ED-D120-466C-A98D-13BB67C8D8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28767" y="2847934"/>
            <a:ext cx="3207719" cy="3207719"/>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55304" y="295268"/>
            <a:ext cx="354990" cy="354990"/>
          </a:xfrm>
          <a:prstGeom prst="rect">
            <a:avLst/>
          </a:prstGeom>
        </p:spPr>
      </p:pic>
    </p:spTree>
    <p:extLst>
      <p:ext uri="{BB962C8B-B14F-4D97-AF65-F5344CB8AC3E}">
        <p14:creationId xmlns:p14="http://schemas.microsoft.com/office/powerpoint/2010/main" val="828845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3088C5-9BB4-4B07-BE50-930699EE386C}"/>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descr="Near Neighbours">
            <a:extLst>
              <a:ext uri="{FF2B5EF4-FFF2-40B4-BE49-F238E27FC236}">
                <a16:creationId xmlns:a16="http://schemas.microsoft.com/office/drawing/2014/main" id="{DCB84211-EED0-4F6B-B799-D43B1C9FB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10;&#10;Description automatically generated">
            <a:extLst>
              <a:ext uri="{FF2B5EF4-FFF2-40B4-BE49-F238E27FC236}">
                <a16:creationId xmlns:a16="http://schemas.microsoft.com/office/drawing/2014/main" id="{C03333CD-2880-4059-8515-BC5CEA52B79A}"/>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5" name="Rectangle: Rounded Corners 4">
            <a:extLst>
              <a:ext uri="{FF2B5EF4-FFF2-40B4-BE49-F238E27FC236}">
                <a16:creationId xmlns:a16="http://schemas.microsoft.com/office/drawing/2014/main" id="{61F58147-91A3-4BA6-A116-0A8C5B37749A}"/>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88241BB-D6C6-4486-BE1C-7B595FE576FD}"/>
              </a:ext>
            </a:extLst>
          </p:cNvPr>
          <p:cNvSpPr txBox="1"/>
          <p:nvPr/>
        </p:nvSpPr>
        <p:spPr>
          <a:xfrm>
            <a:off x="4010294" y="295268"/>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Engaging with others</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7" name="Graphic 6" descr="Magnifying glass with solid fill">
            <a:extLst>
              <a:ext uri="{FF2B5EF4-FFF2-40B4-BE49-F238E27FC236}">
                <a16:creationId xmlns:a16="http://schemas.microsoft.com/office/drawing/2014/main" id="{46C6A2E3-6AE7-481E-AF0F-86683EC52D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sp>
        <p:nvSpPr>
          <p:cNvPr id="8" name="Speech Bubble: Rectangle with Corners Rounded 7">
            <a:extLst>
              <a:ext uri="{FF2B5EF4-FFF2-40B4-BE49-F238E27FC236}">
                <a16:creationId xmlns:a16="http://schemas.microsoft.com/office/drawing/2014/main" id="{E5374D43-EB17-4E88-AE52-88CBC7262C15}"/>
              </a:ext>
            </a:extLst>
          </p:cNvPr>
          <p:cNvSpPr/>
          <p:nvPr/>
        </p:nvSpPr>
        <p:spPr>
          <a:xfrm>
            <a:off x="7962948" y="1168593"/>
            <a:ext cx="3905793" cy="1423143"/>
          </a:xfrm>
          <a:prstGeom prst="wedgeRoundRectCallout">
            <a:avLst>
              <a:gd name="adj1" fmla="val 49235"/>
              <a:gd name="adj2" fmla="val 76695"/>
              <a:gd name="adj3" fmla="val 16667"/>
            </a:avLst>
          </a:prstGeom>
          <a:solidFill>
            <a:schemeClr val="bg1"/>
          </a:solidFill>
          <a:ln w="76200">
            <a:solidFill>
              <a:srgbClr val="C55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55599"/>
                </a:solidFill>
                <a:effectLst/>
                <a:uLnTx/>
                <a:uFillTx/>
                <a:latin typeface="Calibri" panose="020F0502020204030204"/>
                <a:ea typeface="+mn-ea"/>
                <a:cs typeface="+mn-cs"/>
              </a:rPr>
              <a:t>You can further expand your audience and reach by engaging with others</a:t>
            </a:r>
            <a:endParaRPr kumimoji="0" lang="en-GB" sz="2400" b="1" i="0" u="none" strike="noStrike" kern="1200" cap="none" spc="0" normalizeH="0" baseline="0" noProof="0" dirty="0">
              <a:ln>
                <a:noFill/>
              </a:ln>
              <a:solidFill>
                <a:srgbClr val="C55599"/>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EAFD1D2-A829-4416-ABE3-257921FB4956}"/>
              </a:ext>
            </a:extLst>
          </p:cNvPr>
          <p:cNvSpPr/>
          <p:nvPr/>
        </p:nvSpPr>
        <p:spPr>
          <a:xfrm>
            <a:off x="11060577" y="5377547"/>
            <a:ext cx="1061812" cy="1445082"/>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F806DD0-54F5-4A9B-A008-66D241E259F0}"/>
              </a:ext>
            </a:extLst>
          </p:cNvPr>
          <p:cNvSpPr txBox="1"/>
          <p:nvPr/>
        </p:nvSpPr>
        <p:spPr>
          <a:xfrm>
            <a:off x="11104326" y="6237854"/>
            <a:ext cx="12164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Branching Out</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1" name="Picture 4" descr="Change Folder Picture in Windows 10">
            <a:extLst>
              <a:ext uri="{FF2B5EF4-FFF2-40B4-BE49-F238E27FC236}">
                <a16:creationId xmlns:a16="http://schemas.microsoft.com/office/drawing/2014/main" id="{646353A7-AF2C-418F-A731-A1A5024AE5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91874" y="5478349"/>
            <a:ext cx="676867" cy="676867"/>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descr="Cursor with solid fill">
            <a:extLst>
              <a:ext uri="{FF2B5EF4-FFF2-40B4-BE49-F238E27FC236}">
                <a16:creationId xmlns:a16="http://schemas.microsoft.com/office/drawing/2014/main" id="{2B5A5ACF-7515-4EC0-99E9-C6DE844368B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460322" y="5728035"/>
            <a:ext cx="560742" cy="560742"/>
          </a:xfrm>
          <a:prstGeom prst="rect">
            <a:avLst/>
          </a:prstGeom>
        </p:spPr>
      </p:pic>
      <p:sp>
        <p:nvSpPr>
          <p:cNvPr id="14" name="TextBox 13">
            <a:extLst>
              <a:ext uri="{FF2B5EF4-FFF2-40B4-BE49-F238E27FC236}">
                <a16:creationId xmlns:a16="http://schemas.microsoft.com/office/drawing/2014/main" id="{9DED3F92-D0C0-424D-AFB8-96B35B4F89EE}"/>
              </a:ext>
            </a:extLst>
          </p:cNvPr>
          <p:cNvSpPr txBox="1"/>
          <p:nvPr/>
        </p:nvSpPr>
        <p:spPr>
          <a:xfrm>
            <a:off x="1033614" y="1406718"/>
            <a:ext cx="6638925" cy="5293757"/>
          </a:xfrm>
          <a:prstGeom prst="rect">
            <a:avLst/>
          </a:prstGeom>
          <a:noFill/>
        </p:spPr>
        <p:txBody>
          <a:bodyPr wrap="square" rtlCol="0">
            <a:spAutoFit/>
          </a:bodyPr>
          <a:lstStyle/>
          <a:p>
            <a:r>
              <a:rPr lang="en-US" sz="2000" dirty="0">
                <a:solidFill>
                  <a:schemeClr val="bg1"/>
                </a:solidFill>
              </a:rPr>
              <a:t>Regularly tag other relevant </a:t>
            </a:r>
            <a:r>
              <a:rPr lang="en-US" sz="2000" dirty="0" err="1">
                <a:solidFill>
                  <a:schemeClr val="bg1"/>
                </a:solidFill>
              </a:rPr>
              <a:t>organisations</a:t>
            </a:r>
            <a:r>
              <a:rPr lang="en-US" sz="2000" dirty="0">
                <a:solidFill>
                  <a:schemeClr val="bg1"/>
                </a:solidFill>
              </a:rPr>
              <a:t> in your posts on Social Media: </a:t>
            </a:r>
            <a:r>
              <a:rPr lang="en-US" sz="2000" dirty="0" err="1">
                <a:solidFill>
                  <a:schemeClr val="bg1"/>
                </a:solidFill>
              </a:rPr>
              <a:t>e.g</a:t>
            </a:r>
            <a:r>
              <a:rPr lang="en-US" sz="2000" dirty="0">
                <a:solidFill>
                  <a:schemeClr val="bg1"/>
                </a:solidFill>
              </a:rPr>
              <a:t> </a:t>
            </a:r>
            <a:r>
              <a:rPr lang="en-US" sz="2000" i="1" dirty="0">
                <a:solidFill>
                  <a:schemeClr val="bg1"/>
                </a:solidFill>
              </a:rPr>
              <a:t>@nearneighbours</a:t>
            </a:r>
          </a:p>
          <a:p>
            <a:endParaRPr lang="en-US" sz="2000" dirty="0">
              <a:solidFill>
                <a:schemeClr val="bg1"/>
              </a:solidFill>
            </a:endParaRPr>
          </a:p>
          <a:p>
            <a:r>
              <a:rPr lang="en-US" sz="2000" dirty="0">
                <a:solidFill>
                  <a:srgbClr val="C55599"/>
                </a:solidFill>
              </a:rPr>
              <a:t>Make sure to link all your Social Media throughout your content i.e. newsletters, websites and flyers</a:t>
            </a:r>
          </a:p>
          <a:p>
            <a:endParaRPr lang="en-US" sz="2000" dirty="0">
              <a:solidFill>
                <a:schemeClr val="bg1"/>
              </a:solidFill>
            </a:endParaRPr>
          </a:p>
          <a:p>
            <a:r>
              <a:rPr lang="en-US" sz="2000" dirty="0">
                <a:solidFill>
                  <a:schemeClr val="bg1"/>
                </a:solidFill>
              </a:rPr>
              <a:t> Share/Retweet/Repost others content on to your profiles</a:t>
            </a:r>
          </a:p>
          <a:p>
            <a:endParaRPr lang="en-US" sz="2000" dirty="0">
              <a:solidFill>
                <a:schemeClr val="bg1"/>
              </a:solidFill>
            </a:endParaRPr>
          </a:p>
          <a:p>
            <a:r>
              <a:rPr lang="en-US" sz="2000" dirty="0">
                <a:solidFill>
                  <a:srgbClr val="C55599"/>
                </a:solidFill>
              </a:rPr>
              <a:t>Be open to regular conversation with followers and supporters through your Social Media platforms</a:t>
            </a:r>
          </a:p>
          <a:p>
            <a:endParaRPr lang="en-US" sz="2000" dirty="0">
              <a:solidFill>
                <a:schemeClr val="bg1"/>
              </a:solidFill>
            </a:endParaRPr>
          </a:p>
          <a:p>
            <a:r>
              <a:rPr lang="en-US" sz="2000" dirty="0">
                <a:solidFill>
                  <a:schemeClr val="bg1"/>
                </a:solidFill>
              </a:rPr>
              <a:t>Make use of #hastags, perhaps even creating one yourself? </a:t>
            </a:r>
          </a:p>
          <a:p>
            <a:endParaRPr lang="en-US" sz="2000" dirty="0">
              <a:solidFill>
                <a:schemeClr val="bg1"/>
              </a:solidFill>
            </a:endParaRPr>
          </a:p>
          <a:p>
            <a:r>
              <a:rPr lang="en-US" sz="2000" dirty="0">
                <a:solidFill>
                  <a:srgbClr val="C55599"/>
                </a:solidFill>
              </a:rPr>
              <a:t>Reach out to other suitable </a:t>
            </a:r>
            <a:r>
              <a:rPr lang="en-US" sz="2000" dirty="0" err="1">
                <a:solidFill>
                  <a:srgbClr val="C55599"/>
                </a:solidFill>
              </a:rPr>
              <a:t>organisations</a:t>
            </a:r>
            <a:r>
              <a:rPr lang="en-US" sz="2000" dirty="0">
                <a:solidFill>
                  <a:srgbClr val="C55599"/>
                </a:solidFill>
              </a:rPr>
              <a:t>/groups via Direct Messaging, suggesting an online collaboration or simply expressing interest in working together</a:t>
            </a:r>
          </a:p>
          <a:p>
            <a:endParaRPr lang="en-GB" dirty="0">
              <a:solidFill>
                <a:schemeClr val="bg1"/>
              </a:solidFill>
            </a:endParaRPr>
          </a:p>
        </p:txBody>
      </p:sp>
      <p:pic>
        <p:nvPicPr>
          <p:cNvPr id="16" name="Graphic 15" descr="Tag with solid fill">
            <a:extLst>
              <a:ext uri="{FF2B5EF4-FFF2-40B4-BE49-F238E27FC236}">
                <a16:creationId xmlns:a16="http://schemas.microsoft.com/office/drawing/2014/main" id="{CFAC71F4-9E87-4077-AA3D-4D6F5333A41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4964" y="1444818"/>
            <a:ext cx="552450" cy="552450"/>
          </a:xfrm>
          <a:prstGeom prst="rect">
            <a:avLst/>
          </a:prstGeom>
        </p:spPr>
      </p:pic>
      <p:pic>
        <p:nvPicPr>
          <p:cNvPr id="18" name="Graphic 17" descr="Link with solid fill">
            <a:extLst>
              <a:ext uri="{FF2B5EF4-FFF2-40B4-BE49-F238E27FC236}">
                <a16:creationId xmlns:a16="http://schemas.microsoft.com/office/drawing/2014/main" id="{8BE6A02F-F191-4CB8-92C7-5ED8C4C0D80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04964" y="2315510"/>
            <a:ext cx="552451" cy="552451"/>
          </a:xfrm>
          <a:prstGeom prst="rect">
            <a:avLst/>
          </a:prstGeom>
        </p:spPr>
      </p:pic>
      <p:pic>
        <p:nvPicPr>
          <p:cNvPr id="20" name="Graphic 19" descr="Share with solid fill">
            <a:extLst>
              <a:ext uri="{FF2B5EF4-FFF2-40B4-BE49-F238E27FC236}">
                <a16:creationId xmlns:a16="http://schemas.microsoft.com/office/drawing/2014/main" id="{4F73B967-9305-4DFB-AAAE-D1D8CF826F7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04964" y="3186203"/>
            <a:ext cx="552450" cy="552450"/>
          </a:xfrm>
          <a:prstGeom prst="rect">
            <a:avLst/>
          </a:prstGeom>
        </p:spPr>
      </p:pic>
      <p:pic>
        <p:nvPicPr>
          <p:cNvPr id="22" name="Graphic 21" descr="Chat bubble with solid fill">
            <a:extLst>
              <a:ext uri="{FF2B5EF4-FFF2-40B4-BE49-F238E27FC236}">
                <a16:creationId xmlns:a16="http://schemas.microsoft.com/office/drawing/2014/main" id="{2E545A6B-7B37-4C43-B7A3-A7BD79DFA99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04964" y="3932135"/>
            <a:ext cx="552450" cy="552450"/>
          </a:xfrm>
          <a:prstGeom prst="rect">
            <a:avLst/>
          </a:prstGeom>
        </p:spPr>
      </p:pic>
      <p:pic>
        <p:nvPicPr>
          <p:cNvPr id="24" name="Graphic 23" descr="Hashtag with solid fill">
            <a:extLst>
              <a:ext uri="{FF2B5EF4-FFF2-40B4-BE49-F238E27FC236}">
                <a16:creationId xmlns:a16="http://schemas.microsoft.com/office/drawing/2014/main" id="{300CA777-E67B-40BC-889C-52457C34332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05219" y="4678067"/>
            <a:ext cx="552450" cy="552450"/>
          </a:xfrm>
          <a:prstGeom prst="rect">
            <a:avLst/>
          </a:prstGeom>
        </p:spPr>
      </p:pic>
      <p:pic>
        <p:nvPicPr>
          <p:cNvPr id="26" name="Graphic 25" descr="Inbox with solid fill">
            <a:extLst>
              <a:ext uri="{FF2B5EF4-FFF2-40B4-BE49-F238E27FC236}">
                <a16:creationId xmlns:a16="http://schemas.microsoft.com/office/drawing/2014/main" id="{C32BC96F-8A2B-4C9C-B181-D4EB400A389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67890" y="5516744"/>
            <a:ext cx="600075" cy="600075"/>
          </a:xfrm>
          <a:prstGeom prst="rect">
            <a:avLst/>
          </a:prstGeom>
        </p:spPr>
      </p:pic>
      <p:sp>
        <p:nvSpPr>
          <p:cNvPr id="31" name="Speech Bubble: Rectangle with Corners Rounded 30">
            <a:extLst>
              <a:ext uri="{FF2B5EF4-FFF2-40B4-BE49-F238E27FC236}">
                <a16:creationId xmlns:a16="http://schemas.microsoft.com/office/drawing/2014/main" id="{8AF32382-E00A-486C-BBF5-BDB0E2EB46AF}"/>
              </a:ext>
            </a:extLst>
          </p:cNvPr>
          <p:cNvSpPr/>
          <p:nvPr/>
        </p:nvSpPr>
        <p:spPr>
          <a:xfrm>
            <a:off x="7962948" y="3606708"/>
            <a:ext cx="2843981" cy="2401698"/>
          </a:xfrm>
          <a:prstGeom prst="wedgeRoundRectCallout">
            <a:avLst>
              <a:gd name="adj1" fmla="val 49235"/>
              <a:gd name="adj2" fmla="val 76695"/>
              <a:gd name="adj3" fmla="val 16667"/>
            </a:avLst>
          </a:prstGeom>
          <a:solidFill>
            <a:schemeClr val="bg1"/>
          </a:solidFill>
          <a:ln w="76200">
            <a:solidFill>
              <a:srgbClr val="EF7E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EF7E23"/>
                </a:solidFill>
                <a:effectLst/>
                <a:uLnTx/>
                <a:uFillTx/>
                <a:latin typeface="Calibri" panose="020F0502020204030204"/>
                <a:ea typeface="+mn-ea"/>
                <a:cs typeface="+mn-cs"/>
              </a:rPr>
              <a:t>Quick Tip: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rgbClr val="EF7E23"/>
                </a:solidFill>
                <a:latin typeface="Calibri" panose="020F0502020204030204"/>
              </a:rPr>
              <a:t>When creating a new #hashtag to drive conversation, make sure to keep it relevant, not too long, and </a:t>
            </a:r>
            <a:r>
              <a:rPr lang="en-US" dirty="0" err="1">
                <a:solidFill>
                  <a:srgbClr val="EF7E23"/>
                </a:solidFill>
                <a:latin typeface="Calibri" panose="020F0502020204030204"/>
              </a:rPr>
              <a:t>capitalise</a:t>
            </a:r>
            <a:r>
              <a:rPr lang="en-US" dirty="0">
                <a:solidFill>
                  <a:srgbClr val="EF7E23"/>
                </a:solidFill>
                <a:latin typeface="Calibri" panose="020F0502020204030204"/>
              </a:rPr>
              <a:t> each different word for clarity</a:t>
            </a:r>
            <a:endParaRPr kumimoji="0" lang="en-GB" i="0" u="none" strike="noStrike" kern="1200" cap="none" spc="0" normalizeH="0" baseline="0" noProof="0" dirty="0">
              <a:ln>
                <a:noFill/>
              </a:ln>
              <a:solidFill>
                <a:srgbClr val="EF7E2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76837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767835-9078-48D3-B486-C8E2A9D55FAF}"/>
              </a:ext>
            </a:extLst>
          </p:cNvPr>
          <p:cNvSpPr/>
          <p:nvPr/>
        </p:nvSpPr>
        <p:spPr>
          <a:xfrm>
            <a:off x="3407481" y="1741967"/>
            <a:ext cx="3890014" cy="3758984"/>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B149805-3BFB-47F0-914B-CC548F242FF9}"/>
              </a:ext>
            </a:extLst>
          </p:cNvPr>
          <p:cNvSpPr txBox="1"/>
          <p:nvPr/>
        </p:nvSpPr>
        <p:spPr>
          <a:xfrm>
            <a:off x="3597003" y="5500951"/>
            <a:ext cx="3890014" cy="1384995"/>
          </a:xfrm>
          <a:prstGeom prst="rect">
            <a:avLst/>
          </a:prstGeom>
          <a:noFill/>
        </p:spPr>
        <p:txBody>
          <a:bodyPr wrap="square" rtlCol="0">
            <a:spAutoFit/>
          </a:bodyPr>
          <a:lstStyle/>
          <a:p>
            <a:r>
              <a:rPr lang="en-US" sz="4000" b="1" dirty="0">
                <a:solidFill>
                  <a:schemeClr val="bg1"/>
                </a:solidFill>
              </a:rPr>
              <a:t>Advanced Zoom</a:t>
            </a:r>
          </a:p>
          <a:p>
            <a:endParaRPr lang="en-GB" sz="4400" b="1" dirty="0">
              <a:solidFill>
                <a:schemeClr val="bg1"/>
              </a:solidFill>
            </a:endParaRPr>
          </a:p>
        </p:txBody>
      </p:sp>
      <p:pic>
        <p:nvPicPr>
          <p:cNvPr id="10" name="Picture 4" descr="Change Folder Picture in Windows 10">
            <a:extLst>
              <a:ext uri="{FF2B5EF4-FFF2-40B4-BE49-F238E27FC236}">
                <a16:creationId xmlns:a16="http://schemas.microsoft.com/office/drawing/2014/main" id="{DCECECD1-8855-4059-B04C-947E974CC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394" y="1585374"/>
            <a:ext cx="3981233" cy="39812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5">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pic>
        <p:nvPicPr>
          <p:cNvPr id="15" name="Graphic 14" descr="Cursor with solid fill">
            <a:extLst>
              <a:ext uri="{FF2B5EF4-FFF2-40B4-BE49-F238E27FC236}">
                <a16:creationId xmlns:a16="http://schemas.microsoft.com/office/drawing/2014/main" id="{EFA551ED-D120-466C-A98D-13BB67C8D8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28767" y="2847934"/>
            <a:ext cx="3207719" cy="3207719"/>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55304" y="295268"/>
            <a:ext cx="354990" cy="354990"/>
          </a:xfrm>
          <a:prstGeom prst="rect">
            <a:avLst/>
          </a:prstGeom>
        </p:spPr>
      </p:pic>
    </p:spTree>
    <p:extLst>
      <p:ext uri="{BB962C8B-B14F-4D97-AF65-F5344CB8AC3E}">
        <p14:creationId xmlns:p14="http://schemas.microsoft.com/office/powerpoint/2010/main" val="2542374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Breakout Rooms</a:t>
            </a:r>
            <a:endParaRPr lang="en-GB" dirty="0">
              <a:solidFill>
                <a:schemeClr val="tx1"/>
              </a:solidFill>
            </a:endParaRPr>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pic>
        <p:nvPicPr>
          <p:cNvPr id="5" name="Picture 4">
            <a:extLst>
              <a:ext uri="{FF2B5EF4-FFF2-40B4-BE49-F238E27FC236}">
                <a16:creationId xmlns:a16="http://schemas.microsoft.com/office/drawing/2014/main" id="{9C165D25-249F-47CF-B57F-0FA48F88E8E7}"/>
              </a:ext>
            </a:extLst>
          </p:cNvPr>
          <p:cNvPicPr>
            <a:picLocks noChangeAspect="1"/>
          </p:cNvPicPr>
          <p:nvPr/>
        </p:nvPicPr>
        <p:blipFill rotWithShape="1">
          <a:blip r:embed="rId7"/>
          <a:srcRect t="5427" r="945" b="6356"/>
          <a:stretch/>
        </p:blipFill>
        <p:spPr>
          <a:xfrm>
            <a:off x="1210573" y="1232287"/>
            <a:ext cx="10080000" cy="5049650"/>
          </a:xfrm>
          <a:prstGeom prst="rect">
            <a:avLst/>
          </a:prstGeom>
        </p:spPr>
      </p:pic>
    </p:spTree>
    <p:extLst>
      <p:ext uri="{BB962C8B-B14F-4D97-AF65-F5344CB8AC3E}">
        <p14:creationId xmlns:p14="http://schemas.microsoft.com/office/powerpoint/2010/main" val="37339229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Breakout Rooms</a:t>
            </a:r>
            <a:endParaRPr lang="en-GB" dirty="0">
              <a:solidFill>
                <a:schemeClr val="tx1"/>
              </a:solidFill>
            </a:endParaRPr>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pic>
        <p:nvPicPr>
          <p:cNvPr id="7" name="Picture 6">
            <a:extLst>
              <a:ext uri="{FF2B5EF4-FFF2-40B4-BE49-F238E27FC236}">
                <a16:creationId xmlns:a16="http://schemas.microsoft.com/office/drawing/2014/main" id="{07C6C5E1-A6B3-4474-B6A5-53ACDEAFCEB3}"/>
              </a:ext>
            </a:extLst>
          </p:cNvPr>
          <p:cNvPicPr>
            <a:picLocks noChangeAspect="1"/>
          </p:cNvPicPr>
          <p:nvPr/>
        </p:nvPicPr>
        <p:blipFill rotWithShape="1">
          <a:blip r:embed="rId7"/>
          <a:srcRect l="945" t="4306" r="2072" b="6667"/>
          <a:stretch/>
        </p:blipFill>
        <p:spPr>
          <a:xfrm>
            <a:off x="1056000" y="1228141"/>
            <a:ext cx="10080000" cy="5204914"/>
          </a:xfrm>
          <a:prstGeom prst="rect">
            <a:avLst/>
          </a:prstGeom>
        </p:spPr>
      </p:pic>
    </p:spTree>
    <p:extLst>
      <p:ext uri="{BB962C8B-B14F-4D97-AF65-F5344CB8AC3E}">
        <p14:creationId xmlns:p14="http://schemas.microsoft.com/office/powerpoint/2010/main" val="1720506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Breakout Rooms</a:t>
            </a:r>
            <a:endParaRPr lang="en-GB" dirty="0">
              <a:solidFill>
                <a:schemeClr val="tx1"/>
              </a:solidFill>
            </a:endParaRPr>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pic>
        <p:nvPicPr>
          <p:cNvPr id="21" name="Picture 20">
            <a:extLst>
              <a:ext uri="{FF2B5EF4-FFF2-40B4-BE49-F238E27FC236}">
                <a16:creationId xmlns:a16="http://schemas.microsoft.com/office/drawing/2014/main" id="{2F0B56FA-816D-49A0-B4CA-7A1767E7EA41}"/>
              </a:ext>
            </a:extLst>
          </p:cNvPr>
          <p:cNvPicPr>
            <a:picLocks noChangeAspect="1"/>
          </p:cNvPicPr>
          <p:nvPr/>
        </p:nvPicPr>
        <p:blipFill rotWithShape="1">
          <a:blip r:embed="rId7"/>
          <a:srcRect b="3931"/>
          <a:stretch/>
        </p:blipFill>
        <p:spPr>
          <a:xfrm>
            <a:off x="822172" y="933390"/>
            <a:ext cx="10547656" cy="5699827"/>
          </a:xfrm>
          <a:prstGeom prst="rect">
            <a:avLst/>
          </a:prstGeom>
        </p:spPr>
      </p:pic>
      <p:sp>
        <p:nvSpPr>
          <p:cNvPr id="23" name="Oval 22">
            <a:extLst>
              <a:ext uri="{FF2B5EF4-FFF2-40B4-BE49-F238E27FC236}">
                <a16:creationId xmlns:a16="http://schemas.microsoft.com/office/drawing/2014/main" id="{312600FA-F39A-4968-AFD6-FD192897D3BC}"/>
              </a:ext>
            </a:extLst>
          </p:cNvPr>
          <p:cNvSpPr/>
          <p:nvPr/>
        </p:nvSpPr>
        <p:spPr>
          <a:xfrm>
            <a:off x="7483025" y="6017721"/>
            <a:ext cx="523291" cy="576911"/>
          </a:xfrm>
          <a:prstGeom prst="ellipse">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35929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Breakout Rooms</a:t>
            </a:r>
            <a:endParaRPr lang="en-GB" dirty="0">
              <a:solidFill>
                <a:schemeClr val="tx1"/>
              </a:solidFill>
            </a:endParaRPr>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pic>
        <p:nvPicPr>
          <p:cNvPr id="27" name="Picture 26">
            <a:extLst>
              <a:ext uri="{FF2B5EF4-FFF2-40B4-BE49-F238E27FC236}">
                <a16:creationId xmlns:a16="http://schemas.microsoft.com/office/drawing/2014/main" id="{1A9AEEDA-7472-41DD-B82B-B0CA605FF837}"/>
              </a:ext>
            </a:extLst>
          </p:cNvPr>
          <p:cNvPicPr>
            <a:picLocks noChangeAspect="1"/>
          </p:cNvPicPr>
          <p:nvPr/>
        </p:nvPicPr>
        <p:blipFill>
          <a:blip r:embed="rId7"/>
          <a:stretch>
            <a:fillRect/>
          </a:stretch>
        </p:blipFill>
        <p:spPr>
          <a:xfrm>
            <a:off x="1210573" y="1023165"/>
            <a:ext cx="10080000" cy="5670000"/>
          </a:xfrm>
          <a:prstGeom prst="rect">
            <a:avLst/>
          </a:prstGeom>
        </p:spPr>
      </p:pic>
    </p:spTree>
    <p:extLst>
      <p:ext uri="{BB962C8B-B14F-4D97-AF65-F5344CB8AC3E}">
        <p14:creationId xmlns:p14="http://schemas.microsoft.com/office/powerpoint/2010/main" val="16562972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21462D-B13D-4CCD-9716-3DF94455AE60}"/>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B8111DCB-43AF-4ED9-87E2-12D95A943F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336D2A5-B84B-4CDD-AAEE-9750EB3EB73F}"/>
              </a:ext>
            </a:extLst>
          </p:cNvPr>
          <p:cNvPicPr>
            <a:picLocks noChangeAspect="1"/>
          </p:cNvPicPr>
          <p:nvPr/>
        </p:nvPicPr>
        <p:blipFill rotWithShape="1">
          <a:blip r:embed="rId5">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3EE47630-EBAD-4BF9-9448-21A56B69D043}"/>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6C0C0D4F-81BA-40E5-B814-03165B9C14F2}"/>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Calibri" panose="020F0502020204030204"/>
              </a:rPr>
              <a:t>Using Breakout Rooms</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9254E2D3-4C63-4255-9B1F-02C9A094588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55304" y="295268"/>
            <a:ext cx="354990" cy="354990"/>
          </a:xfrm>
          <a:prstGeom prst="rect">
            <a:avLst/>
          </a:prstGeom>
        </p:spPr>
      </p:pic>
      <p:sp>
        <p:nvSpPr>
          <p:cNvPr id="22" name="Rectangle 21">
            <a:extLst>
              <a:ext uri="{FF2B5EF4-FFF2-40B4-BE49-F238E27FC236}">
                <a16:creationId xmlns:a16="http://schemas.microsoft.com/office/drawing/2014/main" id="{820475BB-3468-475C-A6F8-2412A1DF1DE8}"/>
              </a:ext>
            </a:extLst>
          </p:cNvPr>
          <p:cNvSpPr/>
          <p:nvPr/>
        </p:nvSpPr>
        <p:spPr>
          <a:xfrm>
            <a:off x="11036106" y="5428553"/>
            <a:ext cx="1061087" cy="1337261"/>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171EB37F-7425-4276-9F84-17EC7776EA7F}"/>
              </a:ext>
            </a:extLst>
          </p:cNvPr>
          <p:cNvSpPr txBox="1"/>
          <p:nvPr/>
        </p:nvSpPr>
        <p:spPr>
          <a:xfrm>
            <a:off x="11068764" y="6159744"/>
            <a:ext cx="13622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Advanced Zoom</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4" name="Picture 4" descr="Change Folder Picture in Windows 10">
            <a:extLst>
              <a:ext uri="{FF2B5EF4-FFF2-40B4-BE49-F238E27FC236}">
                <a16:creationId xmlns:a16="http://schemas.microsoft.com/office/drawing/2014/main" id="{10A694BA-E055-40C1-BFF2-C2222C5F3C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98756" y="5504546"/>
            <a:ext cx="584776" cy="584776"/>
          </a:xfrm>
          <a:prstGeom prst="rect">
            <a:avLst/>
          </a:prstGeom>
          <a:noFill/>
          <a:extLst>
            <a:ext uri="{909E8E84-426E-40DD-AFC4-6F175D3DCCD1}">
              <a14:hiddenFill xmlns:a14="http://schemas.microsoft.com/office/drawing/2010/main">
                <a:solidFill>
                  <a:srgbClr val="FFFFFF"/>
                </a:solidFill>
              </a14:hiddenFill>
            </a:ext>
          </a:extLst>
        </p:spPr>
      </p:pic>
      <p:pic>
        <p:nvPicPr>
          <p:cNvPr id="21" name="Graphic 20" descr="Cursor with solid fill">
            <a:extLst>
              <a:ext uri="{FF2B5EF4-FFF2-40B4-BE49-F238E27FC236}">
                <a16:creationId xmlns:a16="http://schemas.microsoft.com/office/drawing/2014/main" id="{29F85A01-E74D-406E-A936-F3E923E27C3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29486" y="5755759"/>
            <a:ext cx="465389" cy="465389"/>
          </a:xfrm>
          <a:prstGeom prst="rect">
            <a:avLst/>
          </a:prstGeom>
        </p:spPr>
      </p:pic>
      <p:pic>
        <p:nvPicPr>
          <p:cNvPr id="14" name="Graphic 13" descr="Monitor outline">
            <a:extLst>
              <a:ext uri="{FF2B5EF4-FFF2-40B4-BE49-F238E27FC236}">
                <a16:creationId xmlns:a16="http://schemas.microsoft.com/office/drawing/2014/main" id="{5A3B0634-8B33-4640-8AB9-11710300AF4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53800" y="141517"/>
            <a:ext cx="8850305" cy="7804449"/>
          </a:xfrm>
          <a:prstGeom prst="rect">
            <a:avLst/>
          </a:prstGeom>
        </p:spPr>
      </p:pic>
      <p:pic>
        <p:nvPicPr>
          <p:cNvPr id="3" name="Online Media 2" title="ZOOM Breakout Rooms - Diverting 2 Digital">
            <a:hlinkClick r:id="" action="ppaction://media"/>
            <a:extLst>
              <a:ext uri="{FF2B5EF4-FFF2-40B4-BE49-F238E27FC236}">
                <a16:creationId xmlns:a16="http://schemas.microsoft.com/office/drawing/2014/main" id="{1FF4B321-D1A7-44D4-971D-9707D2775687}"/>
              </a:ext>
            </a:extLst>
          </p:cNvPr>
          <p:cNvPicPr>
            <a:picLocks noRot="1" noChangeAspect="1"/>
          </p:cNvPicPr>
          <p:nvPr>
            <a:videoFile r:link="rId1"/>
          </p:nvPr>
        </p:nvPicPr>
        <p:blipFill>
          <a:blip r:embed="rId13"/>
          <a:stretch>
            <a:fillRect/>
          </a:stretch>
        </p:blipFill>
        <p:spPr>
          <a:xfrm>
            <a:off x="3105362" y="1833793"/>
            <a:ext cx="5646750" cy="3190414"/>
          </a:xfrm>
          <a:prstGeom prst="rect">
            <a:avLst/>
          </a:prstGeom>
        </p:spPr>
      </p:pic>
    </p:spTree>
    <p:extLst>
      <p:ext uri="{BB962C8B-B14F-4D97-AF65-F5344CB8AC3E}">
        <p14:creationId xmlns:p14="http://schemas.microsoft.com/office/powerpoint/2010/main" val="49005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Using polls</a:t>
            </a:r>
            <a:endParaRPr lang="en-GB" sz="2400" b="1" dirty="0">
              <a:solidFill>
                <a:schemeClr val="tx1"/>
              </a:solidFill>
            </a:endParaRPr>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pic>
        <p:nvPicPr>
          <p:cNvPr id="4" name="Picture 3">
            <a:extLst>
              <a:ext uri="{FF2B5EF4-FFF2-40B4-BE49-F238E27FC236}">
                <a16:creationId xmlns:a16="http://schemas.microsoft.com/office/drawing/2014/main" id="{494158A6-25BB-41E7-8E89-DAF66A4A59C7}"/>
              </a:ext>
            </a:extLst>
          </p:cNvPr>
          <p:cNvPicPr>
            <a:picLocks noChangeAspect="1"/>
          </p:cNvPicPr>
          <p:nvPr/>
        </p:nvPicPr>
        <p:blipFill rotWithShape="1">
          <a:blip r:embed="rId7"/>
          <a:srcRect t="7479" r="2024" b="6803"/>
          <a:stretch/>
        </p:blipFill>
        <p:spPr>
          <a:xfrm>
            <a:off x="868789" y="1225462"/>
            <a:ext cx="10454421" cy="5144949"/>
          </a:xfrm>
          <a:prstGeom prst="rect">
            <a:avLst/>
          </a:prstGeom>
        </p:spPr>
      </p:pic>
    </p:spTree>
    <p:extLst>
      <p:ext uri="{BB962C8B-B14F-4D97-AF65-F5344CB8AC3E}">
        <p14:creationId xmlns:p14="http://schemas.microsoft.com/office/powerpoint/2010/main" val="4688575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Using polls</a:t>
            </a:r>
            <a:endParaRPr lang="en-GB" sz="2400" b="1" dirty="0">
              <a:solidFill>
                <a:schemeClr val="tx1"/>
              </a:solidFill>
            </a:endParaRPr>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pic>
        <p:nvPicPr>
          <p:cNvPr id="7" name="Picture 6">
            <a:extLst>
              <a:ext uri="{FF2B5EF4-FFF2-40B4-BE49-F238E27FC236}">
                <a16:creationId xmlns:a16="http://schemas.microsoft.com/office/drawing/2014/main" id="{FD77C9AF-4F0E-4891-A863-FAC6EF8585A9}"/>
              </a:ext>
            </a:extLst>
          </p:cNvPr>
          <p:cNvPicPr>
            <a:picLocks noChangeAspect="1"/>
          </p:cNvPicPr>
          <p:nvPr/>
        </p:nvPicPr>
        <p:blipFill rotWithShape="1">
          <a:blip r:embed="rId7"/>
          <a:srcRect l="945" t="10357" r="2072" b="6511"/>
          <a:stretch/>
        </p:blipFill>
        <p:spPr>
          <a:xfrm>
            <a:off x="1056000" y="1257516"/>
            <a:ext cx="10080000" cy="4860251"/>
          </a:xfrm>
          <a:prstGeom prst="rect">
            <a:avLst/>
          </a:prstGeom>
        </p:spPr>
      </p:pic>
    </p:spTree>
    <p:extLst>
      <p:ext uri="{BB962C8B-B14F-4D97-AF65-F5344CB8AC3E}">
        <p14:creationId xmlns:p14="http://schemas.microsoft.com/office/powerpoint/2010/main" val="3348723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Using polls</a:t>
            </a:r>
            <a:endParaRPr lang="en-GB" sz="2400" b="1" dirty="0">
              <a:solidFill>
                <a:schemeClr val="tx1"/>
              </a:solidFill>
            </a:endParaRPr>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pic>
        <p:nvPicPr>
          <p:cNvPr id="9" name="Picture 8">
            <a:extLst>
              <a:ext uri="{FF2B5EF4-FFF2-40B4-BE49-F238E27FC236}">
                <a16:creationId xmlns:a16="http://schemas.microsoft.com/office/drawing/2014/main" id="{EBAF37F1-15A9-4BA0-9471-1C4E71C136BB}"/>
              </a:ext>
            </a:extLst>
          </p:cNvPr>
          <p:cNvPicPr>
            <a:picLocks noChangeAspect="1"/>
          </p:cNvPicPr>
          <p:nvPr/>
        </p:nvPicPr>
        <p:blipFill rotWithShape="1">
          <a:blip r:embed="rId7"/>
          <a:srcRect t="4306" r="945" b="6047"/>
          <a:stretch/>
        </p:blipFill>
        <p:spPr>
          <a:xfrm>
            <a:off x="1056000" y="1310523"/>
            <a:ext cx="10080000" cy="5131560"/>
          </a:xfrm>
          <a:prstGeom prst="rect">
            <a:avLst/>
          </a:prstGeom>
        </p:spPr>
      </p:pic>
    </p:spTree>
    <p:extLst>
      <p:ext uri="{BB962C8B-B14F-4D97-AF65-F5344CB8AC3E}">
        <p14:creationId xmlns:p14="http://schemas.microsoft.com/office/powerpoint/2010/main" val="2838648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B83C5-DCDE-4BF8-BA4B-6EA97CECA2C2}"/>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9BCE6EF5-22B8-4F6F-888A-EE8F5E0A2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17D9EBFC-92D8-426D-B881-EEF0ECC7847C}"/>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A2B7D1CF-DA28-4F80-AD80-0C400D13C413}"/>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FFFFFF"/>
              </a:solidFill>
              <a:effectLst/>
              <a:uLnTx/>
              <a:uFillTx/>
              <a:ea typeface="+mn-ea"/>
              <a:cs typeface="+mn-cs"/>
            </a:endParaRPr>
          </a:p>
        </p:txBody>
      </p:sp>
      <p:sp>
        <p:nvSpPr>
          <p:cNvPr id="17" name="TextBox 16">
            <a:extLst>
              <a:ext uri="{FF2B5EF4-FFF2-40B4-BE49-F238E27FC236}">
                <a16:creationId xmlns:a16="http://schemas.microsoft.com/office/drawing/2014/main" id="{88F9F9B5-934D-4FD3-9198-E0773C987EC3}"/>
              </a:ext>
            </a:extLst>
          </p:cNvPr>
          <p:cNvSpPr txBox="1"/>
          <p:nvPr/>
        </p:nvSpPr>
        <p:spPr>
          <a:xfrm>
            <a:off x="4010294" y="282894"/>
            <a:ext cx="474181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ea typeface="+mn-ea"/>
                <a:cs typeface="+mn-cs"/>
              </a:rPr>
              <a:t>Analytics</a:t>
            </a:r>
            <a:endParaRPr kumimoji="0" lang="en-GB" b="1" i="0" u="none" strike="noStrike" kern="1200" cap="none" spc="0" normalizeH="0" baseline="0" noProof="0" dirty="0">
              <a:ln>
                <a:noFill/>
              </a:ln>
              <a:solidFill>
                <a:srgbClr val="000000"/>
              </a:solidFill>
              <a:effectLst/>
              <a:uLnTx/>
              <a:uFillTx/>
              <a:ea typeface="+mn-ea"/>
              <a:cs typeface="+mn-cs"/>
            </a:endParaRPr>
          </a:p>
        </p:txBody>
      </p:sp>
      <p:pic>
        <p:nvPicPr>
          <p:cNvPr id="18" name="Graphic 17" descr="Magnifying glass with solid fill">
            <a:extLst>
              <a:ext uri="{FF2B5EF4-FFF2-40B4-BE49-F238E27FC236}">
                <a16:creationId xmlns:a16="http://schemas.microsoft.com/office/drawing/2014/main" id="{B64CD875-B4DB-4170-8440-5C97C0CF9C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grpSp>
        <p:nvGrpSpPr>
          <p:cNvPr id="23" name="Group 22">
            <a:extLst>
              <a:ext uri="{FF2B5EF4-FFF2-40B4-BE49-F238E27FC236}">
                <a16:creationId xmlns:a16="http://schemas.microsoft.com/office/drawing/2014/main" id="{BF37ECDB-B466-421C-A033-A1A2F7A690AC}"/>
              </a:ext>
            </a:extLst>
          </p:cNvPr>
          <p:cNvGrpSpPr/>
          <p:nvPr/>
        </p:nvGrpSpPr>
        <p:grpSpPr>
          <a:xfrm>
            <a:off x="11098735" y="5684132"/>
            <a:ext cx="1393649" cy="1034119"/>
            <a:chOff x="10742327" y="5546719"/>
            <a:chExt cx="1912300" cy="1424156"/>
          </a:xfrm>
        </p:grpSpPr>
        <p:sp>
          <p:nvSpPr>
            <p:cNvPr id="26" name="Rectangle 25">
              <a:extLst>
                <a:ext uri="{FF2B5EF4-FFF2-40B4-BE49-F238E27FC236}">
                  <a16:creationId xmlns:a16="http://schemas.microsoft.com/office/drawing/2014/main" id="{00978D9A-ADF2-40E9-9406-9A4B8459446D}"/>
                </a:ext>
              </a:extLst>
            </p:cNvPr>
            <p:cNvSpPr/>
            <p:nvPr/>
          </p:nvSpPr>
          <p:spPr>
            <a:xfrm>
              <a:off x="10742327" y="5546719"/>
              <a:ext cx="1333360" cy="1222466"/>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FFFFFF"/>
                </a:solidFill>
                <a:effectLst/>
                <a:uLnTx/>
                <a:uFillTx/>
                <a:ea typeface="+mn-ea"/>
                <a:cs typeface="+mn-cs"/>
              </a:endParaRPr>
            </a:p>
          </p:txBody>
        </p:sp>
        <p:grpSp>
          <p:nvGrpSpPr>
            <p:cNvPr id="28" name="Group 27">
              <a:extLst>
                <a:ext uri="{FF2B5EF4-FFF2-40B4-BE49-F238E27FC236}">
                  <a16:creationId xmlns:a16="http://schemas.microsoft.com/office/drawing/2014/main" id="{D14B7502-5FBF-40C3-9974-229E277DF6C9}"/>
                </a:ext>
              </a:extLst>
            </p:cNvPr>
            <p:cNvGrpSpPr/>
            <p:nvPr/>
          </p:nvGrpSpPr>
          <p:grpSpPr>
            <a:xfrm>
              <a:off x="10793553" y="5667463"/>
              <a:ext cx="1861074" cy="1303412"/>
              <a:chOff x="177745" y="1471244"/>
              <a:chExt cx="1861074" cy="1303412"/>
            </a:xfrm>
          </p:grpSpPr>
          <p:pic>
            <p:nvPicPr>
              <p:cNvPr id="30" name="Picture 4" descr="Change Folder Picture in Windows 10">
                <a:extLst>
                  <a:ext uri="{FF2B5EF4-FFF2-40B4-BE49-F238E27FC236}">
                    <a16:creationId xmlns:a16="http://schemas.microsoft.com/office/drawing/2014/main" id="{FFF2310A-8582-4E8D-A44B-F2AEF89D36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53BA1378-E4F7-45FC-9B37-B0DC8CBF3A9E}"/>
                  </a:ext>
                </a:extLst>
              </p:cNvPr>
              <p:cNvSpPr txBox="1"/>
              <p:nvPr/>
            </p:nvSpPr>
            <p:spPr>
              <a:xfrm>
                <a:off x="177745" y="2266023"/>
                <a:ext cx="1861074" cy="5086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ea typeface="+mn-ea"/>
                    <a:cs typeface="+mn-cs"/>
                  </a:rPr>
                  <a:t>Analytics</a:t>
                </a:r>
                <a:endParaRPr kumimoji="0" lang="en-GB" b="1" i="0" u="none" strike="noStrike" kern="1200" cap="none" spc="0" normalizeH="0" baseline="0" noProof="0" dirty="0">
                  <a:ln>
                    <a:noFill/>
                  </a:ln>
                  <a:solidFill>
                    <a:srgbClr val="FFFFFF"/>
                  </a:solidFill>
                  <a:effectLst/>
                  <a:uLnTx/>
                  <a:uFillTx/>
                  <a:ea typeface="+mn-ea"/>
                  <a:cs typeface="+mn-cs"/>
                </a:endParaRPr>
              </a:p>
            </p:txBody>
          </p:sp>
          <p:pic>
            <p:nvPicPr>
              <p:cNvPr id="35" name="Graphic 34" descr="Cursor with solid fill">
                <a:extLst>
                  <a:ext uri="{FF2B5EF4-FFF2-40B4-BE49-F238E27FC236}">
                    <a16:creationId xmlns:a16="http://schemas.microsoft.com/office/drawing/2014/main" id="{140427FF-D410-463C-8EE5-9B18C03094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9351" y="1673504"/>
                <a:ext cx="757229" cy="757229"/>
              </a:xfrm>
              <a:prstGeom prst="rect">
                <a:avLst/>
              </a:prstGeom>
            </p:spPr>
          </p:pic>
        </p:grpSp>
      </p:grpSp>
      <p:sp>
        <p:nvSpPr>
          <p:cNvPr id="32" name="TextBox 31">
            <a:extLst>
              <a:ext uri="{FF2B5EF4-FFF2-40B4-BE49-F238E27FC236}">
                <a16:creationId xmlns:a16="http://schemas.microsoft.com/office/drawing/2014/main" id="{5E4A7D1A-EFF4-41D9-9227-72AE59EFCEB0}"/>
              </a:ext>
            </a:extLst>
          </p:cNvPr>
          <p:cNvSpPr txBox="1"/>
          <p:nvPr/>
        </p:nvSpPr>
        <p:spPr>
          <a:xfrm>
            <a:off x="891514" y="3473894"/>
            <a:ext cx="10207221" cy="369332"/>
          </a:xfrm>
          <a:prstGeom prst="rect">
            <a:avLst/>
          </a:prstGeom>
          <a:noFill/>
        </p:spPr>
        <p:txBody>
          <a:bodyPr wrap="square">
            <a:spAutoFit/>
          </a:bodyPr>
          <a:lstStyle/>
          <a:p>
            <a:r>
              <a:rPr lang="en-US" dirty="0">
                <a:solidFill>
                  <a:schemeClr val="bg1"/>
                </a:solidFill>
                <a:effectLst/>
              </a:rPr>
              <a:t>Social media analytics is the process of </a:t>
            </a:r>
            <a:r>
              <a:rPr lang="en-US" b="1" dirty="0">
                <a:solidFill>
                  <a:schemeClr val="bg1"/>
                </a:solidFill>
                <a:effectLst/>
              </a:rPr>
              <a:t>tracking, collecting and </a:t>
            </a:r>
            <a:r>
              <a:rPr lang="en-US" b="1" dirty="0" err="1">
                <a:solidFill>
                  <a:schemeClr val="bg1"/>
                </a:solidFill>
                <a:effectLst/>
              </a:rPr>
              <a:t>analysing</a:t>
            </a:r>
            <a:r>
              <a:rPr lang="en-US" b="1" dirty="0">
                <a:solidFill>
                  <a:schemeClr val="bg1"/>
                </a:solidFill>
                <a:effectLst/>
              </a:rPr>
              <a:t> data from social networks</a:t>
            </a:r>
            <a:r>
              <a:rPr lang="en-US" dirty="0">
                <a:solidFill>
                  <a:schemeClr val="bg1"/>
                </a:solidFill>
                <a:effectLst/>
              </a:rPr>
              <a:t>. </a:t>
            </a:r>
            <a:endParaRPr lang="en-GB" dirty="0">
              <a:solidFill>
                <a:schemeClr val="bg1"/>
              </a:solidFill>
            </a:endParaRPr>
          </a:p>
        </p:txBody>
      </p:sp>
      <p:sp>
        <p:nvSpPr>
          <p:cNvPr id="33" name="TextBox 32">
            <a:extLst>
              <a:ext uri="{FF2B5EF4-FFF2-40B4-BE49-F238E27FC236}">
                <a16:creationId xmlns:a16="http://schemas.microsoft.com/office/drawing/2014/main" id="{836F9F00-1EC3-4CB3-BD91-B257D675D8E1}"/>
              </a:ext>
            </a:extLst>
          </p:cNvPr>
          <p:cNvSpPr txBox="1"/>
          <p:nvPr/>
        </p:nvSpPr>
        <p:spPr>
          <a:xfrm>
            <a:off x="979120" y="2950264"/>
            <a:ext cx="10207220" cy="369332"/>
          </a:xfrm>
          <a:prstGeom prst="rect">
            <a:avLst/>
          </a:prstGeom>
          <a:solidFill>
            <a:srgbClr val="844896"/>
          </a:solidFill>
        </p:spPr>
        <p:txBody>
          <a:bodyPr wrap="square">
            <a:spAutoFit/>
          </a:bodyPr>
          <a:lstStyle/>
          <a:p>
            <a:r>
              <a:rPr lang="en-US" b="1" dirty="0">
                <a:solidFill>
                  <a:schemeClr val="bg1"/>
                </a:solidFill>
              </a:rPr>
              <a:t>S</a:t>
            </a:r>
            <a:r>
              <a:rPr lang="en-US" b="1" i="0" dirty="0">
                <a:solidFill>
                  <a:schemeClr val="bg1"/>
                </a:solidFill>
                <a:effectLst/>
              </a:rPr>
              <a:t>ocial media analytics </a:t>
            </a:r>
            <a:endParaRPr lang="en-GB" b="1" dirty="0">
              <a:solidFill>
                <a:schemeClr val="bg1"/>
              </a:solidFill>
            </a:endParaRPr>
          </a:p>
        </p:txBody>
      </p:sp>
      <p:sp>
        <p:nvSpPr>
          <p:cNvPr id="36" name="TextBox 35">
            <a:extLst>
              <a:ext uri="{FF2B5EF4-FFF2-40B4-BE49-F238E27FC236}">
                <a16:creationId xmlns:a16="http://schemas.microsoft.com/office/drawing/2014/main" id="{B9E95DF3-D62F-4689-8D77-65A81D92896A}"/>
              </a:ext>
            </a:extLst>
          </p:cNvPr>
          <p:cNvSpPr txBox="1"/>
          <p:nvPr/>
        </p:nvSpPr>
        <p:spPr>
          <a:xfrm>
            <a:off x="936400" y="2141312"/>
            <a:ext cx="10441172" cy="646331"/>
          </a:xfrm>
          <a:prstGeom prst="rect">
            <a:avLst/>
          </a:prstGeom>
          <a:noFill/>
        </p:spPr>
        <p:txBody>
          <a:bodyPr wrap="square">
            <a:spAutoFit/>
          </a:bodyPr>
          <a:lstStyle/>
          <a:p>
            <a:r>
              <a:rPr lang="en-US" i="0" dirty="0">
                <a:solidFill>
                  <a:schemeClr val="bg1"/>
                </a:solidFill>
                <a:effectLst/>
              </a:rPr>
              <a:t>Digital analytics is the process of </a:t>
            </a:r>
            <a:r>
              <a:rPr lang="en-US" i="0" dirty="0" err="1">
                <a:solidFill>
                  <a:schemeClr val="bg1"/>
                </a:solidFill>
                <a:effectLst/>
              </a:rPr>
              <a:t>analysing</a:t>
            </a:r>
            <a:r>
              <a:rPr lang="en-US" i="0" dirty="0">
                <a:solidFill>
                  <a:schemeClr val="bg1"/>
                </a:solidFill>
                <a:effectLst/>
              </a:rPr>
              <a:t> digital data from various sources like websites, mobile applications, among others. </a:t>
            </a:r>
            <a:endParaRPr lang="en-GB" dirty="0">
              <a:solidFill>
                <a:schemeClr val="bg1"/>
              </a:solidFill>
            </a:endParaRPr>
          </a:p>
        </p:txBody>
      </p:sp>
      <p:sp>
        <p:nvSpPr>
          <p:cNvPr id="37" name="TextBox 36">
            <a:extLst>
              <a:ext uri="{FF2B5EF4-FFF2-40B4-BE49-F238E27FC236}">
                <a16:creationId xmlns:a16="http://schemas.microsoft.com/office/drawing/2014/main" id="{3B896DBE-062E-419C-A5E4-DE0FEBBB9825}"/>
              </a:ext>
            </a:extLst>
          </p:cNvPr>
          <p:cNvSpPr txBox="1"/>
          <p:nvPr/>
        </p:nvSpPr>
        <p:spPr>
          <a:xfrm>
            <a:off x="979119" y="1619302"/>
            <a:ext cx="10207221" cy="369332"/>
          </a:xfrm>
          <a:prstGeom prst="rect">
            <a:avLst/>
          </a:prstGeom>
          <a:solidFill>
            <a:srgbClr val="844896"/>
          </a:solidFill>
        </p:spPr>
        <p:txBody>
          <a:bodyPr wrap="square">
            <a:spAutoFit/>
          </a:bodyPr>
          <a:lstStyle/>
          <a:p>
            <a:r>
              <a:rPr lang="en-US" b="1" dirty="0">
                <a:solidFill>
                  <a:schemeClr val="bg1"/>
                </a:solidFill>
              </a:rPr>
              <a:t>D</a:t>
            </a:r>
            <a:r>
              <a:rPr lang="en-US" b="1" i="0" dirty="0">
                <a:solidFill>
                  <a:schemeClr val="bg1"/>
                </a:solidFill>
                <a:effectLst/>
              </a:rPr>
              <a:t>igital analytics </a:t>
            </a:r>
            <a:endParaRPr lang="en-GB" b="1" dirty="0">
              <a:solidFill>
                <a:schemeClr val="bg1"/>
              </a:solidFill>
            </a:endParaRPr>
          </a:p>
        </p:txBody>
      </p:sp>
      <p:sp>
        <p:nvSpPr>
          <p:cNvPr id="38" name="TextBox 37">
            <a:extLst>
              <a:ext uri="{FF2B5EF4-FFF2-40B4-BE49-F238E27FC236}">
                <a16:creationId xmlns:a16="http://schemas.microsoft.com/office/drawing/2014/main" id="{58A1FBED-AE61-4FC1-887B-25CA1267B93A}"/>
              </a:ext>
            </a:extLst>
          </p:cNvPr>
          <p:cNvSpPr txBox="1"/>
          <p:nvPr/>
        </p:nvSpPr>
        <p:spPr>
          <a:xfrm>
            <a:off x="979118" y="3947115"/>
            <a:ext cx="10207220" cy="369332"/>
          </a:xfrm>
          <a:prstGeom prst="rect">
            <a:avLst/>
          </a:prstGeom>
          <a:solidFill>
            <a:srgbClr val="844896"/>
          </a:solidFill>
        </p:spPr>
        <p:txBody>
          <a:bodyPr wrap="square">
            <a:spAutoFit/>
          </a:bodyPr>
          <a:lstStyle/>
          <a:p>
            <a:r>
              <a:rPr lang="en-US" b="1" dirty="0">
                <a:solidFill>
                  <a:schemeClr val="bg1"/>
                </a:solidFill>
              </a:rPr>
              <a:t>Metrics</a:t>
            </a:r>
            <a:endParaRPr lang="en-GB" b="1" dirty="0">
              <a:solidFill>
                <a:schemeClr val="bg1"/>
              </a:solidFill>
            </a:endParaRPr>
          </a:p>
        </p:txBody>
      </p:sp>
      <p:sp>
        <p:nvSpPr>
          <p:cNvPr id="39" name="TextBox 38">
            <a:extLst>
              <a:ext uri="{FF2B5EF4-FFF2-40B4-BE49-F238E27FC236}">
                <a16:creationId xmlns:a16="http://schemas.microsoft.com/office/drawing/2014/main" id="{8ABC017B-B16F-4E35-B43E-B2D88268DAB7}"/>
              </a:ext>
            </a:extLst>
          </p:cNvPr>
          <p:cNvSpPr txBox="1"/>
          <p:nvPr/>
        </p:nvSpPr>
        <p:spPr>
          <a:xfrm>
            <a:off x="936400" y="4410431"/>
            <a:ext cx="6257260" cy="369332"/>
          </a:xfrm>
          <a:prstGeom prst="rect">
            <a:avLst/>
          </a:prstGeom>
          <a:noFill/>
        </p:spPr>
        <p:txBody>
          <a:bodyPr wrap="square">
            <a:spAutoFit/>
          </a:bodyPr>
          <a:lstStyle/>
          <a:p>
            <a:r>
              <a:rPr lang="en-US" dirty="0">
                <a:solidFill>
                  <a:schemeClr val="bg1"/>
                </a:solidFill>
              </a:rPr>
              <a:t>A</a:t>
            </a:r>
            <a:r>
              <a:rPr lang="en-US" b="0" i="0" dirty="0">
                <a:solidFill>
                  <a:schemeClr val="bg1"/>
                </a:solidFill>
                <a:effectLst/>
              </a:rPr>
              <a:t> system or standard of measurement.</a:t>
            </a:r>
            <a:endParaRPr lang="en-GB" dirty="0">
              <a:solidFill>
                <a:schemeClr val="bg1"/>
              </a:solidFill>
            </a:endParaRPr>
          </a:p>
        </p:txBody>
      </p:sp>
      <p:sp>
        <p:nvSpPr>
          <p:cNvPr id="40" name="TextBox 39">
            <a:extLst>
              <a:ext uri="{FF2B5EF4-FFF2-40B4-BE49-F238E27FC236}">
                <a16:creationId xmlns:a16="http://schemas.microsoft.com/office/drawing/2014/main" id="{46832AB0-10AD-4278-9046-570C3A5A2991}"/>
              </a:ext>
            </a:extLst>
          </p:cNvPr>
          <p:cNvSpPr txBox="1"/>
          <p:nvPr/>
        </p:nvSpPr>
        <p:spPr>
          <a:xfrm>
            <a:off x="936400" y="5434598"/>
            <a:ext cx="10483798" cy="369332"/>
          </a:xfrm>
          <a:prstGeom prst="rect">
            <a:avLst/>
          </a:prstGeom>
          <a:noFill/>
        </p:spPr>
        <p:txBody>
          <a:bodyPr wrap="square">
            <a:spAutoFit/>
          </a:bodyPr>
          <a:lstStyle/>
          <a:p>
            <a:r>
              <a:rPr lang="en-US" dirty="0">
                <a:solidFill>
                  <a:schemeClr val="bg1"/>
                </a:solidFill>
              </a:rPr>
              <a:t>S</a:t>
            </a:r>
            <a:r>
              <a:rPr lang="en-US" b="0" i="0" dirty="0">
                <a:solidFill>
                  <a:schemeClr val="bg1"/>
                </a:solidFill>
                <a:effectLst/>
              </a:rPr>
              <a:t>ocial listening applies to one specific aspect of social media analytics: Learning about your audience.</a:t>
            </a:r>
            <a:endParaRPr lang="en-GB" dirty="0">
              <a:solidFill>
                <a:schemeClr val="bg1"/>
              </a:solidFill>
            </a:endParaRPr>
          </a:p>
        </p:txBody>
      </p:sp>
      <p:sp>
        <p:nvSpPr>
          <p:cNvPr id="41" name="TextBox 40">
            <a:extLst>
              <a:ext uri="{FF2B5EF4-FFF2-40B4-BE49-F238E27FC236}">
                <a16:creationId xmlns:a16="http://schemas.microsoft.com/office/drawing/2014/main" id="{7762506A-0091-41D7-9541-0A19DA4F4479}"/>
              </a:ext>
            </a:extLst>
          </p:cNvPr>
          <p:cNvSpPr txBox="1"/>
          <p:nvPr/>
        </p:nvSpPr>
        <p:spPr>
          <a:xfrm>
            <a:off x="936400" y="4887726"/>
            <a:ext cx="10207220" cy="369332"/>
          </a:xfrm>
          <a:prstGeom prst="rect">
            <a:avLst/>
          </a:prstGeom>
          <a:solidFill>
            <a:srgbClr val="844896"/>
          </a:solidFill>
        </p:spPr>
        <p:txBody>
          <a:bodyPr wrap="square">
            <a:spAutoFit/>
          </a:bodyPr>
          <a:lstStyle/>
          <a:p>
            <a:r>
              <a:rPr lang="en-US" b="1" dirty="0">
                <a:solidFill>
                  <a:schemeClr val="bg1"/>
                </a:solidFill>
              </a:rPr>
              <a:t>S</a:t>
            </a:r>
            <a:r>
              <a:rPr lang="en-US" b="1" i="0" dirty="0">
                <a:solidFill>
                  <a:schemeClr val="bg1"/>
                </a:solidFill>
                <a:effectLst/>
              </a:rPr>
              <a:t>ocial media listening</a:t>
            </a:r>
            <a:endParaRPr lang="en-GB" b="1" dirty="0">
              <a:solidFill>
                <a:schemeClr val="bg1"/>
              </a:solidFill>
            </a:endParaRPr>
          </a:p>
        </p:txBody>
      </p:sp>
    </p:spTree>
    <p:extLst>
      <p:ext uri="{BB962C8B-B14F-4D97-AF65-F5344CB8AC3E}">
        <p14:creationId xmlns:p14="http://schemas.microsoft.com/office/powerpoint/2010/main" val="30166045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8FDA0-AB90-4909-884E-E9985EC0A760}"/>
              </a:ext>
            </a:extLst>
          </p:cNvPr>
          <p:cNvSpPr/>
          <p:nvPr/>
        </p:nvSpPr>
        <p:spPr>
          <a:xfrm>
            <a:off x="0" y="0"/>
            <a:ext cx="12192000" cy="8876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Near Neighbours">
            <a:extLst>
              <a:ext uri="{FF2B5EF4-FFF2-40B4-BE49-F238E27FC236}">
                <a16:creationId xmlns:a16="http://schemas.microsoft.com/office/drawing/2014/main" id="{2A9079CB-DDC8-44EB-82CC-2AC65AED5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DA05E02-C693-4812-89C0-983806BBC88E}"/>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90D06A02-EB67-46EE-AC7B-75552DE2B302}"/>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Using polls</a:t>
            </a:r>
            <a:endParaRPr lang="en-GB" sz="2400" b="1" dirty="0">
              <a:solidFill>
                <a:schemeClr val="tx1"/>
              </a:solidFill>
            </a:endParaRPr>
          </a:p>
        </p:txBody>
      </p:sp>
      <p:pic>
        <p:nvPicPr>
          <p:cNvPr id="18" name="Graphic 17" descr="Magnifying glass with solid fill">
            <a:extLst>
              <a:ext uri="{FF2B5EF4-FFF2-40B4-BE49-F238E27FC236}">
                <a16:creationId xmlns:a16="http://schemas.microsoft.com/office/drawing/2014/main" id="{DEE6AC04-E730-483C-8990-5CFA1B59E0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pic>
        <p:nvPicPr>
          <p:cNvPr id="1026" name="Picture 2" descr="How to Create Polls in Zoom Meetings">
            <a:extLst>
              <a:ext uri="{FF2B5EF4-FFF2-40B4-BE49-F238E27FC236}">
                <a16:creationId xmlns:a16="http://schemas.microsoft.com/office/drawing/2014/main" id="{ED0026A2-9E62-4D57-9E63-8A4BE29551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5315" y="2700670"/>
            <a:ext cx="7350516" cy="2209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822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21462D-B13D-4CCD-9716-3DF94455AE60}"/>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B8111DCB-43AF-4ED9-87E2-12D95A943F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336D2A5-B84B-4CDD-AAEE-9750EB3EB73F}"/>
              </a:ext>
            </a:extLst>
          </p:cNvPr>
          <p:cNvPicPr>
            <a:picLocks noChangeAspect="1"/>
          </p:cNvPicPr>
          <p:nvPr/>
        </p:nvPicPr>
        <p:blipFill rotWithShape="1">
          <a:blip r:embed="rId5">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3EE47630-EBAD-4BF9-9448-21A56B69D043}"/>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6C0C0D4F-81BA-40E5-B814-03165B9C14F2}"/>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Calibri" panose="020F0502020204030204"/>
              </a:rPr>
              <a:t>Using Polls</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9254E2D3-4C63-4255-9B1F-02C9A094588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55304" y="295268"/>
            <a:ext cx="354990" cy="354990"/>
          </a:xfrm>
          <a:prstGeom prst="rect">
            <a:avLst/>
          </a:prstGeom>
        </p:spPr>
      </p:pic>
      <p:sp>
        <p:nvSpPr>
          <p:cNvPr id="22" name="Rectangle 21">
            <a:extLst>
              <a:ext uri="{FF2B5EF4-FFF2-40B4-BE49-F238E27FC236}">
                <a16:creationId xmlns:a16="http://schemas.microsoft.com/office/drawing/2014/main" id="{820475BB-3468-475C-A6F8-2412A1DF1DE8}"/>
              </a:ext>
            </a:extLst>
          </p:cNvPr>
          <p:cNvSpPr/>
          <p:nvPr/>
        </p:nvSpPr>
        <p:spPr>
          <a:xfrm>
            <a:off x="11036106" y="5428553"/>
            <a:ext cx="1061087" cy="1337261"/>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171EB37F-7425-4276-9F84-17EC7776EA7F}"/>
              </a:ext>
            </a:extLst>
          </p:cNvPr>
          <p:cNvSpPr txBox="1"/>
          <p:nvPr/>
        </p:nvSpPr>
        <p:spPr>
          <a:xfrm>
            <a:off x="11068764" y="6159744"/>
            <a:ext cx="13622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Advanced Zoom</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4" name="Picture 4" descr="Change Folder Picture in Windows 10">
            <a:extLst>
              <a:ext uri="{FF2B5EF4-FFF2-40B4-BE49-F238E27FC236}">
                <a16:creationId xmlns:a16="http://schemas.microsoft.com/office/drawing/2014/main" id="{10A694BA-E055-40C1-BFF2-C2222C5F3C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98756" y="5504546"/>
            <a:ext cx="584776" cy="584776"/>
          </a:xfrm>
          <a:prstGeom prst="rect">
            <a:avLst/>
          </a:prstGeom>
          <a:noFill/>
          <a:extLst>
            <a:ext uri="{909E8E84-426E-40DD-AFC4-6F175D3DCCD1}">
              <a14:hiddenFill xmlns:a14="http://schemas.microsoft.com/office/drawing/2010/main">
                <a:solidFill>
                  <a:srgbClr val="FFFFFF"/>
                </a:solidFill>
              </a14:hiddenFill>
            </a:ext>
          </a:extLst>
        </p:spPr>
      </p:pic>
      <p:pic>
        <p:nvPicPr>
          <p:cNvPr id="21" name="Graphic 20" descr="Cursor with solid fill">
            <a:extLst>
              <a:ext uri="{FF2B5EF4-FFF2-40B4-BE49-F238E27FC236}">
                <a16:creationId xmlns:a16="http://schemas.microsoft.com/office/drawing/2014/main" id="{29F85A01-E74D-406E-A936-F3E923E27C3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29486" y="5755759"/>
            <a:ext cx="465389" cy="465389"/>
          </a:xfrm>
          <a:prstGeom prst="rect">
            <a:avLst/>
          </a:prstGeom>
        </p:spPr>
      </p:pic>
      <p:pic>
        <p:nvPicPr>
          <p:cNvPr id="13" name="Graphic 12" descr="Monitor outline">
            <a:extLst>
              <a:ext uri="{FF2B5EF4-FFF2-40B4-BE49-F238E27FC236}">
                <a16:creationId xmlns:a16="http://schemas.microsoft.com/office/drawing/2014/main" id="{6666AD34-2C6F-4280-BA6A-E5887ED33A6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70847" y="112942"/>
            <a:ext cx="8850305" cy="7804449"/>
          </a:xfrm>
          <a:prstGeom prst="rect">
            <a:avLst/>
          </a:prstGeom>
        </p:spPr>
      </p:pic>
      <p:pic>
        <p:nvPicPr>
          <p:cNvPr id="3" name="Online Media 2" title="ZOOM Polls - Diverting 2 Digital">
            <a:hlinkClick r:id="" action="ppaction://media"/>
            <a:extLst>
              <a:ext uri="{FF2B5EF4-FFF2-40B4-BE49-F238E27FC236}">
                <a16:creationId xmlns:a16="http://schemas.microsoft.com/office/drawing/2014/main" id="{CBC029C7-1E18-4AFB-881A-34790A9FF181}"/>
              </a:ext>
            </a:extLst>
          </p:cNvPr>
          <p:cNvPicPr>
            <a:picLocks noRot="1" noChangeAspect="1"/>
          </p:cNvPicPr>
          <p:nvPr>
            <a:videoFile r:link="rId1"/>
          </p:nvPr>
        </p:nvPicPr>
        <p:blipFill>
          <a:blip r:embed="rId13"/>
          <a:stretch>
            <a:fillRect/>
          </a:stretch>
        </p:blipFill>
        <p:spPr>
          <a:xfrm>
            <a:off x="3104604" y="1869240"/>
            <a:ext cx="5856512" cy="3308929"/>
          </a:xfrm>
          <a:prstGeom prst="rect">
            <a:avLst/>
          </a:prstGeom>
        </p:spPr>
      </p:pic>
    </p:spTree>
    <p:extLst>
      <p:ext uri="{BB962C8B-B14F-4D97-AF65-F5344CB8AC3E}">
        <p14:creationId xmlns:p14="http://schemas.microsoft.com/office/powerpoint/2010/main" val="77876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21462D-B13D-4CCD-9716-3DF94455AE60}"/>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B8111DCB-43AF-4ED9-87E2-12D95A943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E336D2A5-B84B-4CDD-AAEE-9750EB3EB73F}"/>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3EE47630-EBAD-4BF9-9448-21A56B69D043}"/>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6C0C0D4F-81BA-40E5-B814-03165B9C14F2}"/>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Questions</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9254E2D3-4C63-4255-9B1F-02C9A09458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sp>
        <p:nvSpPr>
          <p:cNvPr id="13" name="Speech Bubble: Rectangle with Corners Rounded 12">
            <a:extLst>
              <a:ext uri="{FF2B5EF4-FFF2-40B4-BE49-F238E27FC236}">
                <a16:creationId xmlns:a16="http://schemas.microsoft.com/office/drawing/2014/main" id="{DEF7C4C1-A06C-4075-85A7-465AD0034D20}"/>
              </a:ext>
            </a:extLst>
          </p:cNvPr>
          <p:cNvSpPr/>
          <p:nvPr/>
        </p:nvSpPr>
        <p:spPr>
          <a:xfrm>
            <a:off x="1901091" y="2149383"/>
            <a:ext cx="8698963" cy="2401698"/>
          </a:xfrm>
          <a:prstGeom prst="wedgeRoundRectCallout">
            <a:avLst>
              <a:gd name="adj1" fmla="val 49235"/>
              <a:gd name="adj2" fmla="val 76695"/>
              <a:gd name="adj3" fmla="val 16667"/>
            </a:avLst>
          </a:prstGeom>
          <a:solidFill>
            <a:schemeClr val="bg1"/>
          </a:solidFill>
          <a:ln w="76200">
            <a:solidFill>
              <a:srgbClr val="C55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dirty="0">
                <a:solidFill>
                  <a:srgbClr val="EF7E23"/>
                </a:solidFill>
                <a:latin typeface="Calibri" panose="020F0502020204030204"/>
              </a:rPr>
              <a:t>Questions?</a:t>
            </a:r>
            <a:endParaRPr kumimoji="0" lang="en-GB" sz="8000" i="0" u="none" strike="noStrike" kern="1200" cap="none" spc="0" normalizeH="0" baseline="0" noProof="0" dirty="0">
              <a:ln>
                <a:noFill/>
              </a:ln>
              <a:solidFill>
                <a:srgbClr val="EF7E2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056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B83C5-DCDE-4BF8-BA4B-6EA97CECA2C2}"/>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9BCE6EF5-22B8-4F6F-888A-EE8F5E0A2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17D9EBFC-92D8-426D-B881-EEF0ECC7847C}"/>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A2B7D1CF-DA28-4F80-AD80-0C400D13C413}"/>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8F9F9B5-934D-4FD3-9198-E0773C987EC3}"/>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Analytics</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B64CD875-B4DB-4170-8440-5C97C0CF9C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grpSp>
        <p:nvGrpSpPr>
          <p:cNvPr id="23" name="Group 22">
            <a:extLst>
              <a:ext uri="{FF2B5EF4-FFF2-40B4-BE49-F238E27FC236}">
                <a16:creationId xmlns:a16="http://schemas.microsoft.com/office/drawing/2014/main" id="{BF37ECDB-B466-421C-A033-A1A2F7A690AC}"/>
              </a:ext>
            </a:extLst>
          </p:cNvPr>
          <p:cNvGrpSpPr/>
          <p:nvPr/>
        </p:nvGrpSpPr>
        <p:grpSpPr>
          <a:xfrm>
            <a:off x="11125200" y="5848351"/>
            <a:ext cx="1393649" cy="910620"/>
            <a:chOff x="10742327" y="5546719"/>
            <a:chExt cx="1912300" cy="1254077"/>
          </a:xfrm>
        </p:grpSpPr>
        <p:sp>
          <p:nvSpPr>
            <p:cNvPr id="26" name="Rectangle 25">
              <a:extLst>
                <a:ext uri="{FF2B5EF4-FFF2-40B4-BE49-F238E27FC236}">
                  <a16:creationId xmlns:a16="http://schemas.microsoft.com/office/drawing/2014/main" id="{00978D9A-ADF2-40E9-9406-9A4B8459446D}"/>
                </a:ext>
              </a:extLst>
            </p:cNvPr>
            <p:cNvSpPr/>
            <p:nvPr/>
          </p:nvSpPr>
          <p:spPr>
            <a:xfrm>
              <a:off x="10742327" y="5546719"/>
              <a:ext cx="1333360" cy="1222466"/>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id="{D14B7502-5FBF-40C3-9974-229E277DF6C9}"/>
                </a:ext>
              </a:extLst>
            </p:cNvPr>
            <p:cNvGrpSpPr/>
            <p:nvPr/>
          </p:nvGrpSpPr>
          <p:grpSpPr>
            <a:xfrm>
              <a:off x="10793553" y="5667463"/>
              <a:ext cx="1861074" cy="1133333"/>
              <a:chOff x="177745" y="1471244"/>
              <a:chExt cx="1861074" cy="1133333"/>
            </a:xfrm>
          </p:grpSpPr>
          <p:pic>
            <p:nvPicPr>
              <p:cNvPr id="30" name="Picture 4" descr="Change Folder Picture in Windows 10">
                <a:extLst>
                  <a:ext uri="{FF2B5EF4-FFF2-40B4-BE49-F238E27FC236}">
                    <a16:creationId xmlns:a16="http://schemas.microsoft.com/office/drawing/2014/main" id="{FFF2310A-8582-4E8D-A44B-F2AEF89D36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53BA1378-E4F7-45FC-9B37-B0DC8CBF3A9E}"/>
                  </a:ext>
                </a:extLst>
              </p:cNvPr>
              <p:cNvSpPr txBox="1"/>
              <p:nvPr/>
            </p:nvSpPr>
            <p:spPr>
              <a:xfrm>
                <a:off x="177745" y="2266024"/>
                <a:ext cx="1861074" cy="338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Analytics</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5" name="Graphic 34" descr="Cursor with solid fill">
                <a:extLst>
                  <a:ext uri="{FF2B5EF4-FFF2-40B4-BE49-F238E27FC236}">
                    <a16:creationId xmlns:a16="http://schemas.microsoft.com/office/drawing/2014/main" id="{140427FF-D410-463C-8EE5-9B18C03094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9351" y="1673504"/>
                <a:ext cx="757229" cy="757229"/>
              </a:xfrm>
              <a:prstGeom prst="rect">
                <a:avLst/>
              </a:prstGeom>
            </p:spPr>
          </p:pic>
        </p:grpSp>
      </p:grpSp>
      <p:sp>
        <p:nvSpPr>
          <p:cNvPr id="34" name="TextBox 33">
            <a:extLst>
              <a:ext uri="{FF2B5EF4-FFF2-40B4-BE49-F238E27FC236}">
                <a16:creationId xmlns:a16="http://schemas.microsoft.com/office/drawing/2014/main" id="{EDC7A11C-471C-4FA0-A627-75D370FFF826}"/>
              </a:ext>
            </a:extLst>
          </p:cNvPr>
          <p:cNvSpPr txBox="1"/>
          <p:nvPr/>
        </p:nvSpPr>
        <p:spPr>
          <a:xfrm>
            <a:off x="1797350" y="4136027"/>
            <a:ext cx="9167705" cy="1800000"/>
          </a:xfrm>
          <a:prstGeom prst="rect">
            <a:avLst/>
          </a:prstGeom>
          <a:noFill/>
        </p:spPr>
        <p:txBody>
          <a:bodyPr wrap="square" numCol="3">
            <a:spAutoFit/>
          </a:bodyPr>
          <a:lstStyle/>
          <a:p>
            <a:pPr marL="285750" indent="-285750" algn="l">
              <a:buFont typeface="Wingdings" panose="05000000000000000000" pitchFamily="2" charset="2"/>
              <a:buChar char="ü"/>
            </a:pPr>
            <a:r>
              <a:rPr lang="en-US" b="1" i="0" dirty="0">
                <a:solidFill>
                  <a:schemeClr val="bg1"/>
                </a:solidFill>
                <a:effectLst/>
              </a:rPr>
              <a:t>Clicks</a:t>
            </a:r>
          </a:p>
          <a:p>
            <a:pPr marL="285750" indent="-285750" algn="l">
              <a:buFont typeface="Wingdings" panose="05000000000000000000" pitchFamily="2" charset="2"/>
              <a:buChar char="ü"/>
            </a:pPr>
            <a:r>
              <a:rPr lang="en-US" b="1" i="0" dirty="0">
                <a:solidFill>
                  <a:schemeClr val="bg1"/>
                </a:solidFill>
                <a:effectLst/>
              </a:rPr>
              <a:t>Comments</a:t>
            </a:r>
          </a:p>
          <a:p>
            <a:pPr marL="285750" indent="-285750" algn="l">
              <a:buFont typeface="Wingdings" panose="05000000000000000000" pitchFamily="2" charset="2"/>
              <a:buChar char="ü"/>
            </a:pPr>
            <a:r>
              <a:rPr lang="en-US" b="1" i="0" dirty="0">
                <a:solidFill>
                  <a:schemeClr val="bg1"/>
                </a:solidFill>
                <a:effectLst/>
              </a:rPr>
              <a:t>Shares</a:t>
            </a:r>
          </a:p>
          <a:p>
            <a:pPr marL="285750" indent="-285750" algn="l">
              <a:buFont typeface="Wingdings" panose="05000000000000000000" pitchFamily="2" charset="2"/>
              <a:buChar char="ü"/>
            </a:pPr>
            <a:r>
              <a:rPr lang="en-US" b="1" i="0" dirty="0">
                <a:solidFill>
                  <a:schemeClr val="bg1"/>
                </a:solidFill>
                <a:effectLst/>
              </a:rPr>
              <a:t>Video views</a:t>
            </a:r>
          </a:p>
          <a:p>
            <a:pPr marL="285750" indent="-285750" algn="l">
              <a:buFont typeface="Wingdings" panose="05000000000000000000" pitchFamily="2" charset="2"/>
              <a:buChar char="ü"/>
            </a:pPr>
            <a:r>
              <a:rPr lang="en-US" b="1" dirty="0">
                <a:solidFill>
                  <a:schemeClr val="bg1"/>
                </a:solidFill>
              </a:rPr>
              <a:t>Follows</a:t>
            </a:r>
          </a:p>
          <a:p>
            <a:pPr marL="285750" indent="-285750" algn="l">
              <a:buFont typeface="Wingdings" panose="05000000000000000000" pitchFamily="2" charset="2"/>
              <a:buChar char="ü"/>
            </a:pPr>
            <a:r>
              <a:rPr lang="en-US" b="1" i="0" dirty="0">
                <a:solidFill>
                  <a:schemeClr val="bg1"/>
                </a:solidFill>
                <a:effectLst/>
              </a:rPr>
              <a:t>Links clicked</a:t>
            </a:r>
          </a:p>
          <a:p>
            <a:pPr marL="285750" indent="-285750">
              <a:buFont typeface="Wingdings" panose="05000000000000000000" pitchFamily="2" charset="2"/>
              <a:buChar char="ü"/>
            </a:pPr>
            <a:r>
              <a:rPr lang="en-GB" b="1" i="0" dirty="0">
                <a:solidFill>
                  <a:schemeClr val="bg1"/>
                </a:solidFill>
                <a:effectLst/>
              </a:rPr>
              <a:t>Audience Growth Rate</a:t>
            </a:r>
          </a:p>
          <a:p>
            <a:pPr marL="285750" indent="-285750">
              <a:buFont typeface="Wingdings" panose="05000000000000000000" pitchFamily="2" charset="2"/>
              <a:buChar char="ü"/>
            </a:pPr>
            <a:r>
              <a:rPr lang="en-GB" b="1" i="0" dirty="0">
                <a:solidFill>
                  <a:schemeClr val="bg1"/>
                </a:solidFill>
                <a:effectLst/>
              </a:rPr>
              <a:t>Average Engagement Rate</a:t>
            </a:r>
          </a:p>
          <a:p>
            <a:pPr marL="285750" indent="-285750">
              <a:buFont typeface="Wingdings" panose="05000000000000000000" pitchFamily="2" charset="2"/>
              <a:buChar char="ü"/>
            </a:pPr>
            <a:r>
              <a:rPr lang="en-GB" b="1" i="0" dirty="0">
                <a:solidFill>
                  <a:schemeClr val="bg1"/>
                </a:solidFill>
                <a:effectLst/>
              </a:rPr>
              <a:t>Cost-Per-Click (CPC)</a:t>
            </a:r>
          </a:p>
          <a:p>
            <a:pPr marL="285750" indent="-285750">
              <a:buFont typeface="Wingdings" panose="05000000000000000000" pitchFamily="2" charset="2"/>
              <a:buChar char="ü"/>
            </a:pPr>
            <a:r>
              <a:rPr lang="en-GB" b="1" i="0" dirty="0">
                <a:solidFill>
                  <a:schemeClr val="bg1"/>
                </a:solidFill>
                <a:effectLst/>
              </a:rPr>
              <a:t>Post rate</a:t>
            </a:r>
            <a:endParaRPr lang="en-GB" b="1" dirty="0">
              <a:solidFill>
                <a:schemeClr val="bg1"/>
              </a:solidFill>
            </a:endParaRPr>
          </a:p>
          <a:p>
            <a:pPr marL="285750" indent="-285750" algn="l">
              <a:buFont typeface="Wingdings" panose="05000000000000000000" pitchFamily="2" charset="2"/>
              <a:buChar char="ü"/>
            </a:pPr>
            <a:r>
              <a:rPr lang="en-GB" b="1" i="0" dirty="0">
                <a:solidFill>
                  <a:schemeClr val="bg1"/>
                </a:solidFill>
                <a:effectLst/>
              </a:rPr>
              <a:t>Comment rate</a:t>
            </a:r>
          </a:p>
          <a:p>
            <a:pPr marL="285750" indent="-285750" algn="l">
              <a:buFont typeface="Wingdings" panose="05000000000000000000" pitchFamily="2" charset="2"/>
              <a:buChar char="ü"/>
            </a:pPr>
            <a:r>
              <a:rPr lang="en-GB" b="1" i="0" dirty="0">
                <a:solidFill>
                  <a:schemeClr val="bg1"/>
                </a:solidFill>
                <a:effectLst/>
              </a:rPr>
              <a:t>Pageviews</a:t>
            </a:r>
            <a:endParaRPr lang="en-GB" b="1" dirty="0">
              <a:solidFill>
                <a:schemeClr val="bg1"/>
              </a:solidFill>
            </a:endParaRPr>
          </a:p>
          <a:p>
            <a:pPr marL="285750" indent="-285750" algn="l">
              <a:buFont typeface="Wingdings" panose="05000000000000000000" pitchFamily="2" charset="2"/>
              <a:buChar char="ü"/>
            </a:pPr>
            <a:r>
              <a:rPr lang="en-GB" b="1" i="0" dirty="0">
                <a:solidFill>
                  <a:schemeClr val="bg1"/>
                </a:solidFill>
                <a:effectLst/>
              </a:rPr>
              <a:t>Traffic</a:t>
            </a:r>
          </a:p>
          <a:p>
            <a:pPr marL="285750" indent="-285750" algn="l">
              <a:buFont typeface="Wingdings" panose="05000000000000000000" pitchFamily="2" charset="2"/>
              <a:buChar char="ü"/>
            </a:pPr>
            <a:r>
              <a:rPr lang="en-US" b="1" i="0" dirty="0">
                <a:solidFill>
                  <a:schemeClr val="bg1"/>
                </a:solidFill>
                <a:effectLst/>
              </a:rPr>
              <a:t>Direct visitors </a:t>
            </a:r>
          </a:p>
          <a:p>
            <a:pPr marL="285750" indent="-285750" algn="l">
              <a:buFont typeface="Wingdings" panose="05000000000000000000" pitchFamily="2" charset="2"/>
              <a:buChar char="ü"/>
            </a:pPr>
            <a:r>
              <a:rPr lang="en-US" b="1" i="0" dirty="0">
                <a:solidFill>
                  <a:schemeClr val="bg1"/>
                </a:solidFill>
                <a:effectLst/>
              </a:rPr>
              <a:t>Search visitors </a:t>
            </a:r>
          </a:p>
          <a:p>
            <a:pPr marL="285750" indent="-285750" algn="l">
              <a:buFont typeface="Wingdings" panose="05000000000000000000" pitchFamily="2" charset="2"/>
              <a:buChar char="ü"/>
            </a:pPr>
            <a:r>
              <a:rPr lang="en-US" b="1" i="0" dirty="0">
                <a:solidFill>
                  <a:schemeClr val="bg1"/>
                </a:solidFill>
                <a:effectLst/>
              </a:rPr>
              <a:t>Referral visitors </a:t>
            </a:r>
            <a:endParaRPr lang="en-US" b="1" dirty="0">
              <a:solidFill>
                <a:schemeClr val="bg1"/>
              </a:solidFill>
            </a:endParaRPr>
          </a:p>
          <a:p>
            <a:pPr marL="285750" indent="-285750" algn="l">
              <a:buFont typeface="Wingdings" panose="05000000000000000000" pitchFamily="2" charset="2"/>
              <a:buChar char="ü"/>
            </a:pPr>
            <a:r>
              <a:rPr lang="en-GB" b="1" i="0" dirty="0">
                <a:solidFill>
                  <a:schemeClr val="bg1"/>
                </a:solidFill>
                <a:effectLst/>
              </a:rPr>
              <a:t>Bounce Rate</a:t>
            </a:r>
          </a:p>
          <a:p>
            <a:pPr algn="l"/>
            <a:r>
              <a:rPr lang="en-GB" b="1" dirty="0">
                <a:solidFill>
                  <a:schemeClr val="bg1"/>
                </a:solidFill>
              </a:rPr>
              <a:t>… &amp; many more</a:t>
            </a:r>
            <a:endParaRPr lang="en-GB" b="1" i="0" dirty="0">
              <a:solidFill>
                <a:schemeClr val="bg1"/>
              </a:solidFill>
              <a:effectLst/>
            </a:endParaRPr>
          </a:p>
        </p:txBody>
      </p:sp>
      <p:sp>
        <p:nvSpPr>
          <p:cNvPr id="25" name="Speech Bubble: Rectangle with Corners Rounded 24">
            <a:extLst>
              <a:ext uri="{FF2B5EF4-FFF2-40B4-BE49-F238E27FC236}">
                <a16:creationId xmlns:a16="http://schemas.microsoft.com/office/drawing/2014/main" id="{965BDD47-51AC-4613-941C-7C2340B9E602}"/>
              </a:ext>
            </a:extLst>
          </p:cNvPr>
          <p:cNvSpPr/>
          <p:nvPr/>
        </p:nvSpPr>
        <p:spPr>
          <a:xfrm>
            <a:off x="1396266" y="1164704"/>
            <a:ext cx="9399467" cy="2320575"/>
          </a:xfrm>
          <a:prstGeom prst="wedgeRoundRectCallout">
            <a:avLst>
              <a:gd name="adj1" fmla="val 49886"/>
              <a:gd name="adj2" fmla="val 22540"/>
              <a:gd name="adj3" fmla="val 16667"/>
            </a:avLst>
          </a:prstGeom>
          <a:solidFill>
            <a:schemeClr val="bg1"/>
          </a:solidFill>
          <a:ln w="76200">
            <a:solidFill>
              <a:srgbClr val="EA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b="1" dirty="0">
                <a:solidFill>
                  <a:srgbClr val="EAAA09"/>
                </a:solidFill>
              </a:rPr>
              <a:t>A small charity has just completed a month-long social media campaign with the aim of encouraging individuals to visit their website and gain awareness of their cause.</a:t>
            </a:r>
          </a:p>
          <a:p>
            <a:pPr lvl="0" algn="ctr">
              <a:defRPr/>
            </a:pPr>
            <a:endParaRPr lang="en-US" sz="2000" b="1" dirty="0">
              <a:solidFill>
                <a:srgbClr val="EAAA09"/>
              </a:solidFill>
            </a:endParaRPr>
          </a:p>
          <a:p>
            <a:pPr lvl="0" algn="ctr">
              <a:defRPr/>
            </a:pPr>
            <a:r>
              <a:rPr lang="en-US" sz="2000" b="1" dirty="0">
                <a:solidFill>
                  <a:srgbClr val="EAAA09"/>
                </a:solidFill>
              </a:rPr>
              <a:t>Activity:  In breakout rooms, as a member of the marketing team what metrics might want to look at when reviewing the effectiveness of this campaign. </a:t>
            </a: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80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B83C5-DCDE-4BF8-BA4B-6EA97CECA2C2}"/>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9BCE6EF5-22B8-4F6F-888A-EE8F5E0A2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17D9EBFC-92D8-426D-B881-EEF0ECC7847C}"/>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A2B7D1CF-DA28-4F80-AD80-0C400D13C413}"/>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8F9F9B5-934D-4FD3-9198-E0773C987EC3}"/>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Social Media Analytics</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B64CD875-B4DB-4170-8440-5C97C0CF9C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sp>
        <p:nvSpPr>
          <p:cNvPr id="19" name="Speech Bubble: Rectangle with Corners Rounded 18">
            <a:extLst>
              <a:ext uri="{FF2B5EF4-FFF2-40B4-BE49-F238E27FC236}">
                <a16:creationId xmlns:a16="http://schemas.microsoft.com/office/drawing/2014/main" id="{25A37C70-C1C1-4272-850F-45AB80272548}"/>
              </a:ext>
            </a:extLst>
          </p:cNvPr>
          <p:cNvSpPr/>
          <p:nvPr/>
        </p:nvSpPr>
        <p:spPr>
          <a:xfrm>
            <a:off x="4143103" y="1086388"/>
            <a:ext cx="3905793" cy="1423143"/>
          </a:xfrm>
          <a:prstGeom prst="wedgeRoundRectCallout">
            <a:avLst>
              <a:gd name="adj1" fmla="val 72647"/>
              <a:gd name="adj2" fmla="val 38546"/>
              <a:gd name="adj3" fmla="val 16667"/>
            </a:avLst>
          </a:prstGeom>
          <a:solidFill>
            <a:schemeClr val="bg1"/>
          </a:solidFill>
          <a:ln w="76200">
            <a:solidFill>
              <a:srgbClr val="8448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814393"/>
                </a:solidFill>
                <a:effectLst/>
                <a:uLnTx/>
                <a:uFillTx/>
                <a:latin typeface="Calibri" panose="020F0502020204030204"/>
                <a:ea typeface="+mn-ea"/>
                <a:cs typeface="+mn-cs"/>
              </a:rPr>
              <a:t>Why can it be a good idea to use Social Media analytics?</a:t>
            </a:r>
          </a:p>
        </p:txBody>
      </p:sp>
      <p:sp>
        <p:nvSpPr>
          <p:cNvPr id="22" name="TextBox 21">
            <a:extLst>
              <a:ext uri="{FF2B5EF4-FFF2-40B4-BE49-F238E27FC236}">
                <a16:creationId xmlns:a16="http://schemas.microsoft.com/office/drawing/2014/main" id="{A71B92B9-D51E-4084-979C-077060185C9C}"/>
              </a:ext>
            </a:extLst>
          </p:cNvPr>
          <p:cNvSpPr txBox="1"/>
          <p:nvPr/>
        </p:nvSpPr>
        <p:spPr>
          <a:xfrm>
            <a:off x="814530" y="2913566"/>
            <a:ext cx="5045757"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It helps you to </a:t>
            </a:r>
            <a:r>
              <a:rPr kumimoji="0" lang="en-GB" sz="2400" b="1" i="0" u="sng" strike="noStrike" kern="1200" cap="none" spc="0" normalizeH="0" baseline="0" noProof="0" dirty="0">
                <a:ln>
                  <a:noFill/>
                </a:ln>
                <a:solidFill>
                  <a:srgbClr val="FFFFFF"/>
                </a:solidFill>
                <a:effectLst/>
                <a:uLnTx/>
                <a:uFillTx/>
                <a:latin typeface="Calibri" panose="020F0502020204030204"/>
                <a:ea typeface="+mn-ea"/>
                <a:cs typeface="+mn-cs"/>
              </a:rPr>
              <a:t>post with purpose</a:t>
            </a: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 (have a clear goal or reason for posting)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Improves your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Boost followers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7" name="Graphic 6" descr="Good Idea with solid fill">
            <a:extLst>
              <a:ext uri="{FF2B5EF4-FFF2-40B4-BE49-F238E27FC236}">
                <a16:creationId xmlns:a16="http://schemas.microsoft.com/office/drawing/2014/main" id="{3296BFE6-C248-4472-A089-E7538BED51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5046" y="4271485"/>
            <a:ext cx="653182" cy="653182"/>
          </a:xfrm>
          <a:prstGeom prst="rect">
            <a:avLst/>
          </a:prstGeom>
        </p:spPr>
      </p:pic>
      <p:pic>
        <p:nvPicPr>
          <p:cNvPr id="9" name="Graphic 8" descr="Linear Graph outline">
            <a:extLst>
              <a:ext uri="{FF2B5EF4-FFF2-40B4-BE49-F238E27FC236}">
                <a16:creationId xmlns:a16="http://schemas.microsoft.com/office/drawing/2014/main" id="{D2318B86-D2DF-45C4-A99B-B1BEE143714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3112" y="2932657"/>
            <a:ext cx="757051" cy="757051"/>
          </a:xfrm>
          <a:prstGeom prst="rect">
            <a:avLst/>
          </a:prstGeom>
        </p:spPr>
      </p:pic>
      <p:sp>
        <p:nvSpPr>
          <p:cNvPr id="25" name="TextBox 24">
            <a:extLst>
              <a:ext uri="{FF2B5EF4-FFF2-40B4-BE49-F238E27FC236}">
                <a16:creationId xmlns:a16="http://schemas.microsoft.com/office/drawing/2014/main" id="{49A4DB3E-251F-4163-8302-074E0FB23B90}"/>
              </a:ext>
            </a:extLst>
          </p:cNvPr>
          <p:cNvSpPr txBox="1"/>
          <p:nvPr/>
        </p:nvSpPr>
        <p:spPr>
          <a:xfrm>
            <a:off x="6578452" y="2933642"/>
            <a:ext cx="5450436"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Learn more about </a:t>
            </a:r>
            <a:r>
              <a:rPr kumimoji="0" lang="en-GB" sz="2400" b="1" i="0" u="sng" strike="noStrike" kern="1200" cap="none" spc="0" normalizeH="0" baseline="0" noProof="0" dirty="0">
                <a:ln>
                  <a:noFill/>
                </a:ln>
                <a:solidFill>
                  <a:srgbClr val="FFFFFF"/>
                </a:solidFill>
                <a:effectLst/>
                <a:uLnTx/>
                <a:uFillTx/>
                <a:latin typeface="Calibri" panose="020F0502020204030204"/>
                <a:ea typeface="+mn-ea"/>
                <a:cs typeface="+mn-cs"/>
              </a:rPr>
              <a:t>who your audience 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sng"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Learn more </a:t>
            </a:r>
            <a:r>
              <a:rPr kumimoji="0" lang="en-GB" sz="2400" b="1" i="0" u="sng" strike="noStrike" kern="1200" cap="none" spc="0" normalizeH="0" baseline="0" noProof="0" dirty="0">
                <a:ln>
                  <a:noFill/>
                </a:ln>
                <a:solidFill>
                  <a:srgbClr val="FFFFFF"/>
                </a:solidFill>
                <a:effectLst/>
                <a:uLnTx/>
                <a:uFillTx/>
                <a:latin typeface="Calibri" panose="020F0502020204030204"/>
                <a:ea typeface="+mn-ea"/>
                <a:cs typeface="+mn-cs"/>
              </a:rPr>
              <a:t>what your audience likes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sng"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Increase user/follower engagement</a:t>
            </a:r>
          </a:p>
        </p:txBody>
      </p:sp>
      <p:pic>
        <p:nvPicPr>
          <p:cNvPr id="14" name="Graphic 13" descr="Badge Follow with solid fill">
            <a:extLst>
              <a:ext uri="{FF2B5EF4-FFF2-40B4-BE49-F238E27FC236}">
                <a16:creationId xmlns:a16="http://schemas.microsoft.com/office/drawing/2014/main" id="{656DD347-A7FA-4AFF-B5D7-0FDB0B39564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3300" y="5103253"/>
            <a:ext cx="516673" cy="516673"/>
          </a:xfrm>
          <a:prstGeom prst="rect">
            <a:avLst/>
          </a:prstGeom>
        </p:spPr>
      </p:pic>
      <p:pic>
        <p:nvPicPr>
          <p:cNvPr id="24" name="Graphic 23" descr="Group of people with solid fill">
            <a:extLst>
              <a:ext uri="{FF2B5EF4-FFF2-40B4-BE49-F238E27FC236}">
                <a16:creationId xmlns:a16="http://schemas.microsoft.com/office/drawing/2014/main" id="{816D18FA-4360-4056-8F44-7AE085380A6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891619" y="2932657"/>
            <a:ext cx="717908" cy="717908"/>
          </a:xfrm>
          <a:prstGeom prst="rect">
            <a:avLst/>
          </a:prstGeom>
        </p:spPr>
      </p:pic>
      <p:pic>
        <p:nvPicPr>
          <p:cNvPr id="27" name="Graphic 26" descr="Smiling face with solid fill with solid fill">
            <a:extLst>
              <a:ext uri="{FF2B5EF4-FFF2-40B4-BE49-F238E27FC236}">
                <a16:creationId xmlns:a16="http://schemas.microsoft.com/office/drawing/2014/main" id="{670CEA91-0CE9-4722-BF30-69F59898F84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952201" y="3993730"/>
            <a:ext cx="604346" cy="604346"/>
          </a:xfrm>
          <a:prstGeom prst="rect">
            <a:avLst/>
          </a:prstGeom>
        </p:spPr>
      </p:pic>
      <p:pic>
        <p:nvPicPr>
          <p:cNvPr id="29" name="Graphic 28" descr="Viral with solid fill">
            <a:extLst>
              <a:ext uri="{FF2B5EF4-FFF2-40B4-BE49-F238E27FC236}">
                <a16:creationId xmlns:a16="http://schemas.microsoft.com/office/drawing/2014/main" id="{D3B68E68-5ED0-4F19-8214-641965336A2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933238" y="4924667"/>
            <a:ext cx="604347" cy="604347"/>
          </a:xfrm>
          <a:prstGeom prst="rect">
            <a:avLst/>
          </a:prstGeom>
        </p:spPr>
      </p:pic>
      <p:grpSp>
        <p:nvGrpSpPr>
          <p:cNvPr id="23" name="Group 22">
            <a:extLst>
              <a:ext uri="{FF2B5EF4-FFF2-40B4-BE49-F238E27FC236}">
                <a16:creationId xmlns:a16="http://schemas.microsoft.com/office/drawing/2014/main" id="{BF37ECDB-B466-421C-A033-A1A2F7A690AC}"/>
              </a:ext>
            </a:extLst>
          </p:cNvPr>
          <p:cNvGrpSpPr/>
          <p:nvPr/>
        </p:nvGrpSpPr>
        <p:grpSpPr>
          <a:xfrm>
            <a:off x="11125200" y="5848351"/>
            <a:ext cx="1393649" cy="910620"/>
            <a:chOff x="10742327" y="5546719"/>
            <a:chExt cx="1912300" cy="1254077"/>
          </a:xfrm>
        </p:grpSpPr>
        <p:sp>
          <p:nvSpPr>
            <p:cNvPr id="26" name="Rectangle 25">
              <a:extLst>
                <a:ext uri="{FF2B5EF4-FFF2-40B4-BE49-F238E27FC236}">
                  <a16:creationId xmlns:a16="http://schemas.microsoft.com/office/drawing/2014/main" id="{00978D9A-ADF2-40E9-9406-9A4B8459446D}"/>
                </a:ext>
              </a:extLst>
            </p:cNvPr>
            <p:cNvSpPr/>
            <p:nvPr/>
          </p:nvSpPr>
          <p:spPr>
            <a:xfrm>
              <a:off x="10742327" y="5546719"/>
              <a:ext cx="1333360" cy="1222466"/>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id="{D14B7502-5FBF-40C3-9974-229E277DF6C9}"/>
                </a:ext>
              </a:extLst>
            </p:cNvPr>
            <p:cNvGrpSpPr/>
            <p:nvPr/>
          </p:nvGrpSpPr>
          <p:grpSpPr>
            <a:xfrm>
              <a:off x="10793553" y="5667463"/>
              <a:ext cx="1861074" cy="1133333"/>
              <a:chOff x="177745" y="1471244"/>
              <a:chExt cx="1861074" cy="1133333"/>
            </a:xfrm>
          </p:grpSpPr>
          <p:pic>
            <p:nvPicPr>
              <p:cNvPr id="30" name="Picture 4" descr="Change Folder Picture in Windows 10">
                <a:extLst>
                  <a:ext uri="{FF2B5EF4-FFF2-40B4-BE49-F238E27FC236}">
                    <a16:creationId xmlns:a16="http://schemas.microsoft.com/office/drawing/2014/main" id="{FFF2310A-8582-4E8D-A44B-F2AEF89D363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53BA1378-E4F7-45FC-9B37-B0DC8CBF3A9E}"/>
                  </a:ext>
                </a:extLst>
              </p:cNvPr>
              <p:cNvSpPr txBox="1"/>
              <p:nvPr/>
            </p:nvSpPr>
            <p:spPr>
              <a:xfrm>
                <a:off x="177745" y="2266024"/>
                <a:ext cx="1861074" cy="338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Analytics</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5" name="Graphic 34" descr="Cursor with solid fill">
                <a:extLst>
                  <a:ext uri="{FF2B5EF4-FFF2-40B4-BE49-F238E27FC236}">
                    <a16:creationId xmlns:a16="http://schemas.microsoft.com/office/drawing/2014/main" id="{140427FF-D410-463C-8EE5-9B18C030946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79351" y="1673504"/>
                <a:ext cx="757229" cy="757229"/>
              </a:xfrm>
              <a:prstGeom prst="rect">
                <a:avLst/>
              </a:prstGeom>
            </p:spPr>
          </p:pic>
        </p:grpSp>
      </p:grpSp>
    </p:spTree>
    <p:extLst>
      <p:ext uri="{BB962C8B-B14F-4D97-AF65-F5344CB8AC3E}">
        <p14:creationId xmlns:p14="http://schemas.microsoft.com/office/powerpoint/2010/main" val="1048678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B83C5-DCDE-4BF8-BA4B-6EA97CECA2C2}"/>
              </a:ext>
            </a:extLst>
          </p:cNvPr>
          <p:cNvSpPr/>
          <p:nvPr/>
        </p:nvSpPr>
        <p:spPr>
          <a:xfrm>
            <a:off x="0" y="0"/>
            <a:ext cx="12192000" cy="887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Near Neighbours">
            <a:extLst>
              <a:ext uri="{FF2B5EF4-FFF2-40B4-BE49-F238E27FC236}">
                <a16:creationId xmlns:a16="http://schemas.microsoft.com/office/drawing/2014/main" id="{9BCE6EF5-22B8-4F6F-888A-EE8F5E0A2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65" y="263368"/>
            <a:ext cx="1855401" cy="418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10;&#10;Description automatically generated">
            <a:extLst>
              <a:ext uri="{FF2B5EF4-FFF2-40B4-BE49-F238E27FC236}">
                <a16:creationId xmlns:a16="http://schemas.microsoft.com/office/drawing/2014/main" id="{17D9EBFC-92D8-426D-B881-EEF0ECC7847C}"/>
              </a:ext>
            </a:extLst>
          </p:cNvPr>
          <p:cNvPicPr>
            <a:picLocks noChangeAspect="1"/>
          </p:cNvPicPr>
          <p:nvPr/>
        </p:nvPicPr>
        <p:blipFill rotWithShape="1">
          <a:blip r:embed="rId4">
            <a:extLst>
              <a:ext uri="{28A0092B-C50C-407E-A947-70E740481C1C}">
                <a14:useLocalDpi xmlns:a14="http://schemas.microsoft.com/office/drawing/2010/main" val="0"/>
              </a:ext>
            </a:extLst>
          </a:blip>
          <a:srcRect t="27954" b="50000"/>
          <a:stretch/>
        </p:blipFill>
        <p:spPr>
          <a:xfrm>
            <a:off x="9649938" y="224783"/>
            <a:ext cx="2426791" cy="535014"/>
          </a:xfrm>
          <a:prstGeom prst="rect">
            <a:avLst/>
          </a:prstGeom>
        </p:spPr>
      </p:pic>
      <p:sp>
        <p:nvSpPr>
          <p:cNvPr id="16" name="Rectangle: Rounded Corners 15">
            <a:extLst>
              <a:ext uri="{FF2B5EF4-FFF2-40B4-BE49-F238E27FC236}">
                <a16:creationId xmlns:a16="http://schemas.microsoft.com/office/drawing/2014/main" id="{A2B7D1CF-DA28-4F80-AD80-0C400D13C413}"/>
              </a:ext>
            </a:extLst>
          </p:cNvPr>
          <p:cNvSpPr/>
          <p:nvPr/>
        </p:nvSpPr>
        <p:spPr>
          <a:xfrm>
            <a:off x="3540031" y="263368"/>
            <a:ext cx="5421085" cy="496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8F9F9B5-934D-4FD3-9198-E0773C987EC3}"/>
              </a:ext>
            </a:extLst>
          </p:cNvPr>
          <p:cNvSpPr txBox="1"/>
          <p:nvPr/>
        </p:nvSpPr>
        <p:spPr>
          <a:xfrm>
            <a:off x="4010294" y="282894"/>
            <a:ext cx="47418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Facebook Analytics </a:t>
            </a:r>
            <a:endParaRPr kumimoji="0" lang="en-GB"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8" name="Graphic 17" descr="Magnifying glass with solid fill">
            <a:extLst>
              <a:ext uri="{FF2B5EF4-FFF2-40B4-BE49-F238E27FC236}">
                <a16:creationId xmlns:a16="http://schemas.microsoft.com/office/drawing/2014/main" id="{B64CD875-B4DB-4170-8440-5C97C0CF9C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5304" y="295268"/>
            <a:ext cx="354990" cy="354990"/>
          </a:xfrm>
          <a:prstGeom prst="rect">
            <a:avLst/>
          </a:prstGeom>
        </p:spPr>
      </p:pic>
      <p:grpSp>
        <p:nvGrpSpPr>
          <p:cNvPr id="4" name="Group 3">
            <a:extLst>
              <a:ext uri="{FF2B5EF4-FFF2-40B4-BE49-F238E27FC236}">
                <a16:creationId xmlns:a16="http://schemas.microsoft.com/office/drawing/2014/main" id="{E4B613D1-AB12-476A-9F1B-0B5CE7CAE89B}"/>
              </a:ext>
            </a:extLst>
          </p:cNvPr>
          <p:cNvGrpSpPr/>
          <p:nvPr/>
        </p:nvGrpSpPr>
        <p:grpSpPr>
          <a:xfrm>
            <a:off x="11125200" y="5791201"/>
            <a:ext cx="1393649" cy="910620"/>
            <a:chOff x="10742327" y="5546719"/>
            <a:chExt cx="1912300" cy="1254077"/>
          </a:xfrm>
        </p:grpSpPr>
        <p:sp>
          <p:nvSpPr>
            <p:cNvPr id="32" name="Rectangle 31">
              <a:extLst>
                <a:ext uri="{FF2B5EF4-FFF2-40B4-BE49-F238E27FC236}">
                  <a16:creationId xmlns:a16="http://schemas.microsoft.com/office/drawing/2014/main" id="{23EF639F-AA5D-4F2C-B6AF-FF9B216C930E}"/>
                </a:ext>
              </a:extLst>
            </p:cNvPr>
            <p:cNvSpPr/>
            <p:nvPr/>
          </p:nvSpPr>
          <p:spPr>
            <a:xfrm>
              <a:off x="10742327" y="5546719"/>
              <a:ext cx="1333360" cy="1222466"/>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DCBFE131-6641-4074-857D-43BFA279206E}"/>
                </a:ext>
              </a:extLst>
            </p:cNvPr>
            <p:cNvGrpSpPr/>
            <p:nvPr/>
          </p:nvGrpSpPr>
          <p:grpSpPr>
            <a:xfrm>
              <a:off x="10793553" y="5667463"/>
              <a:ext cx="1861074" cy="1133333"/>
              <a:chOff x="177745" y="1471244"/>
              <a:chExt cx="1861074" cy="1133333"/>
            </a:xfrm>
          </p:grpSpPr>
          <p:pic>
            <p:nvPicPr>
              <p:cNvPr id="33" name="Picture 4" descr="Change Folder Picture in Windows 10">
                <a:extLst>
                  <a:ext uri="{FF2B5EF4-FFF2-40B4-BE49-F238E27FC236}">
                    <a16:creationId xmlns:a16="http://schemas.microsoft.com/office/drawing/2014/main" id="{B070E602-E7ED-419B-BDD4-BD2F6E0659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952" y="1471244"/>
                <a:ext cx="810329" cy="81032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06B57766-058E-4011-A5BE-38CFC5D7DE34}"/>
                  </a:ext>
                </a:extLst>
              </p:cNvPr>
              <p:cNvSpPr txBox="1"/>
              <p:nvPr/>
            </p:nvSpPr>
            <p:spPr>
              <a:xfrm>
                <a:off x="177745" y="2266024"/>
                <a:ext cx="1861074" cy="338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Analytics</a:t>
                </a:r>
                <a:endPar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8" name="Graphic 37" descr="Cursor with solid fill">
                <a:extLst>
                  <a:ext uri="{FF2B5EF4-FFF2-40B4-BE49-F238E27FC236}">
                    <a16:creationId xmlns:a16="http://schemas.microsoft.com/office/drawing/2014/main" id="{D1C90F0B-068F-454C-A2E2-DC9A11EB307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9351" y="1673504"/>
                <a:ext cx="757229" cy="757229"/>
              </a:xfrm>
              <a:prstGeom prst="rect">
                <a:avLst/>
              </a:prstGeom>
            </p:spPr>
          </p:pic>
        </p:grpSp>
      </p:grpSp>
      <p:pic>
        <p:nvPicPr>
          <p:cNvPr id="15" name="Picture 14">
            <a:extLst>
              <a:ext uri="{FF2B5EF4-FFF2-40B4-BE49-F238E27FC236}">
                <a16:creationId xmlns:a16="http://schemas.microsoft.com/office/drawing/2014/main" id="{EF06D98D-FBE4-43B1-B557-943F1E8545AA}"/>
              </a:ext>
            </a:extLst>
          </p:cNvPr>
          <p:cNvPicPr>
            <a:picLocks noChangeAspect="1"/>
          </p:cNvPicPr>
          <p:nvPr/>
        </p:nvPicPr>
        <p:blipFill rotWithShape="1">
          <a:blip r:embed="rId10"/>
          <a:srcRect l="55167" t="21038" r="17417" b="8148"/>
          <a:stretch/>
        </p:blipFill>
        <p:spPr>
          <a:xfrm>
            <a:off x="0" y="887666"/>
            <a:ext cx="4084713" cy="5934628"/>
          </a:xfrm>
          <a:prstGeom prst="rect">
            <a:avLst/>
          </a:prstGeom>
        </p:spPr>
      </p:pic>
      <p:sp>
        <p:nvSpPr>
          <p:cNvPr id="20" name="Speech Bubble: Rectangle with Corners Rounded 19">
            <a:extLst>
              <a:ext uri="{FF2B5EF4-FFF2-40B4-BE49-F238E27FC236}">
                <a16:creationId xmlns:a16="http://schemas.microsoft.com/office/drawing/2014/main" id="{52FEC55D-79D3-4E18-947D-CC3F6094DDB3}"/>
              </a:ext>
            </a:extLst>
          </p:cNvPr>
          <p:cNvSpPr/>
          <p:nvPr/>
        </p:nvSpPr>
        <p:spPr>
          <a:xfrm>
            <a:off x="4793342" y="3152542"/>
            <a:ext cx="6101132" cy="2482932"/>
          </a:xfrm>
          <a:prstGeom prst="wedgeRoundRectCallout">
            <a:avLst>
              <a:gd name="adj1" fmla="val 50211"/>
              <a:gd name="adj2" fmla="val 17468"/>
              <a:gd name="adj3" fmla="val 16667"/>
            </a:avLst>
          </a:prstGeom>
          <a:solidFill>
            <a:schemeClr val="bg1"/>
          </a:solidFill>
          <a:ln w="76200">
            <a:solidFill>
              <a:srgbClr val="7B39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844896"/>
                </a:solidFill>
                <a:effectLst/>
                <a:uLnTx/>
                <a:uFillTx/>
                <a:latin typeface="Calibri" panose="020F0502020204030204"/>
                <a:ea typeface="+mn-ea"/>
                <a:cs typeface="+mn-cs"/>
              </a:rPr>
              <a:t>ACTIVITY: Was this post successful?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844896"/>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844896"/>
                </a:solidFill>
                <a:effectLst/>
                <a:uLnTx/>
                <a:uFillTx/>
                <a:latin typeface="Calibri" panose="020F0502020204030204"/>
                <a:ea typeface="+mn-ea"/>
                <a:cs typeface="+mn-cs"/>
              </a:rPr>
              <a:t>1) What was the goal/purpose of this post?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844896"/>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844896"/>
                </a:solidFill>
                <a:effectLst/>
                <a:uLnTx/>
                <a:uFillTx/>
                <a:latin typeface="Calibri" panose="020F0502020204030204"/>
                <a:ea typeface="+mn-ea"/>
                <a:cs typeface="+mn-cs"/>
              </a:rPr>
              <a:t>2) What did we specifically want our audience to do?</a:t>
            </a:r>
          </a:p>
        </p:txBody>
      </p:sp>
      <p:sp>
        <p:nvSpPr>
          <p:cNvPr id="6" name="Rectangle 5">
            <a:extLst>
              <a:ext uri="{FF2B5EF4-FFF2-40B4-BE49-F238E27FC236}">
                <a16:creationId xmlns:a16="http://schemas.microsoft.com/office/drawing/2014/main" id="{EB1BEF2B-2E33-43FE-8779-D863F4ADEB27}"/>
              </a:ext>
            </a:extLst>
          </p:cNvPr>
          <p:cNvSpPr/>
          <p:nvPr/>
        </p:nvSpPr>
        <p:spPr>
          <a:xfrm>
            <a:off x="1114425" y="1295400"/>
            <a:ext cx="647700" cy="1238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227FC69-E994-41E6-8269-3AE695FA700C}"/>
              </a:ext>
            </a:extLst>
          </p:cNvPr>
          <p:cNvSpPr txBox="1"/>
          <p:nvPr/>
        </p:nvSpPr>
        <p:spPr>
          <a:xfrm>
            <a:off x="4793342" y="1327606"/>
            <a:ext cx="711034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Introducing Social Media Analytics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alibri" panose="020F0502020204030204"/>
                <a:ea typeface="+mn-ea"/>
                <a:cs typeface="+mn-cs"/>
              </a:rPr>
              <a:t>The best way to use begin effectively using Social Media analytics is to check if you are successful in </a:t>
            </a:r>
            <a:r>
              <a:rPr kumimoji="0" lang="en-GB" sz="2000" b="1" i="0" u="sng" strike="noStrike" kern="1200" cap="none" spc="0" normalizeH="0" baseline="0" noProof="0" dirty="0">
                <a:ln>
                  <a:noFill/>
                </a:ln>
                <a:solidFill>
                  <a:srgbClr val="FFFFFF"/>
                </a:solidFill>
                <a:effectLst/>
                <a:uLnTx/>
                <a:uFillTx/>
                <a:latin typeface="Calibri" panose="020F0502020204030204"/>
                <a:ea typeface="+mn-ea"/>
                <a:cs typeface="+mn-cs"/>
              </a:rPr>
              <a:t>posting with purpose</a:t>
            </a:r>
            <a:r>
              <a:rPr kumimoji="0" lang="en-GB" sz="2000" b="1"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992379853"/>
      </p:ext>
    </p:extLst>
  </p:cSld>
  <p:clrMapOvr>
    <a:masterClrMapping/>
  </p:clrMapOvr>
</p:sld>
</file>

<file path=ppt/theme/theme1.xml><?xml version="1.0" encoding="utf-8"?>
<a:theme xmlns:a="http://schemas.openxmlformats.org/drawingml/2006/main" name="1_Office Theme">
  <a:themeElements>
    <a:clrScheme name="Custom 6">
      <a:dk1>
        <a:srgbClr val="000000"/>
      </a:dk1>
      <a:lt1>
        <a:srgbClr val="FFFFFF"/>
      </a:lt1>
      <a:dk2>
        <a:srgbClr val="44546A"/>
      </a:dk2>
      <a:lt2>
        <a:srgbClr val="FFFFF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4123</Words>
  <Application>Microsoft Office PowerPoint</Application>
  <PresentationFormat>Widescreen</PresentationFormat>
  <Paragraphs>643</Paragraphs>
  <Slides>62</Slides>
  <Notes>61</Notes>
  <HiddenSlides>0</HiddenSlides>
  <MMClips>15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Arial</vt:lpstr>
      <vt:lpstr>Calibri</vt:lpstr>
      <vt:lpstr>Calibri Light</vt:lpstr>
      <vt:lpstr>Century Gothic</vt:lpstr>
      <vt:lpstr>Symbol</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Malloy</dc:creator>
  <cp:lastModifiedBy>Tara Etwareea</cp:lastModifiedBy>
  <cp:revision>52</cp:revision>
  <dcterms:created xsi:type="dcterms:W3CDTF">2021-03-04T08:57:28Z</dcterms:created>
  <dcterms:modified xsi:type="dcterms:W3CDTF">2021-10-28T10:48:27Z</dcterms:modified>
</cp:coreProperties>
</file>