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99" r:id="rId2"/>
    <p:sldId id="400" r:id="rId3"/>
    <p:sldId id="387" r:id="rId4"/>
    <p:sldId id="384" r:id="rId5"/>
    <p:sldId id="393" r:id="rId6"/>
    <p:sldId id="394" r:id="rId7"/>
    <p:sldId id="395" r:id="rId8"/>
    <p:sldId id="397" r:id="rId9"/>
    <p:sldId id="402" r:id="rId10"/>
    <p:sldId id="385" r:id="rId11"/>
    <p:sldId id="390" r:id="rId12"/>
    <p:sldId id="391" r:id="rId13"/>
    <p:sldId id="392" r:id="rId14"/>
    <p:sldId id="389" r:id="rId15"/>
    <p:sldId id="398" r:id="rId16"/>
    <p:sldId id="401" r:id="rId17"/>
    <p:sldId id="3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Halloran" initials="LH" lastIdx="1" clrIdx="0">
    <p:extLst>
      <p:ext uri="{19B8F6BF-5375-455C-9EA6-DF929625EA0E}">
        <p15:presenceInfo xmlns:p15="http://schemas.microsoft.com/office/powerpoint/2012/main" userId="S::laura.halloran@jff.org.uk::4a831cc4-7cb8-4931-b196-140e470a9251" providerId="AD"/>
      </p:ext>
    </p:extLst>
  </p:cmAuthor>
  <p:cmAuthor id="2" name="Tasnim Rahman" initials="TR" lastIdx="1" clrIdx="1">
    <p:extLst>
      <p:ext uri="{19B8F6BF-5375-455C-9EA6-DF929625EA0E}">
        <p15:presenceInfo xmlns:p15="http://schemas.microsoft.com/office/powerpoint/2012/main" userId="S::tasnim.rahman@nearneighbours.org.uk::72d4ebc5-f36d-4f22-8b12-deaceb1920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AB00"/>
    <a:srgbClr val="FFF3D1"/>
    <a:srgbClr val="7B398D"/>
    <a:srgbClr val="EF7E23"/>
    <a:srgbClr val="C555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464D34-DAD9-4052-952F-9CE5751A944D}" v="2" dt="2021-11-01T11:54:29.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6" autoAdjust="0"/>
    <p:restoredTop sz="78408" autoAdjust="0"/>
  </p:normalViewPr>
  <p:slideViewPr>
    <p:cSldViewPr snapToGrid="0">
      <p:cViewPr varScale="1">
        <p:scale>
          <a:sx n="52" d="100"/>
          <a:sy n="52" d="100"/>
        </p:scale>
        <p:origin x="12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Etwareea" userId="5d74ea73-c11b-4cc1-bba9-f5ced2a18a13" providerId="ADAL" clId="{F6464D34-DAD9-4052-952F-9CE5751A944D}"/>
    <pc:docChg chg="undo custSel modSld">
      <pc:chgData name="Tara Etwareea" userId="5d74ea73-c11b-4cc1-bba9-f5ced2a18a13" providerId="ADAL" clId="{F6464D34-DAD9-4052-952F-9CE5751A944D}" dt="2021-11-01T11:55:54.092" v="24" actId="478"/>
      <pc:docMkLst>
        <pc:docMk/>
      </pc:docMkLst>
      <pc:sldChg chg="addSp delSp modSp mod modAnim">
        <pc:chgData name="Tara Etwareea" userId="5d74ea73-c11b-4cc1-bba9-f5ced2a18a13" providerId="ADAL" clId="{F6464D34-DAD9-4052-952F-9CE5751A944D}" dt="2021-11-01T11:55:54.092" v="24" actId="478"/>
        <pc:sldMkLst>
          <pc:docMk/>
          <pc:sldMk cId="1348513006" sldId="392"/>
        </pc:sldMkLst>
        <pc:spChg chg="del mod">
          <ac:chgData name="Tara Etwareea" userId="5d74ea73-c11b-4cc1-bba9-f5ced2a18a13" providerId="ADAL" clId="{F6464D34-DAD9-4052-952F-9CE5751A944D}" dt="2021-11-01T11:55:54.092" v="24" actId="478"/>
          <ac:spMkLst>
            <pc:docMk/>
            <pc:sldMk cId="1348513006" sldId="392"/>
            <ac:spMk id="23" creationId="{CA09377C-4528-484A-BA6E-755642BE4800}"/>
          </ac:spMkLst>
        </pc:spChg>
        <pc:spChg chg="del mod">
          <ac:chgData name="Tara Etwareea" userId="5d74ea73-c11b-4cc1-bba9-f5ced2a18a13" providerId="ADAL" clId="{F6464D34-DAD9-4052-952F-9CE5751A944D}" dt="2021-11-01T11:55:51.270" v="23" actId="478"/>
          <ac:spMkLst>
            <pc:docMk/>
            <pc:sldMk cId="1348513006" sldId="392"/>
            <ac:spMk id="46" creationId="{D430D0FF-34FA-45B6-8C82-8988B18B569E}"/>
          </ac:spMkLst>
        </pc:spChg>
        <pc:picChg chg="add mod modCrop">
          <ac:chgData name="Tara Etwareea" userId="5d74ea73-c11b-4cc1-bba9-f5ced2a18a13" providerId="ADAL" clId="{F6464D34-DAD9-4052-952F-9CE5751A944D}" dt="2021-11-01T11:55:34.570" v="19" actId="1076"/>
          <ac:picMkLst>
            <pc:docMk/>
            <pc:sldMk cId="1348513006" sldId="392"/>
            <ac:picMk id="30" creationId="{2833074E-87EE-4949-8AD5-4341FF5B5742}"/>
          </ac:picMkLst>
        </pc:picChg>
        <pc:picChg chg="add mod modCrop">
          <ac:chgData name="Tara Etwareea" userId="5d74ea73-c11b-4cc1-bba9-f5ced2a18a13" providerId="ADAL" clId="{F6464D34-DAD9-4052-952F-9CE5751A944D}" dt="2021-11-01T11:54:54.475" v="8" actId="1076"/>
          <ac:picMkLst>
            <pc:docMk/>
            <pc:sldMk cId="1348513006" sldId="392"/>
            <ac:picMk id="35" creationId="{B4D929DA-49BD-4270-BED9-45FA278D09A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5AC5FF-E352-4694-B9AE-BC94D0CA6F4F}" type="datetimeFigureOut">
              <a:rPr lang="en-GB" smtClean="0"/>
              <a:t>01/11/2021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C3760-2851-4BEC-A043-A5ECDDFD7DB7}" type="slidenum">
              <a:rPr lang="en-GB" smtClean="0"/>
              <a:t>‹#›</a:t>
            </a:fld>
            <a:endParaRPr lang="en-GB"/>
          </a:p>
        </p:txBody>
      </p:sp>
    </p:spTree>
    <p:extLst>
      <p:ext uri="{BB962C8B-B14F-4D97-AF65-F5344CB8AC3E}">
        <p14:creationId xmlns:p14="http://schemas.microsoft.com/office/powerpoint/2010/main" val="4023212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C3760-2851-4BEC-A043-A5ECDDFD7DB7}" type="slidenum">
              <a:rPr lang="en-GB" smtClean="0"/>
              <a:t>1</a:t>
            </a:fld>
            <a:endParaRPr lang="en-GB" dirty="0"/>
          </a:p>
        </p:txBody>
      </p:sp>
    </p:spTree>
    <p:extLst>
      <p:ext uri="{BB962C8B-B14F-4D97-AF65-F5344CB8AC3E}">
        <p14:creationId xmlns:p14="http://schemas.microsoft.com/office/powerpoint/2010/main" val="2308129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In this set up, the Laptop works as the camera and microphone. The TV is the screen and speaker.</a:t>
            </a:r>
          </a:p>
          <a:p>
            <a:r>
              <a:rPr lang="en-US">
                <a:solidFill>
                  <a:schemeClr val="bg1"/>
                </a:solidFill>
              </a:rPr>
              <a:t>This set-up is OK if there is only one person presenting to the group at any time.</a:t>
            </a:r>
          </a:p>
          <a:p>
            <a:endParaRPr lang="en-GB"/>
          </a:p>
        </p:txBody>
      </p:sp>
      <p:sp>
        <p:nvSpPr>
          <p:cNvPr id="4" name="Slide Number Placeholder 3"/>
          <p:cNvSpPr>
            <a:spLocks noGrp="1"/>
          </p:cNvSpPr>
          <p:nvPr>
            <p:ph type="sldNum" sz="quarter" idx="5"/>
          </p:nvPr>
        </p:nvSpPr>
        <p:spPr/>
        <p:txBody>
          <a:bodyPr/>
          <a:lstStyle/>
          <a:p>
            <a:fld id="{299C3760-2851-4BEC-A043-A5ECDDFD7DB7}" type="slidenum">
              <a:rPr lang="en-GB" smtClean="0"/>
              <a:t>10</a:t>
            </a:fld>
            <a:endParaRPr lang="en-GB"/>
          </a:p>
        </p:txBody>
      </p:sp>
    </p:spTree>
    <p:extLst>
      <p:ext uri="{BB962C8B-B14F-4D97-AF65-F5344CB8AC3E}">
        <p14:creationId xmlns:p14="http://schemas.microsoft.com/office/powerpoint/2010/main" val="183494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In this set up, the Laptop is still the microphone, a screen, an external webcam (which can be rotated to focus on different speakers via the laptop) and USB speakers. Cheaper computer speaker can be used, just adjust the settings on Zoom. </a:t>
            </a:r>
          </a:p>
          <a:p>
            <a:endParaRPr lang="en-GB"/>
          </a:p>
        </p:txBody>
      </p:sp>
      <p:sp>
        <p:nvSpPr>
          <p:cNvPr id="4" name="Slide Number Placeholder 3"/>
          <p:cNvSpPr>
            <a:spLocks noGrp="1"/>
          </p:cNvSpPr>
          <p:nvPr>
            <p:ph type="sldNum" sz="quarter" idx="5"/>
          </p:nvPr>
        </p:nvSpPr>
        <p:spPr/>
        <p:txBody>
          <a:bodyPr/>
          <a:lstStyle/>
          <a:p>
            <a:fld id="{299C3760-2851-4BEC-A043-A5ECDDFD7DB7}" type="slidenum">
              <a:rPr lang="en-GB" smtClean="0"/>
              <a:t>11</a:t>
            </a:fld>
            <a:endParaRPr lang="en-GB"/>
          </a:p>
        </p:txBody>
      </p:sp>
    </p:spTree>
    <p:extLst>
      <p:ext uri="{BB962C8B-B14F-4D97-AF65-F5344CB8AC3E}">
        <p14:creationId xmlns:p14="http://schemas.microsoft.com/office/powerpoint/2010/main" val="3882351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In this set up you have the laptop, a screen, an external conference camera, USB speakers and USB conference microphone. This microphone is ‘wired’ and therefore has limited coverage. </a:t>
            </a:r>
            <a:endParaRPr lang="en-GB"/>
          </a:p>
        </p:txBody>
      </p:sp>
      <p:sp>
        <p:nvSpPr>
          <p:cNvPr id="4" name="Slide Number Placeholder 3"/>
          <p:cNvSpPr>
            <a:spLocks noGrp="1"/>
          </p:cNvSpPr>
          <p:nvPr>
            <p:ph type="sldNum" sz="quarter" idx="5"/>
          </p:nvPr>
        </p:nvSpPr>
        <p:spPr/>
        <p:txBody>
          <a:bodyPr/>
          <a:lstStyle/>
          <a:p>
            <a:fld id="{299C3760-2851-4BEC-A043-A5ECDDFD7DB7}" type="slidenum">
              <a:rPr lang="en-GB" smtClean="0"/>
              <a:t>12</a:t>
            </a:fld>
            <a:endParaRPr lang="en-GB"/>
          </a:p>
        </p:txBody>
      </p:sp>
    </p:spTree>
    <p:extLst>
      <p:ext uri="{BB962C8B-B14F-4D97-AF65-F5344CB8AC3E}">
        <p14:creationId xmlns:p14="http://schemas.microsoft.com/office/powerpoint/2010/main" val="735303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In this set up you have the laptop, a screen, an external conference camera, USB speakers, wireless microphone receiver and transmitter. Great for situations where speakers are moving around. Please note there can be difficulties with connecting Bluetooth microphone via Zoom. When it comes to speakers you can’t overcome the limitations of size i.e. a small speaker can’t cover a big space without distortion. Bigger speakers tend to be passive and may need additional amplifier to improve sound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endParaRPr>
          </a:p>
          <a:p>
            <a:endParaRPr lang="en-GB"/>
          </a:p>
        </p:txBody>
      </p:sp>
      <p:sp>
        <p:nvSpPr>
          <p:cNvPr id="4" name="Slide Number Placeholder 3"/>
          <p:cNvSpPr>
            <a:spLocks noGrp="1"/>
          </p:cNvSpPr>
          <p:nvPr>
            <p:ph type="sldNum" sz="quarter" idx="5"/>
          </p:nvPr>
        </p:nvSpPr>
        <p:spPr/>
        <p:txBody>
          <a:bodyPr/>
          <a:lstStyle/>
          <a:p>
            <a:fld id="{299C3760-2851-4BEC-A043-A5ECDDFD7DB7}" type="slidenum">
              <a:rPr lang="en-GB" smtClean="0"/>
              <a:t>13</a:t>
            </a:fld>
            <a:endParaRPr lang="en-GB"/>
          </a:p>
        </p:txBody>
      </p:sp>
    </p:spTree>
    <p:extLst>
      <p:ext uri="{BB962C8B-B14F-4D97-AF65-F5344CB8AC3E}">
        <p14:creationId xmlns:p14="http://schemas.microsoft.com/office/powerpoint/2010/main" val="3949792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Zoom have their own hardware available, at cost, with everything is in-built, and they are often not very portable when compared to some of the other options discussed. https://zoom.us/hardware?hardwaretypes.name=All-in-One_Touch_Systems Conference camera can be expensive but tend to be more plug and play –</a:t>
            </a:r>
            <a:r>
              <a:rPr lang="en-US" b="1" u="sng" dirty="0">
                <a:solidFill>
                  <a:schemeClr val="bg1"/>
                </a:solidFill>
              </a:rPr>
              <a:t> some </a:t>
            </a:r>
            <a:r>
              <a:rPr lang="en-US" dirty="0">
                <a:solidFill>
                  <a:schemeClr val="bg1"/>
                </a:solidFill>
              </a:rPr>
              <a:t>automatically move around to follow speakers. Some of these come with a microphone as well. </a:t>
            </a:r>
          </a:p>
        </p:txBody>
      </p:sp>
      <p:sp>
        <p:nvSpPr>
          <p:cNvPr id="4" name="Slide Number Placeholder 3"/>
          <p:cNvSpPr>
            <a:spLocks noGrp="1"/>
          </p:cNvSpPr>
          <p:nvPr>
            <p:ph type="sldNum" sz="quarter" idx="5"/>
          </p:nvPr>
        </p:nvSpPr>
        <p:spPr/>
        <p:txBody>
          <a:bodyPr/>
          <a:lstStyle/>
          <a:p>
            <a:fld id="{299C3760-2851-4BEC-A043-A5ECDDFD7DB7}" type="slidenum">
              <a:rPr lang="en-GB" smtClean="0"/>
              <a:t>14</a:t>
            </a:fld>
            <a:endParaRPr lang="en-GB"/>
          </a:p>
        </p:txBody>
      </p:sp>
    </p:spTree>
    <p:extLst>
      <p:ext uri="{BB962C8B-B14F-4D97-AF65-F5344CB8AC3E}">
        <p14:creationId xmlns:p14="http://schemas.microsoft.com/office/powerpoint/2010/main" val="166323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Trick question. In this example multiple set ups will work. Due to ease of transport, on this occasion, I would suggest A. the reason we added this example in is to the demonstrate the fact that sometimes the set up might not be ideal, but it can still serve a purpose. </a:t>
            </a:r>
            <a:endParaRPr lang="en-GB" dirty="0"/>
          </a:p>
        </p:txBody>
      </p:sp>
      <p:sp>
        <p:nvSpPr>
          <p:cNvPr id="4" name="Slide Number Placeholder 3"/>
          <p:cNvSpPr>
            <a:spLocks noGrp="1"/>
          </p:cNvSpPr>
          <p:nvPr>
            <p:ph type="sldNum" sz="quarter" idx="5"/>
          </p:nvPr>
        </p:nvSpPr>
        <p:spPr/>
        <p:txBody>
          <a:bodyPr/>
          <a:lstStyle/>
          <a:p>
            <a:fld id="{299C3760-2851-4BEC-A043-A5ECDDFD7DB7}" type="slidenum">
              <a:rPr lang="en-GB" smtClean="0"/>
              <a:t>16</a:t>
            </a:fld>
            <a:endParaRPr lang="en-GB"/>
          </a:p>
        </p:txBody>
      </p:sp>
    </p:spTree>
    <p:extLst>
      <p:ext uri="{BB962C8B-B14F-4D97-AF65-F5344CB8AC3E}">
        <p14:creationId xmlns:p14="http://schemas.microsoft.com/office/powerpoint/2010/main" val="3715390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99C3760-2851-4BEC-A043-A5ECDDFD7DB7}" type="slidenum">
              <a:rPr lang="en-GB" smtClean="0"/>
              <a:t>17</a:t>
            </a:fld>
            <a:endParaRPr lang="en-GB"/>
          </a:p>
        </p:txBody>
      </p:sp>
    </p:spTree>
    <p:extLst>
      <p:ext uri="{BB962C8B-B14F-4D97-AF65-F5344CB8AC3E}">
        <p14:creationId xmlns:p14="http://schemas.microsoft.com/office/powerpoint/2010/main" val="321623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C3760-2851-4BEC-A043-A5ECDDFD7DB7}" type="slidenum">
              <a:rPr lang="en-GB" smtClean="0"/>
              <a:t>2</a:t>
            </a:fld>
            <a:endParaRPr lang="en-GB" dirty="0"/>
          </a:p>
        </p:txBody>
      </p:sp>
    </p:spTree>
    <p:extLst>
      <p:ext uri="{BB962C8B-B14F-4D97-AF65-F5344CB8AC3E}">
        <p14:creationId xmlns:p14="http://schemas.microsoft.com/office/powerpoint/2010/main" val="2505776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C3760-2851-4BEC-A043-A5ECDDFD7DB7}" type="slidenum">
              <a:rPr lang="en-GB" smtClean="0"/>
              <a:t>3</a:t>
            </a:fld>
            <a:endParaRPr lang="en-GB" dirty="0"/>
          </a:p>
        </p:txBody>
      </p:sp>
    </p:spTree>
    <p:extLst>
      <p:ext uri="{BB962C8B-B14F-4D97-AF65-F5344CB8AC3E}">
        <p14:creationId xmlns:p14="http://schemas.microsoft.com/office/powerpoint/2010/main" val="355209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dirty="0">
                <a:latin typeface="Century Gothic" panose="020B0502020202020204" pitchFamily="34" charset="0"/>
              </a:rPr>
              <a:t>Throughout this session we are going to look at how we can successfully incorporate the 4 elements required in all hybrid events:</a:t>
            </a:r>
          </a:p>
          <a:p>
            <a:pPr algn="l"/>
            <a:r>
              <a:rPr lang="en-US" sz="1600" b="0" dirty="0">
                <a:latin typeface="Century Gothic" panose="020B0502020202020204" pitchFamily="34" charset="0"/>
              </a:rPr>
              <a:t>Screen – </a:t>
            </a:r>
            <a:r>
              <a:rPr lang="en-US" sz="1200" b="0" dirty="0">
                <a:latin typeface="+mn-lt"/>
              </a:rPr>
              <a:t>so we can see those attending the meeting virtually and to display presentations </a:t>
            </a:r>
          </a:p>
          <a:p>
            <a:pPr algn="l"/>
            <a:r>
              <a:rPr lang="en-US" sz="1600" b="0" dirty="0">
                <a:latin typeface="Century Gothic" panose="020B0502020202020204" pitchFamily="34" charset="0"/>
              </a:rPr>
              <a:t>Camera - </a:t>
            </a:r>
            <a:r>
              <a:rPr lang="en-US" sz="1200" b="0" dirty="0">
                <a:latin typeface="+mn-lt"/>
              </a:rPr>
              <a:t>So those attending virtually can see those attending in person</a:t>
            </a:r>
          </a:p>
          <a:p>
            <a:pPr algn="l"/>
            <a:r>
              <a:rPr lang="en-US" sz="1200" b="0" dirty="0">
                <a:latin typeface="Century Gothic" panose="020B0502020202020204" pitchFamily="34" charset="0"/>
              </a:rPr>
              <a:t>Microphone - So those attending virtually can hear us. </a:t>
            </a:r>
          </a:p>
          <a:p>
            <a:pPr algn="l"/>
            <a:r>
              <a:rPr lang="en-US" sz="1600" b="0" dirty="0">
                <a:latin typeface="Century Gothic" panose="020B0502020202020204" pitchFamily="34" charset="0"/>
              </a:rPr>
              <a:t>Loudspeaker - </a:t>
            </a:r>
            <a:r>
              <a:rPr lang="en-US" sz="1200" b="0" dirty="0">
                <a:latin typeface="Century Gothic" panose="020B0502020202020204" pitchFamily="34" charset="0"/>
              </a:rPr>
              <a:t>So those attending in person can hear us.  </a:t>
            </a:r>
            <a:endParaRPr lang="en-GB" sz="1200" b="0" dirty="0">
              <a:latin typeface="Century Gothic" panose="020B0502020202020204" pitchFamily="34" charset="0"/>
            </a:endParaRPr>
          </a:p>
          <a:p>
            <a:pPr algn="l"/>
            <a:endParaRPr lang="en-GB" sz="1200" b="0" dirty="0">
              <a:latin typeface="+mn-lt"/>
            </a:endParaRPr>
          </a:p>
          <a:p>
            <a:pPr algn="ctr"/>
            <a:endParaRPr lang="en-GB" sz="1200" b="0" dirty="0">
              <a:latin typeface="+mn-lt"/>
            </a:endParaRPr>
          </a:p>
          <a:p>
            <a:endParaRPr lang="en-GB" dirty="0"/>
          </a:p>
        </p:txBody>
      </p:sp>
      <p:sp>
        <p:nvSpPr>
          <p:cNvPr id="4" name="Slide Number Placeholder 3"/>
          <p:cNvSpPr>
            <a:spLocks noGrp="1"/>
          </p:cNvSpPr>
          <p:nvPr>
            <p:ph type="sldNum" sz="quarter" idx="5"/>
          </p:nvPr>
        </p:nvSpPr>
        <p:spPr/>
        <p:txBody>
          <a:bodyPr/>
          <a:lstStyle/>
          <a:p>
            <a:fld id="{299C3760-2851-4BEC-A043-A5ECDDFD7DB7}" type="slidenum">
              <a:rPr lang="en-GB" smtClean="0"/>
              <a:t>4</a:t>
            </a:fld>
            <a:endParaRPr lang="en-GB" dirty="0"/>
          </a:p>
        </p:txBody>
      </p:sp>
    </p:spTree>
    <p:extLst>
      <p:ext uri="{BB962C8B-B14F-4D97-AF65-F5344CB8AC3E}">
        <p14:creationId xmlns:p14="http://schemas.microsoft.com/office/powerpoint/2010/main" val="2991759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have a look at the screen element – a screen in this context is a device use display visual content. As you can see there are plenty of different options, all at different price points and it’s important to know what is appropriate to use when. We are not proposing you need to go out and buy different bits of ‘kit’ for each type of event, but it is good to take into consideration the options available in your event planning. </a:t>
            </a:r>
            <a:endParaRPr lang="en-GB" dirty="0"/>
          </a:p>
          <a:p>
            <a:endParaRPr lang="en-GB" dirty="0"/>
          </a:p>
        </p:txBody>
      </p:sp>
      <p:sp>
        <p:nvSpPr>
          <p:cNvPr id="4" name="Slide Number Placeholder 3"/>
          <p:cNvSpPr>
            <a:spLocks noGrp="1"/>
          </p:cNvSpPr>
          <p:nvPr>
            <p:ph type="sldNum" sz="quarter" idx="5"/>
          </p:nvPr>
        </p:nvSpPr>
        <p:spPr/>
        <p:txBody>
          <a:bodyPr/>
          <a:lstStyle/>
          <a:p>
            <a:fld id="{299C3760-2851-4BEC-A043-A5ECDDFD7DB7}" type="slidenum">
              <a:rPr lang="en-GB" smtClean="0"/>
              <a:t>5</a:t>
            </a:fld>
            <a:endParaRPr lang="en-GB"/>
          </a:p>
        </p:txBody>
      </p:sp>
    </p:spTree>
    <p:extLst>
      <p:ext uri="{BB962C8B-B14F-4D97-AF65-F5344CB8AC3E}">
        <p14:creationId xmlns:p14="http://schemas.microsoft.com/office/powerpoint/2010/main" val="293016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our cameras – we have a webcam (wired) and conference cam which is not necessarily wired. Webcams can be controlled by a laptop to point to different people as required. Conference cameras can be set to move to whoever is speaking automatically and some also act as a microphone.</a:t>
            </a:r>
            <a:endParaRPr lang="en-GB" dirty="0"/>
          </a:p>
        </p:txBody>
      </p:sp>
      <p:sp>
        <p:nvSpPr>
          <p:cNvPr id="4" name="Slide Number Placeholder 3"/>
          <p:cNvSpPr>
            <a:spLocks noGrp="1"/>
          </p:cNvSpPr>
          <p:nvPr>
            <p:ph type="sldNum" sz="quarter" idx="5"/>
          </p:nvPr>
        </p:nvSpPr>
        <p:spPr/>
        <p:txBody>
          <a:bodyPr/>
          <a:lstStyle/>
          <a:p>
            <a:fld id="{299C3760-2851-4BEC-A043-A5ECDDFD7DB7}" type="slidenum">
              <a:rPr lang="en-GB" smtClean="0"/>
              <a:t>6</a:t>
            </a:fld>
            <a:endParaRPr lang="en-GB"/>
          </a:p>
        </p:txBody>
      </p:sp>
    </p:spTree>
    <p:extLst>
      <p:ext uri="{BB962C8B-B14F-4D97-AF65-F5344CB8AC3E}">
        <p14:creationId xmlns:p14="http://schemas.microsoft.com/office/powerpoint/2010/main" val="363736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C3760-2851-4BEC-A043-A5ECDDFD7DB7}" type="slidenum">
              <a:rPr lang="en-GB" smtClean="0"/>
              <a:t>7</a:t>
            </a:fld>
            <a:endParaRPr lang="en-GB"/>
          </a:p>
        </p:txBody>
      </p:sp>
    </p:spTree>
    <p:extLst>
      <p:ext uri="{BB962C8B-B14F-4D97-AF65-F5344CB8AC3E}">
        <p14:creationId xmlns:p14="http://schemas.microsoft.com/office/powerpoint/2010/main" val="51433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299C3760-2851-4BEC-A043-A5ECDDFD7DB7}" type="slidenum">
              <a:rPr lang="en-GB" smtClean="0"/>
              <a:t>8</a:t>
            </a:fld>
            <a:endParaRPr lang="en-GB"/>
          </a:p>
        </p:txBody>
      </p:sp>
    </p:spTree>
    <p:extLst>
      <p:ext uri="{BB962C8B-B14F-4D97-AF65-F5344CB8AC3E}">
        <p14:creationId xmlns:p14="http://schemas.microsoft.com/office/powerpoint/2010/main" val="3233479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laptop is going to be the conduit with which the session operates. You therefore need to know how to connect things up. Some slimmer laptops have fewer ports, you will therefore need to look at whether you need to invest in a USB hub. It is also worth noting there is 2 sizes of USB port, type A (which is the most common type) and type C which is what slimmer laptops tend to have. USB C ports usually connect to other devices via an adaptor or hub. If you are not sure what you it’s best to check photos online or go to somewhere like PC world where the shop staff will advise. </a:t>
            </a:r>
            <a:endParaRPr lang="en-GB" dirty="0"/>
          </a:p>
          <a:p>
            <a:endParaRPr lang="en-GB" dirty="0"/>
          </a:p>
        </p:txBody>
      </p:sp>
      <p:sp>
        <p:nvSpPr>
          <p:cNvPr id="4" name="Slide Number Placeholder 3"/>
          <p:cNvSpPr>
            <a:spLocks noGrp="1"/>
          </p:cNvSpPr>
          <p:nvPr>
            <p:ph type="sldNum" sz="quarter" idx="5"/>
          </p:nvPr>
        </p:nvSpPr>
        <p:spPr/>
        <p:txBody>
          <a:bodyPr/>
          <a:lstStyle/>
          <a:p>
            <a:fld id="{299C3760-2851-4BEC-A043-A5ECDDFD7DB7}" type="slidenum">
              <a:rPr lang="en-GB" smtClean="0"/>
              <a:t>9</a:t>
            </a:fld>
            <a:endParaRPr lang="en-GB"/>
          </a:p>
        </p:txBody>
      </p:sp>
    </p:spTree>
    <p:extLst>
      <p:ext uri="{BB962C8B-B14F-4D97-AF65-F5344CB8AC3E}">
        <p14:creationId xmlns:p14="http://schemas.microsoft.com/office/powerpoint/2010/main" val="51446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0DB6-0221-4CE1-B71D-FEA0C21586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0BA226-BA6E-4A35-9700-12A983624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46634B-4F54-46F4-AC0E-E1E7158F2667}"/>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5" name="Footer Placeholder 4">
            <a:extLst>
              <a:ext uri="{FF2B5EF4-FFF2-40B4-BE49-F238E27FC236}">
                <a16:creationId xmlns:a16="http://schemas.microsoft.com/office/drawing/2014/main" id="{A6601A0D-35D3-4C4F-AA3E-34916078C0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0E276F-B323-468A-86D3-9C55BC0520C7}"/>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408370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2829-5A46-4DE1-902F-2247A77ECA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0EB92F-D297-4ACD-BC1D-3D40BA1B4F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1C2219-4493-4428-93A9-BA694E53B1B9}"/>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5" name="Footer Placeholder 4">
            <a:extLst>
              <a:ext uri="{FF2B5EF4-FFF2-40B4-BE49-F238E27FC236}">
                <a16:creationId xmlns:a16="http://schemas.microsoft.com/office/drawing/2014/main" id="{FCB333A4-EAB5-4AE7-82E2-17070577FE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48E772-9914-4F32-8A16-D264B6111ACE}"/>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2105145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552D4B-EF3B-4941-9763-E34D74DAD4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4130BB-C986-46ED-9FB7-95C85D22BA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531FD-61B2-4E14-A755-CB8E2A2D013F}"/>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5" name="Footer Placeholder 4">
            <a:extLst>
              <a:ext uri="{FF2B5EF4-FFF2-40B4-BE49-F238E27FC236}">
                <a16:creationId xmlns:a16="http://schemas.microsoft.com/office/drawing/2014/main" id="{AB9BE628-8816-422D-A4CA-0D6C8E5A9F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9E4BF1-F0BC-4468-9E93-8C63361308E9}"/>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2092099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EE176-7105-4507-A0F3-CE44349754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3BCFB-C5DD-48FF-A9C1-66A461C77E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19D0F1-939C-4ED6-9746-B39E925D305B}"/>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5" name="Footer Placeholder 4">
            <a:extLst>
              <a:ext uri="{FF2B5EF4-FFF2-40B4-BE49-F238E27FC236}">
                <a16:creationId xmlns:a16="http://schemas.microsoft.com/office/drawing/2014/main" id="{8524B327-DCEB-46A3-A7D9-4235066D9B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07CE9B-5836-4903-88F6-8CE031C9F76E}"/>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1129992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BFE79-F67C-482D-87B9-0E169E14D0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A8FEA6-E197-468B-A12B-9302DD624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08EE5-CF03-4759-BEE9-5F986441AB6E}"/>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5" name="Footer Placeholder 4">
            <a:extLst>
              <a:ext uri="{FF2B5EF4-FFF2-40B4-BE49-F238E27FC236}">
                <a16:creationId xmlns:a16="http://schemas.microsoft.com/office/drawing/2014/main" id="{F2770F34-FBBB-4024-AFD7-5EFDBDCF65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993408-14CC-45C4-B82E-90E816276857}"/>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108153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5DBF-B4A6-4FA4-8402-7E64EC9EF3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532B7D-E224-4799-8563-705594699A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68B66E-315D-4B18-A39F-5F67F8BF22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9DD4C9-1D54-40BA-ACA9-CD116529E9A7}"/>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6" name="Footer Placeholder 5">
            <a:extLst>
              <a:ext uri="{FF2B5EF4-FFF2-40B4-BE49-F238E27FC236}">
                <a16:creationId xmlns:a16="http://schemas.microsoft.com/office/drawing/2014/main" id="{33F23491-4EC4-4A37-8724-4D5ADA8205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10702B-4570-4F62-84E7-9C34B0662AA4}"/>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154832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0DA7-BE7C-4EF1-92DF-891A41DD6F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97E279-EB1E-4C5F-BD16-E3D7DD4F77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E2AAF-F864-4B37-9C5C-9298CB4DD5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D003A3-49ED-4D06-8B8A-4C75E175F7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E5021E-4685-4E14-B378-F80AFECE1A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0A1D98-FEE8-4F41-B223-DDBB31A87C0C}"/>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8" name="Footer Placeholder 7">
            <a:extLst>
              <a:ext uri="{FF2B5EF4-FFF2-40B4-BE49-F238E27FC236}">
                <a16:creationId xmlns:a16="http://schemas.microsoft.com/office/drawing/2014/main" id="{2CE3D9FF-EAB1-49AE-8D05-0B64482EF2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D2EC651-75F0-4054-913B-EF9825B0C33C}"/>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76630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4056F-058D-472B-BE6D-6D7F74378E8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90D6C4-84EC-42F8-BE8C-F329226794D9}"/>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4" name="Footer Placeholder 3">
            <a:extLst>
              <a:ext uri="{FF2B5EF4-FFF2-40B4-BE49-F238E27FC236}">
                <a16:creationId xmlns:a16="http://schemas.microsoft.com/office/drawing/2014/main" id="{E447246F-A7D7-4C36-90CE-F4369CFDEAC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33069F-D164-4D21-884C-AF4425374CB2}"/>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216271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26E03C-0C80-4F74-AE32-3441511EB5D2}"/>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3" name="Footer Placeholder 2">
            <a:extLst>
              <a:ext uri="{FF2B5EF4-FFF2-40B4-BE49-F238E27FC236}">
                <a16:creationId xmlns:a16="http://schemas.microsoft.com/office/drawing/2014/main" id="{3F4B6E72-D39B-499C-9C0B-73EAA96FE5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C659103-78D4-49D1-B220-BFC61C69BBD4}"/>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176124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C539-3603-4C36-B475-1DF09BB070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801AE0-FF9F-4BC9-BA10-25D94890D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151108-E3D2-4FD4-B7F3-E6A7A35ED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BD777D-D717-4702-A1A5-0A8C95F676E6}"/>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6" name="Footer Placeholder 5">
            <a:extLst>
              <a:ext uri="{FF2B5EF4-FFF2-40B4-BE49-F238E27FC236}">
                <a16:creationId xmlns:a16="http://schemas.microsoft.com/office/drawing/2014/main" id="{014F596E-236D-4402-AB5C-06F2525600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05CFF2-C8B3-493B-B85F-866CE90774C9}"/>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3805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B828-39AA-4255-B514-4D6268943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587FC8-5443-4D2E-9596-ABEAAD45CF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E14403-985E-433A-B6DE-7968D9019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A266A-AD27-47A2-9F4F-384EDE6B2206}"/>
              </a:ext>
            </a:extLst>
          </p:cNvPr>
          <p:cNvSpPr>
            <a:spLocks noGrp="1"/>
          </p:cNvSpPr>
          <p:nvPr>
            <p:ph type="dt" sz="half" idx="10"/>
          </p:nvPr>
        </p:nvSpPr>
        <p:spPr/>
        <p:txBody>
          <a:bodyPr/>
          <a:lstStyle/>
          <a:p>
            <a:fld id="{E2D91D05-D2E3-49EE-8E4A-845C96C13D05}" type="datetimeFigureOut">
              <a:rPr lang="en-GB" smtClean="0"/>
              <a:t>01/11/2021</a:t>
            </a:fld>
            <a:endParaRPr lang="en-GB"/>
          </a:p>
        </p:txBody>
      </p:sp>
      <p:sp>
        <p:nvSpPr>
          <p:cNvPr id="6" name="Footer Placeholder 5">
            <a:extLst>
              <a:ext uri="{FF2B5EF4-FFF2-40B4-BE49-F238E27FC236}">
                <a16:creationId xmlns:a16="http://schemas.microsoft.com/office/drawing/2014/main" id="{7FD0DAE1-DD6F-4C01-898E-CD7CAF02F7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F97517-1392-499B-A8E6-88C68D2C6E34}"/>
              </a:ext>
            </a:extLst>
          </p:cNvPr>
          <p:cNvSpPr>
            <a:spLocks noGrp="1"/>
          </p:cNvSpPr>
          <p:nvPr>
            <p:ph type="sldNum" sz="quarter" idx="12"/>
          </p:nvPr>
        </p:nvSpPr>
        <p:spPr/>
        <p:txBody>
          <a:bodyPr/>
          <a:lstStyle/>
          <a:p>
            <a:fld id="{CFC876BB-6008-4610-A2DD-026A78EE1BB8}" type="slidenum">
              <a:rPr lang="en-GB" smtClean="0"/>
              <a:t>‹#›</a:t>
            </a:fld>
            <a:endParaRPr lang="en-GB"/>
          </a:p>
        </p:txBody>
      </p:sp>
    </p:spTree>
    <p:extLst>
      <p:ext uri="{BB962C8B-B14F-4D97-AF65-F5344CB8AC3E}">
        <p14:creationId xmlns:p14="http://schemas.microsoft.com/office/powerpoint/2010/main" val="4099648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F666E8-0A0D-4D4F-B42C-1F4C23DAD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E9518D-E2BD-4CC6-BF97-A03D20A297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626BCA-67C3-45ED-97CD-38F4EA8108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91D05-D2E3-49EE-8E4A-845C96C13D05}" type="datetimeFigureOut">
              <a:rPr lang="en-GB" smtClean="0"/>
              <a:t>01/11/2021</a:t>
            </a:fld>
            <a:endParaRPr lang="en-GB"/>
          </a:p>
        </p:txBody>
      </p:sp>
      <p:sp>
        <p:nvSpPr>
          <p:cNvPr id="5" name="Footer Placeholder 4">
            <a:extLst>
              <a:ext uri="{FF2B5EF4-FFF2-40B4-BE49-F238E27FC236}">
                <a16:creationId xmlns:a16="http://schemas.microsoft.com/office/drawing/2014/main" id="{D8D61520-5282-4F28-AF4C-682D028CDB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C5AFDE-C09B-4878-980B-CB3D0DEF8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876BB-6008-4610-A2DD-026A78EE1BB8}" type="slidenum">
              <a:rPr lang="en-GB" smtClean="0"/>
              <a:t>‹#›</a:t>
            </a:fld>
            <a:endParaRPr lang="en-GB"/>
          </a:p>
        </p:txBody>
      </p:sp>
    </p:spTree>
    <p:extLst>
      <p:ext uri="{BB962C8B-B14F-4D97-AF65-F5344CB8AC3E}">
        <p14:creationId xmlns:p14="http://schemas.microsoft.com/office/powerpoint/2010/main" val="206223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e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1.jpeg"/><Relationship Id="rId4" Type="http://schemas.openxmlformats.org/officeDocument/2006/relationships/image" Target="../media/image2.pn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8.jpe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1.jpeg"/><Relationship Id="rId4" Type="http://schemas.openxmlformats.org/officeDocument/2006/relationships/image" Target="../media/image2.png"/><Relationship Id="rId9" Type="http://schemas.openxmlformats.org/officeDocument/2006/relationships/image" Target="../media/image10.jpe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8.jpeg"/><Relationship Id="rId12"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5" Type="http://schemas.openxmlformats.org/officeDocument/2006/relationships/image" Target="../media/image21.png"/><Relationship Id="rId10" Type="http://schemas.openxmlformats.org/officeDocument/2006/relationships/image" Target="../media/image11.jpeg"/><Relationship Id="rId4" Type="http://schemas.openxmlformats.org/officeDocument/2006/relationships/image" Target="../media/image2.png"/><Relationship Id="rId9" Type="http://schemas.openxmlformats.org/officeDocument/2006/relationships/image" Target="../media/image10.jpe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0.jpeg"/><Relationship Id="rId2" Type="http://schemas.openxmlformats.org/officeDocument/2006/relationships/notesSlide" Target="../notesSlides/notesSlide13.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3.png"/><Relationship Id="rId5" Type="http://schemas.openxmlformats.org/officeDocument/2006/relationships/image" Target="../media/image3.png"/><Relationship Id="rId15" Type="http://schemas.openxmlformats.org/officeDocument/2006/relationships/image" Target="../media/image8.jpe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34.png"/><Relationship Id="rId14"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1.jpeg"/><Relationship Id="rId4" Type="http://schemas.openxmlformats.org/officeDocument/2006/relationships/image" Target="../media/image2.pn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sv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png"/><Relationship Id="rId10" Type="http://schemas.openxmlformats.org/officeDocument/2006/relationships/image" Target="../media/image10.jpeg"/><Relationship Id="rId4" Type="http://schemas.openxmlformats.org/officeDocument/2006/relationships/image" Target="../media/image18.png"/><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png"/><Relationship Id="rId7" Type="http://schemas.openxmlformats.org/officeDocument/2006/relationships/image" Target="../media/image22.png"/><Relationship Id="rId12"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sv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png"/><Relationship Id="rId5" Type="http://schemas.openxmlformats.org/officeDocument/2006/relationships/image" Target="../media/image24.png"/><Relationship Id="rId10" Type="http://schemas.openxmlformats.org/officeDocument/2006/relationships/image" Target="../media/image2.png"/><Relationship Id="rId4" Type="http://schemas.openxmlformats.org/officeDocument/2006/relationships/image" Target="../media/image23.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0.jpeg"/><Relationship Id="rId5" Type="http://schemas.openxmlformats.org/officeDocument/2006/relationships/image" Target="../media/image3.png"/><Relationship Id="rId10" Type="http://schemas.openxmlformats.org/officeDocument/2006/relationships/image" Target="../media/image29.jpeg"/><Relationship Id="rId4" Type="http://schemas.openxmlformats.org/officeDocument/2006/relationships/image" Target="../media/image2.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8FDA0-AB90-4909-884E-E9985EC0A7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2" descr="Near Neighbours">
            <a:extLst>
              <a:ext uri="{FF2B5EF4-FFF2-40B4-BE49-F238E27FC236}">
                <a16:creationId xmlns:a16="http://schemas.microsoft.com/office/drawing/2014/main" id="{2A9079CB-DDC8-44EB-82CC-2AC65AED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EDA05E02-C693-4812-89C0-983806BBC88E}"/>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16" name="Rectangle: Rounded Corners 15">
            <a:extLst>
              <a:ext uri="{FF2B5EF4-FFF2-40B4-BE49-F238E27FC236}">
                <a16:creationId xmlns:a16="http://schemas.microsoft.com/office/drawing/2014/main" id="{90D06A02-EB67-46EE-AC7B-75552DE2B302}"/>
              </a:ext>
            </a:extLst>
          </p:cNvPr>
          <p:cNvSpPr/>
          <p:nvPr/>
        </p:nvSpPr>
        <p:spPr>
          <a:xfrm>
            <a:off x="2929812" y="263368"/>
            <a:ext cx="6604855"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372CD860-B809-46B6-BCEE-D0B244D5D347}"/>
              </a:ext>
            </a:extLst>
          </p:cNvPr>
          <p:cNvSpPr txBox="1"/>
          <p:nvPr/>
        </p:nvSpPr>
        <p:spPr>
          <a:xfrm>
            <a:off x="3564294" y="237174"/>
            <a:ext cx="6085644" cy="461665"/>
          </a:xfrm>
          <a:prstGeom prst="rect">
            <a:avLst/>
          </a:prstGeom>
          <a:noFill/>
        </p:spPr>
        <p:txBody>
          <a:bodyPr wrap="square" rtlCol="0">
            <a:spAutoFit/>
          </a:bodyPr>
          <a:lstStyle/>
          <a:p>
            <a:r>
              <a:rPr lang="en-US" sz="2400" b="1" dirty="0"/>
              <a:t>An Introduction to hybrid events </a:t>
            </a:r>
            <a:endParaRPr lang="en-GB" sz="2400" b="1" dirty="0"/>
          </a:p>
        </p:txBody>
      </p:sp>
      <p:pic>
        <p:nvPicPr>
          <p:cNvPr id="18" name="Graphic 17" descr="Magnifying glass with solid fill">
            <a:extLst>
              <a:ext uri="{FF2B5EF4-FFF2-40B4-BE49-F238E27FC236}">
                <a16:creationId xmlns:a16="http://schemas.microsoft.com/office/drawing/2014/main" id="{DEE6AC04-E730-483C-8990-5CFA1B59E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558" y="334087"/>
            <a:ext cx="354990" cy="354990"/>
          </a:xfrm>
          <a:prstGeom prst="rect">
            <a:avLst/>
          </a:prstGeom>
        </p:spPr>
      </p:pic>
      <p:sp>
        <p:nvSpPr>
          <p:cNvPr id="14" name="AutoShape 2" descr="Image titled Sign up for Square Step 4">
            <a:extLst>
              <a:ext uri="{FF2B5EF4-FFF2-40B4-BE49-F238E27FC236}">
                <a16:creationId xmlns:a16="http://schemas.microsoft.com/office/drawing/2014/main" id="{286A2184-CAC5-4C1E-A001-AD1B0AE0FBEC}"/>
              </a:ext>
            </a:extLst>
          </p:cNvPr>
          <p:cNvSpPr>
            <a:spLocks noChangeAspect="1" noChangeArrowheads="1"/>
          </p:cNvSpPr>
          <p:nvPr/>
        </p:nvSpPr>
        <p:spPr bwMode="auto">
          <a:xfrm>
            <a:off x="5243597" y="2465579"/>
            <a:ext cx="329244" cy="3583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Rectangle: Rounded Corners 3">
            <a:extLst>
              <a:ext uri="{FF2B5EF4-FFF2-40B4-BE49-F238E27FC236}">
                <a16:creationId xmlns:a16="http://schemas.microsoft.com/office/drawing/2014/main" id="{993F23A8-8CF5-48A0-AFEC-2BEBC72A6C8C}"/>
              </a:ext>
            </a:extLst>
          </p:cNvPr>
          <p:cNvSpPr/>
          <p:nvPr/>
        </p:nvSpPr>
        <p:spPr>
          <a:xfrm>
            <a:off x="1021746" y="1216577"/>
            <a:ext cx="10420985" cy="5301477"/>
          </a:xfrm>
          <a:prstGeom prst="roundRect">
            <a:avLst/>
          </a:prstGeom>
          <a:solidFill>
            <a:srgbClr val="EAA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6FB460B5-24EB-40BF-A3B9-F5EFC6C4480D}"/>
              </a:ext>
            </a:extLst>
          </p:cNvPr>
          <p:cNvSpPr txBox="1"/>
          <p:nvPr/>
        </p:nvSpPr>
        <p:spPr>
          <a:xfrm>
            <a:off x="4111541" y="1534064"/>
            <a:ext cx="4991149" cy="461665"/>
          </a:xfrm>
          <a:prstGeom prst="rect">
            <a:avLst/>
          </a:prstGeom>
          <a:noFill/>
        </p:spPr>
        <p:txBody>
          <a:bodyPr wrap="square" rtlCol="0">
            <a:spAutoFit/>
          </a:bodyPr>
          <a:lstStyle/>
          <a:p>
            <a:r>
              <a:rPr lang="en-US" sz="2400" b="1" dirty="0"/>
              <a:t>What is a hybrid event?</a:t>
            </a:r>
            <a:endParaRPr lang="en-GB" sz="2400" b="1" dirty="0"/>
          </a:p>
        </p:txBody>
      </p:sp>
      <p:sp>
        <p:nvSpPr>
          <p:cNvPr id="15" name="TextBox 14">
            <a:extLst>
              <a:ext uri="{FF2B5EF4-FFF2-40B4-BE49-F238E27FC236}">
                <a16:creationId xmlns:a16="http://schemas.microsoft.com/office/drawing/2014/main" id="{03D4B6C8-49BC-4FEC-923F-2DC67D5BA753}"/>
              </a:ext>
            </a:extLst>
          </p:cNvPr>
          <p:cNvSpPr txBox="1"/>
          <p:nvPr/>
        </p:nvSpPr>
        <p:spPr>
          <a:xfrm>
            <a:off x="3424548" y="2945471"/>
            <a:ext cx="6172200" cy="461665"/>
          </a:xfrm>
          <a:prstGeom prst="rect">
            <a:avLst/>
          </a:prstGeom>
          <a:noFill/>
        </p:spPr>
        <p:txBody>
          <a:bodyPr wrap="square" rtlCol="0">
            <a:spAutoFit/>
          </a:bodyPr>
          <a:lstStyle/>
          <a:p>
            <a:r>
              <a:rPr lang="en-US" sz="2400" b="1" dirty="0"/>
              <a:t>What do hybrid events look like:</a:t>
            </a:r>
            <a:endParaRPr lang="en-GB" sz="2400" b="1" dirty="0"/>
          </a:p>
        </p:txBody>
      </p:sp>
      <p:sp>
        <p:nvSpPr>
          <p:cNvPr id="19" name="TextBox 18">
            <a:extLst>
              <a:ext uri="{FF2B5EF4-FFF2-40B4-BE49-F238E27FC236}">
                <a16:creationId xmlns:a16="http://schemas.microsoft.com/office/drawing/2014/main" id="{F54B732E-7222-4D5C-B59F-9B3A38B95F60}"/>
              </a:ext>
            </a:extLst>
          </p:cNvPr>
          <p:cNvSpPr txBox="1"/>
          <p:nvPr/>
        </p:nvSpPr>
        <p:spPr>
          <a:xfrm>
            <a:off x="1698172" y="2215831"/>
            <a:ext cx="8523514" cy="646331"/>
          </a:xfrm>
          <a:prstGeom prst="rect">
            <a:avLst/>
          </a:prstGeom>
          <a:noFill/>
        </p:spPr>
        <p:txBody>
          <a:bodyPr wrap="square">
            <a:spAutoFit/>
          </a:bodyPr>
          <a:lstStyle/>
          <a:p>
            <a:pPr algn="ctr"/>
            <a:r>
              <a:rPr lang="en-US" b="0" i="0" dirty="0">
                <a:solidFill>
                  <a:srgbClr val="202122"/>
                </a:solidFill>
                <a:effectLst/>
                <a:latin typeface="Arial" panose="020B0604020202020204" pitchFamily="34" charset="0"/>
              </a:rPr>
              <a:t>A </a:t>
            </a:r>
            <a:r>
              <a:rPr lang="en-US" i="0" dirty="0">
                <a:solidFill>
                  <a:srgbClr val="202122"/>
                </a:solidFill>
                <a:effectLst/>
                <a:latin typeface="Arial" panose="020B0604020202020204" pitchFamily="34" charset="0"/>
              </a:rPr>
              <a:t>hybrid event is </a:t>
            </a:r>
            <a:r>
              <a:rPr lang="en-US" b="0" i="0" dirty="0">
                <a:solidFill>
                  <a:srgbClr val="202122"/>
                </a:solidFill>
                <a:effectLst/>
                <a:latin typeface="Arial" panose="020B0604020202020204" pitchFamily="34" charset="0"/>
              </a:rPr>
              <a:t>one which combines a "live" in-person event with a "virtual" online component.</a:t>
            </a:r>
            <a:endParaRPr lang="en-GB" dirty="0"/>
          </a:p>
        </p:txBody>
      </p:sp>
      <p:pic>
        <p:nvPicPr>
          <p:cNvPr id="5" name="Picture 4" descr="A picture containing icon&#10;&#10;Description automatically generated">
            <a:extLst>
              <a:ext uri="{FF2B5EF4-FFF2-40B4-BE49-F238E27FC236}">
                <a16:creationId xmlns:a16="http://schemas.microsoft.com/office/drawing/2014/main" id="{97B49617-6C4B-40A2-934B-E13F37667EC0}"/>
              </a:ext>
            </a:extLst>
          </p:cNvPr>
          <p:cNvPicPr>
            <a:picLocks noChangeAspect="1"/>
          </p:cNvPicPr>
          <p:nvPr/>
        </p:nvPicPr>
        <p:blipFill rotWithShape="1">
          <a:blip r:embed="rId7">
            <a:extLst>
              <a:ext uri="{28A0092B-C50C-407E-A947-70E740481C1C}">
                <a14:useLocalDpi xmlns:a14="http://schemas.microsoft.com/office/drawing/2010/main" val="0"/>
              </a:ext>
            </a:extLst>
          </a:blip>
          <a:srcRect b="9261"/>
          <a:stretch/>
        </p:blipFill>
        <p:spPr>
          <a:xfrm>
            <a:off x="5020131" y="3616175"/>
            <a:ext cx="2424213" cy="2292099"/>
          </a:xfrm>
          <a:prstGeom prst="rect">
            <a:avLst/>
          </a:prstGeom>
        </p:spPr>
      </p:pic>
      <p:pic>
        <p:nvPicPr>
          <p:cNvPr id="28" name="Picture 27" descr="Graphical user interface&#10;&#10;Description automatically generated">
            <a:extLst>
              <a:ext uri="{FF2B5EF4-FFF2-40B4-BE49-F238E27FC236}">
                <a16:creationId xmlns:a16="http://schemas.microsoft.com/office/drawing/2014/main" id="{24B23CF1-3F13-466B-B846-73E68E27645C}"/>
              </a:ext>
            </a:extLst>
          </p:cNvPr>
          <p:cNvPicPr>
            <a:picLocks noChangeAspect="1"/>
          </p:cNvPicPr>
          <p:nvPr/>
        </p:nvPicPr>
        <p:blipFill rotWithShape="1">
          <a:blip r:embed="rId8">
            <a:extLst>
              <a:ext uri="{28A0092B-C50C-407E-A947-70E740481C1C}">
                <a14:useLocalDpi xmlns:a14="http://schemas.microsoft.com/office/drawing/2010/main" val="0"/>
              </a:ext>
            </a:extLst>
          </a:blip>
          <a:srcRect t="3006" b="16363"/>
          <a:stretch/>
        </p:blipFill>
        <p:spPr>
          <a:xfrm>
            <a:off x="1669341" y="3861777"/>
            <a:ext cx="3155424" cy="1984526"/>
          </a:xfrm>
          <a:prstGeom prst="rect">
            <a:avLst/>
          </a:prstGeom>
        </p:spPr>
      </p:pic>
      <p:pic>
        <p:nvPicPr>
          <p:cNvPr id="32" name="Picture 31">
            <a:extLst>
              <a:ext uri="{FF2B5EF4-FFF2-40B4-BE49-F238E27FC236}">
                <a16:creationId xmlns:a16="http://schemas.microsoft.com/office/drawing/2014/main" id="{13E000D0-BDAF-4F33-B9AD-3DAAAFD4C323}"/>
              </a:ext>
            </a:extLst>
          </p:cNvPr>
          <p:cNvPicPr>
            <a:picLocks noChangeAspect="1"/>
          </p:cNvPicPr>
          <p:nvPr/>
        </p:nvPicPr>
        <p:blipFill rotWithShape="1">
          <a:blip r:embed="rId9">
            <a:extLst>
              <a:ext uri="{28A0092B-C50C-407E-A947-70E740481C1C}">
                <a14:useLocalDpi xmlns:a14="http://schemas.microsoft.com/office/drawing/2010/main" val="0"/>
              </a:ext>
            </a:extLst>
          </a:blip>
          <a:srcRect b="21437"/>
          <a:stretch/>
        </p:blipFill>
        <p:spPr>
          <a:xfrm>
            <a:off x="7639710" y="3861777"/>
            <a:ext cx="3238500" cy="1984525"/>
          </a:xfrm>
          <a:prstGeom prst="rect">
            <a:avLst/>
          </a:prstGeom>
        </p:spPr>
      </p:pic>
    </p:spTree>
    <p:extLst>
      <p:ext uri="{BB962C8B-B14F-4D97-AF65-F5344CB8AC3E}">
        <p14:creationId xmlns:p14="http://schemas.microsoft.com/office/powerpoint/2010/main" val="1906627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8FDA0-AB90-4909-884E-E9985EC0A7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Near Neighbours">
            <a:extLst>
              <a:ext uri="{FF2B5EF4-FFF2-40B4-BE49-F238E27FC236}">
                <a16:creationId xmlns:a16="http://schemas.microsoft.com/office/drawing/2014/main" id="{2A9079CB-DDC8-44EB-82CC-2AC65AED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EDA05E02-C693-4812-89C0-983806BBC88E}"/>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16" name="Rectangle: Rounded Corners 15">
            <a:extLst>
              <a:ext uri="{FF2B5EF4-FFF2-40B4-BE49-F238E27FC236}">
                <a16:creationId xmlns:a16="http://schemas.microsoft.com/office/drawing/2014/main" id="{90D06A02-EB67-46EE-AC7B-75552DE2B302}"/>
              </a:ext>
            </a:extLst>
          </p:cNvPr>
          <p:cNvSpPr/>
          <p:nvPr/>
        </p:nvSpPr>
        <p:spPr>
          <a:xfrm>
            <a:off x="3537679" y="263368"/>
            <a:ext cx="5423437"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 name="Graphic 17" descr="Magnifying glass with solid fill">
            <a:extLst>
              <a:ext uri="{FF2B5EF4-FFF2-40B4-BE49-F238E27FC236}">
                <a16:creationId xmlns:a16="http://schemas.microsoft.com/office/drawing/2014/main" id="{DEE6AC04-E730-483C-8990-5CFA1B59E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5304" y="295268"/>
            <a:ext cx="354990" cy="354990"/>
          </a:xfrm>
          <a:prstGeom prst="rect">
            <a:avLst/>
          </a:prstGeom>
        </p:spPr>
      </p:pic>
      <p:sp>
        <p:nvSpPr>
          <p:cNvPr id="9" name="TextBox 8">
            <a:extLst>
              <a:ext uri="{FF2B5EF4-FFF2-40B4-BE49-F238E27FC236}">
                <a16:creationId xmlns:a16="http://schemas.microsoft.com/office/drawing/2014/main" id="{2B074347-010D-44AA-ADAC-42F87EECA912}"/>
              </a:ext>
            </a:extLst>
          </p:cNvPr>
          <p:cNvSpPr txBox="1"/>
          <p:nvPr/>
        </p:nvSpPr>
        <p:spPr>
          <a:xfrm>
            <a:off x="4127919" y="263368"/>
            <a:ext cx="6085644" cy="461665"/>
          </a:xfrm>
          <a:prstGeom prst="rect">
            <a:avLst/>
          </a:prstGeom>
          <a:noFill/>
        </p:spPr>
        <p:txBody>
          <a:bodyPr wrap="square" rtlCol="0">
            <a:spAutoFit/>
          </a:bodyPr>
          <a:lstStyle/>
          <a:p>
            <a:r>
              <a:rPr lang="en-US" sz="2400" b="1"/>
              <a:t>Hybrid Events – Example AV Set-up</a:t>
            </a:r>
            <a:endParaRPr lang="en-GB" sz="2400" b="1"/>
          </a:p>
        </p:txBody>
      </p:sp>
      <p:sp>
        <p:nvSpPr>
          <p:cNvPr id="10" name="AutoShape 2" descr="Image titled Sign up for Square Step 4">
            <a:extLst>
              <a:ext uri="{FF2B5EF4-FFF2-40B4-BE49-F238E27FC236}">
                <a16:creationId xmlns:a16="http://schemas.microsoft.com/office/drawing/2014/main" id="{9C7D9BAF-FE71-43CF-A22A-810B3B6AA506}"/>
              </a:ext>
            </a:extLst>
          </p:cNvPr>
          <p:cNvSpPr>
            <a:spLocks noChangeAspect="1" noChangeArrowheads="1"/>
          </p:cNvSpPr>
          <p:nvPr/>
        </p:nvSpPr>
        <p:spPr bwMode="auto">
          <a:xfrm>
            <a:off x="4648417" y="2741774"/>
            <a:ext cx="117461" cy="127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4" descr="Microphone icon line record symbol Royalty Free Vector Image">
            <a:extLst>
              <a:ext uri="{FF2B5EF4-FFF2-40B4-BE49-F238E27FC236}">
                <a16:creationId xmlns:a16="http://schemas.microsoft.com/office/drawing/2014/main" id="{69B592CB-0212-4B10-992A-2160B9839A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783" b="22696"/>
          <a:stretch/>
        </p:blipFill>
        <p:spPr bwMode="auto">
          <a:xfrm>
            <a:off x="1949532" y="5444475"/>
            <a:ext cx="898810" cy="5874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Volume Up Interface Symbol Icon from Font Awesome Pack | Free Download">
            <a:extLst>
              <a:ext uri="{FF2B5EF4-FFF2-40B4-BE49-F238E27FC236}">
                <a16:creationId xmlns:a16="http://schemas.microsoft.com/office/drawing/2014/main" id="{4A6F1F3E-15BA-43C6-828E-BE357426FB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257" r="11246"/>
          <a:stretch/>
        </p:blipFill>
        <p:spPr bwMode="auto">
          <a:xfrm>
            <a:off x="5047344" y="5444475"/>
            <a:ext cx="890431" cy="6032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amera icon. Video camera symbol. Video sign in black. (1323122) | Icons |  Design Bundles">
            <a:extLst>
              <a:ext uri="{FF2B5EF4-FFF2-40B4-BE49-F238E27FC236}">
                <a16:creationId xmlns:a16="http://schemas.microsoft.com/office/drawing/2014/main" id="{689B13A1-3230-44BE-9810-9909AB408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381" y="5444475"/>
            <a:ext cx="880300" cy="5866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People Watching Movie Monochrome Icon Stock Vector (Royalty Free) 753465151">
            <a:extLst>
              <a:ext uri="{FF2B5EF4-FFF2-40B4-BE49-F238E27FC236}">
                <a16:creationId xmlns:a16="http://schemas.microsoft.com/office/drawing/2014/main" id="{1DC20505-C039-406C-A1FB-4949D9AD7B1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352" b="20395"/>
          <a:stretch/>
        </p:blipFill>
        <p:spPr bwMode="auto">
          <a:xfrm>
            <a:off x="6189711" y="5420602"/>
            <a:ext cx="883514" cy="611347"/>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2" descr="Image titled Sign up for Square Step 4">
            <a:extLst>
              <a:ext uri="{FF2B5EF4-FFF2-40B4-BE49-F238E27FC236}">
                <a16:creationId xmlns:a16="http://schemas.microsoft.com/office/drawing/2014/main" id="{95585DD4-9DDA-42D0-8941-A7BBA712FB57}"/>
              </a:ext>
            </a:extLst>
          </p:cNvPr>
          <p:cNvSpPr>
            <a:spLocks noChangeAspect="1" noChangeArrowheads="1"/>
          </p:cNvSpPr>
          <p:nvPr/>
        </p:nvSpPr>
        <p:spPr bwMode="auto">
          <a:xfrm>
            <a:off x="12365583" y="3142368"/>
            <a:ext cx="117461" cy="127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Content Placeholder 2">
            <a:extLst>
              <a:ext uri="{FF2B5EF4-FFF2-40B4-BE49-F238E27FC236}">
                <a16:creationId xmlns:a16="http://schemas.microsoft.com/office/drawing/2014/main" id="{E2B2EEFA-AAE9-464B-9F88-DCEFA3FBCC9A}"/>
              </a:ext>
            </a:extLst>
          </p:cNvPr>
          <p:cNvSpPr txBox="1">
            <a:spLocks/>
          </p:cNvSpPr>
          <p:nvPr/>
        </p:nvSpPr>
        <p:spPr>
          <a:xfrm>
            <a:off x="427139" y="1173376"/>
            <a:ext cx="7312604" cy="805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Example set up –  Laptop &amp; TV</a:t>
            </a:r>
            <a:endParaRPr lang="en-GB" dirty="0"/>
          </a:p>
        </p:txBody>
      </p:sp>
      <p:pic>
        <p:nvPicPr>
          <p:cNvPr id="27" name="Picture 26" descr="A picture containing text, electronics, computer, computer&#10;&#10;Description automatically generated">
            <a:extLst>
              <a:ext uri="{FF2B5EF4-FFF2-40B4-BE49-F238E27FC236}">
                <a16:creationId xmlns:a16="http://schemas.microsoft.com/office/drawing/2014/main" id="{5AFF2196-FB78-4104-A841-941E18B189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0471" y="2708938"/>
            <a:ext cx="2465366" cy="2185439"/>
          </a:xfrm>
          <a:prstGeom prst="rect">
            <a:avLst/>
          </a:prstGeom>
        </p:spPr>
      </p:pic>
      <p:pic>
        <p:nvPicPr>
          <p:cNvPr id="34" name="Picture 33" descr="Graphical user interface&#10;&#10;Description automatically generated">
            <a:extLst>
              <a:ext uri="{FF2B5EF4-FFF2-40B4-BE49-F238E27FC236}">
                <a16:creationId xmlns:a16="http://schemas.microsoft.com/office/drawing/2014/main" id="{70585231-48D8-4DAF-946B-A00776EAB4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4027" y="2083130"/>
            <a:ext cx="3135716" cy="2982685"/>
          </a:xfrm>
          <a:prstGeom prst="rect">
            <a:avLst/>
          </a:prstGeom>
        </p:spPr>
      </p:pic>
      <p:cxnSp>
        <p:nvCxnSpPr>
          <p:cNvPr id="36" name="Straight Arrow Connector 35">
            <a:extLst>
              <a:ext uri="{FF2B5EF4-FFF2-40B4-BE49-F238E27FC236}">
                <a16:creationId xmlns:a16="http://schemas.microsoft.com/office/drawing/2014/main" id="{DD11D4FA-BA12-4D4A-ADC2-8FE2410C71FE}"/>
              </a:ext>
            </a:extLst>
          </p:cNvPr>
          <p:cNvCxnSpPr>
            <a:cxnSpLocks/>
          </p:cNvCxnSpPr>
          <p:nvPr/>
        </p:nvCxnSpPr>
        <p:spPr>
          <a:xfrm>
            <a:off x="3025837" y="4004516"/>
            <a:ext cx="1445085" cy="0"/>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708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8FDA0-AB90-4909-884E-E9985EC0A7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Near Neighbours">
            <a:extLst>
              <a:ext uri="{FF2B5EF4-FFF2-40B4-BE49-F238E27FC236}">
                <a16:creationId xmlns:a16="http://schemas.microsoft.com/office/drawing/2014/main" id="{2A9079CB-DDC8-44EB-82CC-2AC65AED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EDA05E02-C693-4812-89C0-983806BBC88E}"/>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16" name="Rectangle: Rounded Corners 15">
            <a:extLst>
              <a:ext uri="{FF2B5EF4-FFF2-40B4-BE49-F238E27FC236}">
                <a16:creationId xmlns:a16="http://schemas.microsoft.com/office/drawing/2014/main" id="{90D06A02-EB67-46EE-AC7B-75552DE2B302}"/>
              </a:ext>
            </a:extLst>
          </p:cNvPr>
          <p:cNvSpPr/>
          <p:nvPr/>
        </p:nvSpPr>
        <p:spPr>
          <a:xfrm>
            <a:off x="3537679" y="263368"/>
            <a:ext cx="5423437"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 name="Graphic 17" descr="Magnifying glass with solid fill">
            <a:extLst>
              <a:ext uri="{FF2B5EF4-FFF2-40B4-BE49-F238E27FC236}">
                <a16:creationId xmlns:a16="http://schemas.microsoft.com/office/drawing/2014/main" id="{DEE6AC04-E730-483C-8990-5CFA1B59E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5304" y="295268"/>
            <a:ext cx="354990" cy="354990"/>
          </a:xfrm>
          <a:prstGeom prst="rect">
            <a:avLst/>
          </a:prstGeom>
        </p:spPr>
      </p:pic>
      <p:sp>
        <p:nvSpPr>
          <p:cNvPr id="9" name="TextBox 8">
            <a:extLst>
              <a:ext uri="{FF2B5EF4-FFF2-40B4-BE49-F238E27FC236}">
                <a16:creationId xmlns:a16="http://schemas.microsoft.com/office/drawing/2014/main" id="{2B074347-010D-44AA-ADAC-42F87EECA912}"/>
              </a:ext>
            </a:extLst>
          </p:cNvPr>
          <p:cNvSpPr txBox="1"/>
          <p:nvPr/>
        </p:nvSpPr>
        <p:spPr>
          <a:xfrm>
            <a:off x="4127919" y="263368"/>
            <a:ext cx="6085644" cy="461665"/>
          </a:xfrm>
          <a:prstGeom prst="rect">
            <a:avLst/>
          </a:prstGeom>
          <a:noFill/>
        </p:spPr>
        <p:txBody>
          <a:bodyPr wrap="square" rtlCol="0">
            <a:spAutoFit/>
          </a:bodyPr>
          <a:lstStyle/>
          <a:p>
            <a:r>
              <a:rPr lang="en-US" sz="2400" b="1"/>
              <a:t>Hybrid Events – Example AV Set-up</a:t>
            </a:r>
            <a:endParaRPr lang="en-GB" sz="2400" b="1"/>
          </a:p>
        </p:txBody>
      </p:sp>
      <p:sp>
        <p:nvSpPr>
          <p:cNvPr id="10" name="AutoShape 2" descr="Image titled Sign up for Square Step 4">
            <a:extLst>
              <a:ext uri="{FF2B5EF4-FFF2-40B4-BE49-F238E27FC236}">
                <a16:creationId xmlns:a16="http://schemas.microsoft.com/office/drawing/2014/main" id="{9C7D9BAF-FE71-43CF-A22A-810B3B6AA506}"/>
              </a:ext>
            </a:extLst>
          </p:cNvPr>
          <p:cNvSpPr>
            <a:spLocks noChangeAspect="1" noChangeArrowheads="1"/>
          </p:cNvSpPr>
          <p:nvPr/>
        </p:nvSpPr>
        <p:spPr bwMode="auto">
          <a:xfrm>
            <a:off x="4563839" y="2696054"/>
            <a:ext cx="117461" cy="127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4" descr="Microphone icon line record symbol Royalty Free Vector Image">
            <a:extLst>
              <a:ext uri="{FF2B5EF4-FFF2-40B4-BE49-F238E27FC236}">
                <a16:creationId xmlns:a16="http://schemas.microsoft.com/office/drawing/2014/main" id="{69B592CB-0212-4B10-992A-2160B9839A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783" b="22696"/>
          <a:stretch/>
        </p:blipFill>
        <p:spPr bwMode="auto">
          <a:xfrm>
            <a:off x="1021381" y="5612407"/>
            <a:ext cx="898810" cy="5874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Volume Up Interface Symbol Icon from Font Awesome Pack | Free Download">
            <a:extLst>
              <a:ext uri="{FF2B5EF4-FFF2-40B4-BE49-F238E27FC236}">
                <a16:creationId xmlns:a16="http://schemas.microsoft.com/office/drawing/2014/main" id="{4A6F1F3E-15BA-43C6-828E-BE357426FB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257" r="11246"/>
          <a:stretch/>
        </p:blipFill>
        <p:spPr bwMode="auto">
          <a:xfrm>
            <a:off x="5152069" y="3993900"/>
            <a:ext cx="890431" cy="6032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amera icon. Video camera symbol. Video sign in black. (1323122) | Icons |  Design Bundles">
            <a:extLst>
              <a:ext uri="{FF2B5EF4-FFF2-40B4-BE49-F238E27FC236}">
                <a16:creationId xmlns:a16="http://schemas.microsoft.com/office/drawing/2014/main" id="{689B13A1-3230-44BE-9810-9909AB408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0143" y="5482484"/>
            <a:ext cx="880300" cy="5866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People Watching Movie Monochrome Icon Stock Vector (Royalty Free) 753465151">
            <a:extLst>
              <a:ext uri="{FF2B5EF4-FFF2-40B4-BE49-F238E27FC236}">
                <a16:creationId xmlns:a16="http://schemas.microsoft.com/office/drawing/2014/main" id="{1DC20505-C039-406C-A1FB-4949D9AD7B1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352" b="20395"/>
          <a:stretch/>
        </p:blipFill>
        <p:spPr bwMode="auto">
          <a:xfrm>
            <a:off x="5004226" y="2417796"/>
            <a:ext cx="883514" cy="611347"/>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2" descr="Image titled Sign up for Square Step 4">
            <a:extLst>
              <a:ext uri="{FF2B5EF4-FFF2-40B4-BE49-F238E27FC236}">
                <a16:creationId xmlns:a16="http://schemas.microsoft.com/office/drawing/2014/main" id="{95585DD4-9DDA-42D0-8941-A7BBA712FB57}"/>
              </a:ext>
            </a:extLst>
          </p:cNvPr>
          <p:cNvSpPr>
            <a:spLocks noChangeAspect="1" noChangeArrowheads="1"/>
          </p:cNvSpPr>
          <p:nvPr/>
        </p:nvSpPr>
        <p:spPr bwMode="auto">
          <a:xfrm>
            <a:off x="12365583" y="3142368"/>
            <a:ext cx="117461" cy="127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Content Placeholder 2">
            <a:extLst>
              <a:ext uri="{FF2B5EF4-FFF2-40B4-BE49-F238E27FC236}">
                <a16:creationId xmlns:a16="http://schemas.microsoft.com/office/drawing/2014/main" id="{E2B2EEFA-AAE9-464B-9F88-DCEFA3FBCC9A}"/>
              </a:ext>
            </a:extLst>
          </p:cNvPr>
          <p:cNvSpPr txBox="1">
            <a:spLocks/>
          </p:cNvSpPr>
          <p:nvPr/>
        </p:nvSpPr>
        <p:spPr>
          <a:xfrm>
            <a:off x="427139" y="1173376"/>
            <a:ext cx="11649590" cy="805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Example set up – Laptop,  TV, USB Webcam &amp; USB Speakers</a:t>
            </a:r>
            <a:endParaRPr lang="en-GB" dirty="0"/>
          </a:p>
        </p:txBody>
      </p:sp>
      <p:pic>
        <p:nvPicPr>
          <p:cNvPr id="27" name="Picture 26" descr="A picture containing text, electronics, computer, computer&#10;&#10;Description automatically generated">
            <a:extLst>
              <a:ext uri="{FF2B5EF4-FFF2-40B4-BE49-F238E27FC236}">
                <a16:creationId xmlns:a16="http://schemas.microsoft.com/office/drawing/2014/main" id="{5AFF2196-FB78-4104-A841-941E18B189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1133" y="3113121"/>
            <a:ext cx="2465366" cy="2185439"/>
          </a:xfrm>
          <a:prstGeom prst="rect">
            <a:avLst/>
          </a:prstGeom>
        </p:spPr>
      </p:pic>
      <p:pic>
        <p:nvPicPr>
          <p:cNvPr id="34" name="Picture 33" descr="Graphical user interface&#10;&#10;Description automatically generated">
            <a:extLst>
              <a:ext uri="{FF2B5EF4-FFF2-40B4-BE49-F238E27FC236}">
                <a16:creationId xmlns:a16="http://schemas.microsoft.com/office/drawing/2014/main" id="{70585231-48D8-4DAF-946B-A00776EAB4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6238" y="1924439"/>
            <a:ext cx="1622408" cy="1543230"/>
          </a:xfrm>
          <a:prstGeom prst="rect">
            <a:avLst/>
          </a:prstGeom>
        </p:spPr>
      </p:pic>
      <p:cxnSp>
        <p:nvCxnSpPr>
          <p:cNvPr id="36" name="Straight Arrow Connector 35">
            <a:extLst>
              <a:ext uri="{FF2B5EF4-FFF2-40B4-BE49-F238E27FC236}">
                <a16:creationId xmlns:a16="http://schemas.microsoft.com/office/drawing/2014/main" id="{DD11D4FA-BA12-4D4A-ADC2-8FE2410C71FE}"/>
              </a:ext>
            </a:extLst>
          </p:cNvPr>
          <p:cNvCxnSpPr>
            <a:cxnSpLocks/>
          </p:cNvCxnSpPr>
          <p:nvPr/>
        </p:nvCxnSpPr>
        <p:spPr>
          <a:xfrm flipV="1">
            <a:off x="3118754" y="2908788"/>
            <a:ext cx="1562546" cy="204333"/>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0FA722-99C2-4092-82C6-72CFFA8F4560}"/>
              </a:ext>
            </a:extLst>
          </p:cNvPr>
          <p:cNvCxnSpPr>
            <a:cxnSpLocks/>
          </p:cNvCxnSpPr>
          <p:nvPr/>
        </p:nvCxnSpPr>
        <p:spPr>
          <a:xfrm>
            <a:off x="3118754" y="4383092"/>
            <a:ext cx="1562546" cy="0"/>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D79434A-C138-484B-8DDC-78CBBF88C889}"/>
              </a:ext>
            </a:extLst>
          </p:cNvPr>
          <p:cNvCxnSpPr>
            <a:cxnSpLocks/>
          </p:cNvCxnSpPr>
          <p:nvPr/>
        </p:nvCxnSpPr>
        <p:spPr>
          <a:xfrm flipH="1" flipV="1">
            <a:off x="3118754" y="5377543"/>
            <a:ext cx="1562547" cy="398284"/>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picture containing electronics&#10;&#10;Description automatically generated">
            <a:extLst>
              <a:ext uri="{FF2B5EF4-FFF2-40B4-BE49-F238E27FC236}">
                <a16:creationId xmlns:a16="http://schemas.microsoft.com/office/drawing/2014/main" id="{82D2430B-6589-44E1-BA4E-F513E663BF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39260" y="5116382"/>
            <a:ext cx="898810" cy="1653409"/>
          </a:xfrm>
          <a:prstGeom prst="rect">
            <a:avLst/>
          </a:prstGeom>
        </p:spPr>
      </p:pic>
      <p:pic>
        <p:nvPicPr>
          <p:cNvPr id="45" name="Picture 44" descr="A picture containing indoor, black, electronics, spectacles&#10;&#10;Description automatically generated">
            <a:extLst>
              <a:ext uri="{FF2B5EF4-FFF2-40B4-BE49-F238E27FC236}">
                <a16:creationId xmlns:a16="http://schemas.microsoft.com/office/drawing/2014/main" id="{C908F6E7-DAF5-4294-8774-1021C62924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3024" y="3947511"/>
            <a:ext cx="1670091" cy="1039659"/>
          </a:xfrm>
          <a:prstGeom prst="rect">
            <a:avLst/>
          </a:prstGeom>
        </p:spPr>
      </p:pic>
    </p:spTree>
    <p:extLst>
      <p:ext uri="{BB962C8B-B14F-4D97-AF65-F5344CB8AC3E}">
        <p14:creationId xmlns:p14="http://schemas.microsoft.com/office/powerpoint/2010/main" val="3883490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8FDA0-AB90-4909-884E-E9985EC0A7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Near Neighbours">
            <a:extLst>
              <a:ext uri="{FF2B5EF4-FFF2-40B4-BE49-F238E27FC236}">
                <a16:creationId xmlns:a16="http://schemas.microsoft.com/office/drawing/2014/main" id="{2A9079CB-DDC8-44EB-82CC-2AC65AED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EDA05E02-C693-4812-89C0-983806BBC88E}"/>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16" name="Rectangle: Rounded Corners 15">
            <a:extLst>
              <a:ext uri="{FF2B5EF4-FFF2-40B4-BE49-F238E27FC236}">
                <a16:creationId xmlns:a16="http://schemas.microsoft.com/office/drawing/2014/main" id="{90D06A02-EB67-46EE-AC7B-75552DE2B302}"/>
              </a:ext>
            </a:extLst>
          </p:cNvPr>
          <p:cNvSpPr/>
          <p:nvPr/>
        </p:nvSpPr>
        <p:spPr>
          <a:xfrm>
            <a:off x="3537679" y="263368"/>
            <a:ext cx="5423437"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 name="Graphic 17" descr="Magnifying glass with solid fill">
            <a:extLst>
              <a:ext uri="{FF2B5EF4-FFF2-40B4-BE49-F238E27FC236}">
                <a16:creationId xmlns:a16="http://schemas.microsoft.com/office/drawing/2014/main" id="{DEE6AC04-E730-483C-8990-5CFA1B59E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5304" y="295268"/>
            <a:ext cx="354990" cy="354990"/>
          </a:xfrm>
          <a:prstGeom prst="rect">
            <a:avLst/>
          </a:prstGeom>
        </p:spPr>
      </p:pic>
      <p:sp>
        <p:nvSpPr>
          <p:cNvPr id="9" name="TextBox 8">
            <a:extLst>
              <a:ext uri="{FF2B5EF4-FFF2-40B4-BE49-F238E27FC236}">
                <a16:creationId xmlns:a16="http://schemas.microsoft.com/office/drawing/2014/main" id="{2B074347-010D-44AA-ADAC-42F87EECA912}"/>
              </a:ext>
            </a:extLst>
          </p:cNvPr>
          <p:cNvSpPr txBox="1"/>
          <p:nvPr/>
        </p:nvSpPr>
        <p:spPr>
          <a:xfrm>
            <a:off x="4127919" y="263368"/>
            <a:ext cx="6085644" cy="461665"/>
          </a:xfrm>
          <a:prstGeom prst="rect">
            <a:avLst/>
          </a:prstGeom>
          <a:noFill/>
        </p:spPr>
        <p:txBody>
          <a:bodyPr wrap="square" rtlCol="0">
            <a:spAutoFit/>
          </a:bodyPr>
          <a:lstStyle/>
          <a:p>
            <a:r>
              <a:rPr lang="en-US" sz="2400" b="1"/>
              <a:t>Hybrid Events – Example AV Set-up</a:t>
            </a:r>
            <a:endParaRPr lang="en-GB" sz="2400" b="1"/>
          </a:p>
        </p:txBody>
      </p:sp>
      <p:sp>
        <p:nvSpPr>
          <p:cNvPr id="10" name="AutoShape 2" descr="Image titled Sign up for Square Step 4">
            <a:extLst>
              <a:ext uri="{FF2B5EF4-FFF2-40B4-BE49-F238E27FC236}">
                <a16:creationId xmlns:a16="http://schemas.microsoft.com/office/drawing/2014/main" id="{9C7D9BAF-FE71-43CF-A22A-810B3B6AA506}"/>
              </a:ext>
            </a:extLst>
          </p:cNvPr>
          <p:cNvSpPr>
            <a:spLocks noChangeAspect="1" noChangeArrowheads="1"/>
          </p:cNvSpPr>
          <p:nvPr/>
        </p:nvSpPr>
        <p:spPr bwMode="auto">
          <a:xfrm>
            <a:off x="5455379" y="2696054"/>
            <a:ext cx="117461" cy="127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4" descr="Microphone icon line record symbol Royalty Free Vector Image">
            <a:extLst>
              <a:ext uri="{FF2B5EF4-FFF2-40B4-BE49-F238E27FC236}">
                <a16:creationId xmlns:a16="http://schemas.microsoft.com/office/drawing/2014/main" id="{69B592CB-0212-4B10-992A-2160B9839A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783" b="22696"/>
          <a:stretch/>
        </p:blipFill>
        <p:spPr bwMode="auto">
          <a:xfrm>
            <a:off x="4928563" y="2333340"/>
            <a:ext cx="898810" cy="5874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Volume Up Interface Symbol Icon from Font Awesome Pack | Free Download">
            <a:extLst>
              <a:ext uri="{FF2B5EF4-FFF2-40B4-BE49-F238E27FC236}">
                <a16:creationId xmlns:a16="http://schemas.microsoft.com/office/drawing/2014/main" id="{4A6F1F3E-15BA-43C6-828E-BE357426FB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257" r="11246"/>
          <a:stretch/>
        </p:blipFill>
        <p:spPr bwMode="auto">
          <a:xfrm>
            <a:off x="5310120" y="4866636"/>
            <a:ext cx="890431" cy="6032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amera icon. Video camera symbol. Video sign in black. (1323122) | Icons |  Design Bundles">
            <a:extLst>
              <a:ext uri="{FF2B5EF4-FFF2-40B4-BE49-F238E27FC236}">
                <a16:creationId xmlns:a16="http://schemas.microsoft.com/office/drawing/2014/main" id="{689B13A1-3230-44BE-9810-9909AB408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9097" y="5952247"/>
            <a:ext cx="880300" cy="5866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People Watching Movie Monochrome Icon Stock Vector (Royalty Free) 753465151">
            <a:extLst>
              <a:ext uri="{FF2B5EF4-FFF2-40B4-BE49-F238E27FC236}">
                <a16:creationId xmlns:a16="http://schemas.microsoft.com/office/drawing/2014/main" id="{1DC20505-C039-406C-A1FB-4949D9AD7B1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352" b="20395"/>
          <a:stretch/>
        </p:blipFill>
        <p:spPr bwMode="auto">
          <a:xfrm>
            <a:off x="5249115" y="3660351"/>
            <a:ext cx="883514" cy="611347"/>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2" descr="Image titled Sign up for Square Step 4">
            <a:extLst>
              <a:ext uri="{FF2B5EF4-FFF2-40B4-BE49-F238E27FC236}">
                <a16:creationId xmlns:a16="http://schemas.microsoft.com/office/drawing/2014/main" id="{95585DD4-9DDA-42D0-8941-A7BBA712FB57}"/>
              </a:ext>
            </a:extLst>
          </p:cNvPr>
          <p:cNvSpPr>
            <a:spLocks noChangeAspect="1" noChangeArrowheads="1"/>
          </p:cNvSpPr>
          <p:nvPr/>
        </p:nvSpPr>
        <p:spPr bwMode="auto">
          <a:xfrm>
            <a:off x="12365583" y="3142368"/>
            <a:ext cx="117461" cy="127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Content Placeholder 2">
            <a:extLst>
              <a:ext uri="{FF2B5EF4-FFF2-40B4-BE49-F238E27FC236}">
                <a16:creationId xmlns:a16="http://schemas.microsoft.com/office/drawing/2014/main" id="{E2B2EEFA-AAE9-464B-9F88-DCEFA3FBCC9A}"/>
              </a:ext>
            </a:extLst>
          </p:cNvPr>
          <p:cNvSpPr txBox="1">
            <a:spLocks/>
          </p:cNvSpPr>
          <p:nvPr/>
        </p:nvSpPr>
        <p:spPr>
          <a:xfrm>
            <a:off x="427139" y="1173376"/>
            <a:ext cx="11649590" cy="8058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Example set up – Laptop, TV, USB Speakers, USB Webcam &amp; USB Microphone </a:t>
            </a:r>
            <a:endParaRPr lang="en-GB" dirty="0"/>
          </a:p>
        </p:txBody>
      </p:sp>
      <p:pic>
        <p:nvPicPr>
          <p:cNvPr id="27" name="Picture 26" descr="A picture containing text, electronics, computer, computer&#10;&#10;Description automatically generated">
            <a:extLst>
              <a:ext uri="{FF2B5EF4-FFF2-40B4-BE49-F238E27FC236}">
                <a16:creationId xmlns:a16="http://schemas.microsoft.com/office/drawing/2014/main" id="{5AFF2196-FB78-4104-A841-941E18B189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2714" y="3178979"/>
            <a:ext cx="2465366" cy="2185439"/>
          </a:xfrm>
          <a:prstGeom prst="rect">
            <a:avLst/>
          </a:prstGeom>
        </p:spPr>
      </p:pic>
      <p:pic>
        <p:nvPicPr>
          <p:cNvPr id="34" name="Picture 33" descr="Graphical user interface&#10;&#10;Description automatically generated">
            <a:extLst>
              <a:ext uri="{FF2B5EF4-FFF2-40B4-BE49-F238E27FC236}">
                <a16:creationId xmlns:a16="http://schemas.microsoft.com/office/drawing/2014/main" id="{70585231-48D8-4DAF-946B-A00776EAB4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81820" y="3119652"/>
            <a:ext cx="1294577" cy="1231398"/>
          </a:xfrm>
          <a:prstGeom prst="rect">
            <a:avLst/>
          </a:prstGeom>
        </p:spPr>
      </p:pic>
      <p:cxnSp>
        <p:nvCxnSpPr>
          <p:cNvPr id="36" name="Straight Arrow Connector 35">
            <a:extLst>
              <a:ext uri="{FF2B5EF4-FFF2-40B4-BE49-F238E27FC236}">
                <a16:creationId xmlns:a16="http://schemas.microsoft.com/office/drawing/2014/main" id="{DD11D4FA-BA12-4D4A-ADC2-8FE2410C71FE}"/>
              </a:ext>
            </a:extLst>
          </p:cNvPr>
          <p:cNvCxnSpPr>
            <a:cxnSpLocks/>
          </p:cNvCxnSpPr>
          <p:nvPr/>
        </p:nvCxnSpPr>
        <p:spPr>
          <a:xfrm flipV="1">
            <a:off x="3382214" y="3975139"/>
            <a:ext cx="1405326" cy="69918"/>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0FA722-99C2-4092-82C6-72CFFA8F4560}"/>
              </a:ext>
            </a:extLst>
          </p:cNvPr>
          <p:cNvCxnSpPr>
            <a:cxnSpLocks/>
          </p:cNvCxnSpPr>
          <p:nvPr/>
        </p:nvCxnSpPr>
        <p:spPr>
          <a:xfrm>
            <a:off x="3443113" y="4764092"/>
            <a:ext cx="1344427" cy="112979"/>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D79434A-C138-484B-8DDC-78CBBF88C889}"/>
              </a:ext>
            </a:extLst>
          </p:cNvPr>
          <p:cNvCxnSpPr>
            <a:cxnSpLocks/>
          </p:cNvCxnSpPr>
          <p:nvPr/>
        </p:nvCxnSpPr>
        <p:spPr>
          <a:xfrm flipH="1" flipV="1">
            <a:off x="3239935" y="5304153"/>
            <a:ext cx="1077645" cy="736772"/>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picture containing electronics&#10;&#10;Description automatically generated">
            <a:extLst>
              <a:ext uri="{FF2B5EF4-FFF2-40B4-BE49-F238E27FC236}">
                <a16:creationId xmlns:a16="http://schemas.microsoft.com/office/drawing/2014/main" id="{82D2430B-6589-44E1-BA4E-F513E663BF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6268" y="5571969"/>
            <a:ext cx="589908" cy="1085167"/>
          </a:xfrm>
          <a:prstGeom prst="rect">
            <a:avLst/>
          </a:prstGeom>
        </p:spPr>
      </p:pic>
      <p:pic>
        <p:nvPicPr>
          <p:cNvPr id="45" name="Picture 44" descr="A picture containing indoor, black, electronics, spectacles&#10;&#10;Description automatically generated">
            <a:extLst>
              <a:ext uri="{FF2B5EF4-FFF2-40B4-BE49-F238E27FC236}">
                <a16:creationId xmlns:a16="http://schemas.microsoft.com/office/drawing/2014/main" id="{C908F6E7-DAF5-4294-8774-1021C62924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69620" y="4681922"/>
            <a:ext cx="1294576" cy="805895"/>
          </a:xfrm>
          <a:prstGeom prst="rect">
            <a:avLst/>
          </a:prstGeom>
        </p:spPr>
      </p:pic>
      <p:cxnSp>
        <p:nvCxnSpPr>
          <p:cNvPr id="28" name="Straight Arrow Connector 27">
            <a:extLst>
              <a:ext uri="{FF2B5EF4-FFF2-40B4-BE49-F238E27FC236}">
                <a16:creationId xmlns:a16="http://schemas.microsoft.com/office/drawing/2014/main" id="{AB6DFB79-71C7-4413-82CB-5F778C0BF7B9}"/>
              </a:ext>
            </a:extLst>
          </p:cNvPr>
          <p:cNvCxnSpPr>
            <a:cxnSpLocks/>
          </p:cNvCxnSpPr>
          <p:nvPr/>
        </p:nvCxnSpPr>
        <p:spPr>
          <a:xfrm flipH="1">
            <a:off x="3445768" y="3050093"/>
            <a:ext cx="1017428" cy="296569"/>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picture containing electronics, black, dark, projector&#10;&#10;Description automatically generated">
            <a:extLst>
              <a:ext uri="{FF2B5EF4-FFF2-40B4-BE49-F238E27FC236}">
                <a16:creationId xmlns:a16="http://schemas.microsoft.com/office/drawing/2014/main" id="{EE7C19D6-A998-42DD-980B-021783E090A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61132" y="1346325"/>
            <a:ext cx="2735951" cy="2119576"/>
          </a:xfrm>
          <a:prstGeom prst="rect">
            <a:avLst/>
          </a:prstGeom>
        </p:spPr>
      </p:pic>
    </p:spTree>
    <p:extLst>
      <p:ext uri="{BB962C8B-B14F-4D97-AF65-F5344CB8AC3E}">
        <p14:creationId xmlns:p14="http://schemas.microsoft.com/office/powerpoint/2010/main" val="134782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8FDA0-AB90-4909-884E-E9985EC0A7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Near Neighbours">
            <a:extLst>
              <a:ext uri="{FF2B5EF4-FFF2-40B4-BE49-F238E27FC236}">
                <a16:creationId xmlns:a16="http://schemas.microsoft.com/office/drawing/2014/main" id="{2A9079CB-DDC8-44EB-82CC-2AC65AED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EDA05E02-C693-4812-89C0-983806BBC88E}"/>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16" name="Rectangle: Rounded Corners 15">
            <a:extLst>
              <a:ext uri="{FF2B5EF4-FFF2-40B4-BE49-F238E27FC236}">
                <a16:creationId xmlns:a16="http://schemas.microsoft.com/office/drawing/2014/main" id="{90D06A02-EB67-46EE-AC7B-75552DE2B302}"/>
              </a:ext>
            </a:extLst>
          </p:cNvPr>
          <p:cNvSpPr/>
          <p:nvPr/>
        </p:nvSpPr>
        <p:spPr>
          <a:xfrm>
            <a:off x="3537679" y="263368"/>
            <a:ext cx="5423437"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 name="Graphic 17" descr="Magnifying glass with solid fill">
            <a:extLst>
              <a:ext uri="{FF2B5EF4-FFF2-40B4-BE49-F238E27FC236}">
                <a16:creationId xmlns:a16="http://schemas.microsoft.com/office/drawing/2014/main" id="{DEE6AC04-E730-483C-8990-5CFA1B59E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5304" y="295268"/>
            <a:ext cx="354990" cy="354990"/>
          </a:xfrm>
          <a:prstGeom prst="rect">
            <a:avLst/>
          </a:prstGeom>
        </p:spPr>
      </p:pic>
      <p:sp>
        <p:nvSpPr>
          <p:cNvPr id="9" name="TextBox 8">
            <a:extLst>
              <a:ext uri="{FF2B5EF4-FFF2-40B4-BE49-F238E27FC236}">
                <a16:creationId xmlns:a16="http://schemas.microsoft.com/office/drawing/2014/main" id="{2B074347-010D-44AA-ADAC-42F87EECA912}"/>
              </a:ext>
            </a:extLst>
          </p:cNvPr>
          <p:cNvSpPr txBox="1"/>
          <p:nvPr/>
        </p:nvSpPr>
        <p:spPr>
          <a:xfrm>
            <a:off x="4127919" y="263368"/>
            <a:ext cx="6085644" cy="461665"/>
          </a:xfrm>
          <a:prstGeom prst="rect">
            <a:avLst/>
          </a:prstGeom>
          <a:noFill/>
        </p:spPr>
        <p:txBody>
          <a:bodyPr wrap="square" rtlCol="0">
            <a:spAutoFit/>
          </a:bodyPr>
          <a:lstStyle/>
          <a:p>
            <a:r>
              <a:rPr lang="en-US" sz="2400" b="1" dirty="0"/>
              <a:t>Hybrid Events – Example AV Set-up</a:t>
            </a:r>
            <a:endParaRPr lang="en-GB" sz="2400" b="1" dirty="0"/>
          </a:p>
        </p:txBody>
      </p:sp>
      <p:sp>
        <p:nvSpPr>
          <p:cNvPr id="10" name="AutoShape 2" descr="Image titled Sign up for Square Step 4">
            <a:extLst>
              <a:ext uri="{FF2B5EF4-FFF2-40B4-BE49-F238E27FC236}">
                <a16:creationId xmlns:a16="http://schemas.microsoft.com/office/drawing/2014/main" id="{9C7D9BAF-FE71-43CF-A22A-810B3B6AA506}"/>
              </a:ext>
            </a:extLst>
          </p:cNvPr>
          <p:cNvSpPr>
            <a:spLocks noChangeAspect="1" noChangeArrowheads="1"/>
          </p:cNvSpPr>
          <p:nvPr/>
        </p:nvSpPr>
        <p:spPr bwMode="auto">
          <a:xfrm>
            <a:off x="5455379" y="2696054"/>
            <a:ext cx="117461" cy="127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AutoShape 2" descr="Image titled Sign up for Square Step 4">
            <a:extLst>
              <a:ext uri="{FF2B5EF4-FFF2-40B4-BE49-F238E27FC236}">
                <a16:creationId xmlns:a16="http://schemas.microsoft.com/office/drawing/2014/main" id="{95585DD4-9DDA-42D0-8941-A7BBA712FB57}"/>
              </a:ext>
            </a:extLst>
          </p:cNvPr>
          <p:cNvSpPr>
            <a:spLocks noChangeAspect="1" noChangeArrowheads="1"/>
          </p:cNvSpPr>
          <p:nvPr/>
        </p:nvSpPr>
        <p:spPr bwMode="auto">
          <a:xfrm>
            <a:off x="12365583" y="3142368"/>
            <a:ext cx="117461" cy="127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Content Placeholder 2">
            <a:extLst>
              <a:ext uri="{FF2B5EF4-FFF2-40B4-BE49-F238E27FC236}">
                <a16:creationId xmlns:a16="http://schemas.microsoft.com/office/drawing/2014/main" id="{E2B2EEFA-AAE9-464B-9F88-DCEFA3FBCC9A}"/>
              </a:ext>
            </a:extLst>
          </p:cNvPr>
          <p:cNvSpPr txBox="1">
            <a:spLocks/>
          </p:cNvSpPr>
          <p:nvPr/>
        </p:nvSpPr>
        <p:spPr>
          <a:xfrm>
            <a:off x="427139" y="1173376"/>
            <a:ext cx="11649590" cy="8058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Example set – up: Laptop, TV, USB Webcam, Amplifier, Speakers, USB Receiver, Wireless Microphone &amp; Transmitter</a:t>
            </a:r>
            <a:endParaRPr lang="en-GB" dirty="0"/>
          </a:p>
        </p:txBody>
      </p:sp>
      <p:pic>
        <p:nvPicPr>
          <p:cNvPr id="27" name="Picture 26" descr="A picture containing text, electronics, computer, computer&#10;&#10;Description automatically generated">
            <a:extLst>
              <a:ext uri="{FF2B5EF4-FFF2-40B4-BE49-F238E27FC236}">
                <a16:creationId xmlns:a16="http://schemas.microsoft.com/office/drawing/2014/main" id="{5AFF2196-FB78-4104-A841-941E18B189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714" y="3178979"/>
            <a:ext cx="2465366" cy="2185439"/>
          </a:xfrm>
          <a:prstGeom prst="rect">
            <a:avLst/>
          </a:prstGeom>
        </p:spPr>
      </p:pic>
      <p:pic>
        <p:nvPicPr>
          <p:cNvPr id="34" name="Picture 33" descr="Graphical user interface&#10;&#10;Description automatically generated">
            <a:extLst>
              <a:ext uri="{FF2B5EF4-FFF2-40B4-BE49-F238E27FC236}">
                <a16:creationId xmlns:a16="http://schemas.microsoft.com/office/drawing/2014/main" id="{70585231-48D8-4DAF-946B-A00776EAB4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0693" y="3194304"/>
            <a:ext cx="1294577" cy="1231398"/>
          </a:xfrm>
          <a:prstGeom prst="rect">
            <a:avLst/>
          </a:prstGeom>
        </p:spPr>
      </p:pic>
      <p:cxnSp>
        <p:nvCxnSpPr>
          <p:cNvPr id="36" name="Straight Arrow Connector 35">
            <a:extLst>
              <a:ext uri="{FF2B5EF4-FFF2-40B4-BE49-F238E27FC236}">
                <a16:creationId xmlns:a16="http://schemas.microsoft.com/office/drawing/2014/main" id="{DD11D4FA-BA12-4D4A-ADC2-8FE2410C71FE}"/>
              </a:ext>
            </a:extLst>
          </p:cNvPr>
          <p:cNvCxnSpPr>
            <a:cxnSpLocks/>
          </p:cNvCxnSpPr>
          <p:nvPr/>
        </p:nvCxnSpPr>
        <p:spPr>
          <a:xfrm flipV="1">
            <a:off x="3361454" y="3954262"/>
            <a:ext cx="1037551" cy="41082"/>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0FA722-99C2-4092-82C6-72CFFA8F4560}"/>
              </a:ext>
            </a:extLst>
          </p:cNvPr>
          <p:cNvCxnSpPr>
            <a:cxnSpLocks/>
          </p:cNvCxnSpPr>
          <p:nvPr/>
        </p:nvCxnSpPr>
        <p:spPr>
          <a:xfrm>
            <a:off x="3443113" y="4764092"/>
            <a:ext cx="955892" cy="128725"/>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D79434A-C138-484B-8DDC-78CBBF88C889}"/>
              </a:ext>
            </a:extLst>
          </p:cNvPr>
          <p:cNvCxnSpPr>
            <a:cxnSpLocks/>
          </p:cNvCxnSpPr>
          <p:nvPr/>
        </p:nvCxnSpPr>
        <p:spPr>
          <a:xfrm flipH="1" flipV="1">
            <a:off x="3537680" y="5684625"/>
            <a:ext cx="1329635" cy="385116"/>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picture containing electronics&#10;&#10;Description automatically generated">
            <a:extLst>
              <a:ext uri="{FF2B5EF4-FFF2-40B4-BE49-F238E27FC236}">
                <a16:creationId xmlns:a16="http://schemas.microsoft.com/office/drawing/2014/main" id="{82D2430B-6589-44E1-BA4E-F513E663B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8272" y="5627942"/>
            <a:ext cx="589908" cy="1085167"/>
          </a:xfrm>
          <a:prstGeom prst="rect">
            <a:avLst/>
          </a:prstGeom>
        </p:spPr>
      </p:pic>
      <p:cxnSp>
        <p:nvCxnSpPr>
          <p:cNvPr id="28" name="Straight Arrow Connector 27">
            <a:extLst>
              <a:ext uri="{FF2B5EF4-FFF2-40B4-BE49-F238E27FC236}">
                <a16:creationId xmlns:a16="http://schemas.microsoft.com/office/drawing/2014/main" id="{AB6DFB79-71C7-4413-82CB-5F778C0BF7B9}"/>
              </a:ext>
            </a:extLst>
          </p:cNvPr>
          <p:cNvCxnSpPr>
            <a:cxnSpLocks/>
          </p:cNvCxnSpPr>
          <p:nvPr/>
        </p:nvCxnSpPr>
        <p:spPr>
          <a:xfrm flipH="1">
            <a:off x="3246398" y="3000846"/>
            <a:ext cx="922825" cy="283422"/>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4BAFE27-379E-41DE-A6F4-311A75698C95}"/>
              </a:ext>
            </a:extLst>
          </p:cNvPr>
          <p:cNvCxnSpPr>
            <a:cxnSpLocks/>
          </p:cNvCxnSpPr>
          <p:nvPr/>
        </p:nvCxnSpPr>
        <p:spPr>
          <a:xfrm flipH="1">
            <a:off x="5846245" y="2644346"/>
            <a:ext cx="863474" cy="13936"/>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descr="A picture containing text&#10;&#10;Description automatically generated">
            <a:extLst>
              <a:ext uri="{FF2B5EF4-FFF2-40B4-BE49-F238E27FC236}">
                <a16:creationId xmlns:a16="http://schemas.microsoft.com/office/drawing/2014/main" id="{B711CEFF-B73D-4E84-B47E-E7B2E399BF25}"/>
              </a:ext>
            </a:extLst>
          </p:cNvPr>
          <p:cNvPicPr>
            <a:picLocks noChangeAspect="1"/>
          </p:cNvPicPr>
          <p:nvPr/>
        </p:nvPicPr>
        <p:blipFill rotWithShape="1">
          <a:blip r:embed="rId10">
            <a:extLst>
              <a:ext uri="{28A0092B-C50C-407E-A947-70E740481C1C}">
                <a14:useLocalDpi xmlns:a14="http://schemas.microsoft.com/office/drawing/2010/main" val="0"/>
              </a:ext>
            </a:extLst>
          </a:blip>
          <a:srcRect t="17490" b="17107"/>
          <a:stretch/>
        </p:blipFill>
        <p:spPr>
          <a:xfrm>
            <a:off x="4780532" y="4579352"/>
            <a:ext cx="1497450" cy="796559"/>
          </a:xfrm>
          <a:prstGeom prst="rect">
            <a:avLst/>
          </a:prstGeom>
        </p:spPr>
      </p:pic>
      <p:cxnSp>
        <p:nvCxnSpPr>
          <p:cNvPr id="50" name="Straight Arrow Connector 49">
            <a:extLst>
              <a:ext uri="{FF2B5EF4-FFF2-40B4-BE49-F238E27FC236}">
                <a16:creationId xmlns:a16="http://schemas.microsoft.com/office/drawing/2014/main" id="{0B6B17CB-CAF1-42C7-AAC5-FCAC40F5E905}"/>
              </a:ext>
            </a:extLst>
          </p:cNvPr>
          <p:cNvCxnSpPr>
            <a:cxnSpLocks/>
          </p:cNvCxnSpPr>
          <p:nvPr/>
        </p:nvCxnSpPr>
        <p:spPr>
          <a:xfrm>
            <a:off x="6463791" y="5036254"/>
            <a:ext cx="889014" cy="0"/>
          </a:xfrm>
          <a:prstGeom prst="straightConnector1">
            <a:avLst/>
          </a:prstGeom>
          <a:ln w="76200">
            <a:solidFill>
              <a:srgbClr val="EF7E23"/>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descr="A picture containing electronics, loudspeaker&#10;&#10;Description automatically generated">
            <a:extLst>
              <a:ext uri="{FF2B5EF4-FFF2-40B4-BE49-F238E27FC236}">
                <a16:creationId xmlns:a16="http://schemas.microsoft.com/office/drawing/2014/main" id="{74D39619-F321-4585-857B-4870346081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2148" y="4266053"/>
            <a:ext cx="1141679" cy="1540402"/>
          </a:xfrm>
          <a:prstGeom prst="rect">
            <a:avLst/>
          </a:prstGeom>
        </p:spPr>
      </p:pic>
      <p:pic>
        <p:nvPicPr>
          <p:cNvPr id="41" name="Picture 8" descr="Camera icon. Video camera symbol. Video sign in black. (1323122) | Icons |  Design Bundles">
            <a:extLst>
              <a:ext uri="{FF2B5EF4-FFF2-40B4-BE49-F238E27FC236}">
                <a16:creationId xmlns:a16="http://schemas.microsoft.com/office/drawing/2014/main" id="{825250BF-7163-4E66-ADD4-906635FDEB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4928" y="5877183"/>
            <a:ext cx="880300" cy="5866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Volume Up Interface Symbol Icon from Font Awesome Pack | Free Download">
            <a:extLst>
              <a:ext uri="{FF2B5EF4-FFF2-40B4-BE49-F238E27FC236}">
                <a16:creationId xmlns:a16="http://schemas.microsoft.com/office/drawing/2014/main" id="{7E72C0A4-E1C7-43F6-A861-F0652012966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257" r="11246"/>
          <a:stretch/>
        </p:blipFill>
        <p:spPr bwMode="auto">
          <a:xfrm>
            <a:off x="7256734" y="4728954"/>
            <a:ext cx="890431" cy="6032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People Watching Movie Monochrome Icon Stock Vector (Royalty Free) 753465151">
            <a:extLst>
              <a:ext uri="{FF2B5EF4-FFF2-40B4-BE49-F238E27FC236}">
                <a16:creationId xmlns:a16="http://schemas.microsoft.com/office/drawing/2014/main" id="{0DF50A2B-8B4A-49CF-BB4A-852A66471F0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5352" b="20395"/>
          <a:stretch/>
        </p:blipFill>
        <p:spPr bwMode="auto">
          <a:xfrm>
            <a:off x="4560715" y="3623164"/>
            <a:ext cx="883514" cy="6113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Microphone icon line record symbol Royalty Free Vector Image">
            <a:extLst>
              <a:ext uri="{FF2B5EF4-FFF2-40B4-BE49-F238E27FC236}">
                <a16:creationId xmlns:a16="http://schemas.microsoft.com/office/drawing/2014/main" id="{B72872BD-67AE-4ADA-BBB9-72723FB231E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6783" b="22696"/>
          <a:stretch/>
        </p:blipFill>
        <p:spPr bwMode="auto">
          <a:xfrm>
            <a:off x="6721336" y="2369180"/>
            <a:ext cx="898810" cy="5874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Graphical user interface&#10;&#10;Description automatically generated">
            <a:extLst>
              <a:ext uri="{FF2B5EF4-FFF2-40B4-BE49-F238E27FC236}">
                <a16:creationId xmlns:a16="http://schemas.microsoft.com/office/drawing/2014/main" id="{2833074E-87EE-4949-8AD5-4341FF5B5742}"/>
              </a:ext>
            </a:extLst>
          </p:cNvPr>
          <p:cNvPicPr>
            <a:picLocks noChangeAspect="1"/>
          </p:cNvPicPr>
          <p:nvPr/>
        </p:nvPicPr>
        <p:blipFill rotWithShape="1">
          <a:blip r:embed="rId16">
            <a:extLst>
              <a:ext uri="{28A0092B-C50C-407E-A947-70E740481C1C}">
                <a14:useLocalDpi xmlns:a14="http://schemas.microsoft.com/office/drawing/2010/main" val="0"/>
              </a:ext>
            </a:extLst>
          </a:blip>
          <a:srcRect r="40865" b="-4232"/>
          <a:stretch/>
        </p:blipFill>
        <p:spPr>
          <a:xfrm>
            <a:off x="7445403" y="1554080"/>
            <a:ext cx="1279881" cy="2255923"/>
          </a:xfrm>
          <a:prstGeom prst="rect">
            <a:avLst/>
          </a:prstGeom>
        </p:spPr>
      </p:pic>
      <p:pic>
        <p:nvPicPr>
          <p:cNvPr id="35" name="Picture 34" descr="Graphical user interface&#10;&#10;Description automatically generated">
            <a:extLst>
              <a:ext uri="{FF2B5EF4-FFF2-40B4-BE49-F238E27FC236}">
                <a16:creationId xmlns:a16="http://schemas.microsoft.com/office/drawing/2014/main" id="{B4D929DA-49BD-4270-BED9-45FA278D09A7}"/>
              </a:ext>
            </a:extLst>
          </p:cNvPr>
          <p:cNvPicPr>
            <a:picLocks noChangeAspect="1"/>
          </p:cNvPicPr>
          <p:nvPr/>
        </p:nvPicPr>
        <p:blipFill rotWithShape="1">
          <a:blip r:embed="rId16">
            <a:extLst>
              <a:ext uri="{28A0092B-C50C-407E-A947-70E740481C1C}">
                <a14:useLocalDpi xmlns:a14="http://schemas.microsoft.com/office/drawing/2010/main" val="0"/>
              </a:ext>
            </a:extLst>
          </a:blip>
          <a:srcRect l="59093" t="10636"/>
          <a:stretch/>
        </p:blipFill>
        <p:spPr>
          <a:xfrm>
            <a:off x="4536816" y="1500917"/>
            <a:ext cx="718174" cy="1568919"/>
          </a:xfrm>
          <a:prstGeom prst="rect">
            <a:avLst/>
          </a:prstGeom>
        </p:spPr>
      </p:pic>
    </p:spTree>
    <p:extLst>
      <p:ext uri="{BB962C8B-B14F-4D97-AF65-F5344CB8AC3E}">
        <p14:creationId xmlns:p14="http://schemas.microsoft.com/office/powerpoint/2010/main" val="134851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8FDA0-AB90-4909-884E-E9985EC0A7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Near Neighbours">
            <a:extLst>
              <a:ext uri="{FF2B5EF4-FFF2-40B4-BE49-F238E27FC236}">
                <a16:creationId xmlns:a16="http://schemas.microsoft.com/office/drawing/2014/main" id="{2A9079CB-DDC8-44EB-82CC-2AC65AED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EDA05E02-C693-4812-89C0-983806BBC88E}"/>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16" name="Rectangle: Rounded Corners 15">
            <a:extLst>
              <a:ext uri="{FF2B5EF4-FFF2-40B4-BE49-F238E27FC236}">
                <a16:creationId xmlns:a16="http://schemas.microsoft.com/office/drawing/2014/main" id="{90D06A02-EB67-46EE-AC7B-75552DE2B302}"/>
              </a:ext>
            </a:extLst>
          </p:cNvPr>
          <p:cNvSpPr/>
          <p:nvPr/>
        </p:nvSpPr>
        <p:spPr>
          <a:xfrm>
            <a:off x="3537679" y="263368"/>
            <a:ext cx="5423437"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 name="Graphic 17" descr="Magnifying glass with solid fill">
            <a:extLst>
              <a:ext uri="{FF2B5EF4-FFF2-40B4-BE49-F238E27FC236}">
                <a16:creationId xmlns:a16="http://schemas.microsoft.com/office/drawing/2014/main" id="{DEE6AC04-E730-483C-8990-5CFA1B59E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5304" y="295268"/>
            <a:ext cx="354990" cy="354990"/>
          </a:xfrm>
          <a:prstGeom prst="rect">
            <a:avLst/>
          </a:prstGeom>
        </p:spPr>
      </p:pic>
      <p:sp>
        <p:nvSpPr>
          <p:cNvPr id="9" name="TextBox 8">
            <a:extLst>
              <a:ext uri="{FF2B5EF4-FFF2-40B4-BE49-F238E27FC236}">
                <a16:creationId xmlns:a16="http://schemas.microsoft.com/office/drawing/2014/main" id="{2B074347-010D-44AA-ADAC-42F87EECA912}"/>
              </a:ext>
            </a:extLst>
          </p:cNvPr>
          <p:cNvSpPr txBox="1"/>
          <p:nvPr/>
        </p:nvSpPr>
        <p:spPr>
          <a:xfrm>
            <a:off x="3921090" y="295268"/>
            <a:ext cx="6085644" cy="461665"/>
          </a:xfrm>
          <a:prstGeom prst="rect">
            <a:avLst/>
          </a:prstGeom>
          <a:noFill/>
        </p:spPr>
        <p:txBody>
          <a:bodyPr wrap="square" rtlCol="0">
            <a:spAutoFit/>
          </a:bodyPr>
          <a:lstStyle/>
          <a:p>
            <a:r>
              <a:rPr lang="en-US" sz="2400" b="1"/>
              <a:t>Hybrid Meetings – ‘Off The Shelf’ AV Solutions</a:t>
            </a:r>
            <a:endParaRPr lang="en-GB" sz="2400" b="1"/>
          </a:p>
        </p:txBody>
      </p:sp>
      <p:sp>
        <p:nvSpPr>
          <p:cNvPr id="3" name="TextBox 2">
            <a:extLst>
              <a:ext uri="{FF2B5EF4-FFF2-40B4-BE49-F238E27FC236}">
                <a16:creationId xmlns:a16="http://schemas.microsoft.com/office/drawing/2014/main" id="{82FCBC3C-78D7-47FA-9FD5-6E9757D1ACB3}"/>
              </a:ext>
            </a:extLst>
          </p:cNvPr>
          <p:cNvSpPr txBox="1"/>
          <p:nvPr/>
        </p:nvSpPr>
        <p:spPr>
          <a:xfrm>
            <a:off x="351239" y="3077218"/>
            <a:ext cx="11955958" cy="923330"/>
          </a:xfrm>
          <a:prstGeom prst="rect">
            <a:avLst/>
          </a:prstGeom>
          <a:noFill/>
        </p:spPr>
        <p:txBody>
          <a:bodyPr wrap="square" rtlCol="0">
            <a:spAutoFit/>
          </a:bodyPr>
          <a:lstStyle/>
          <a:p>
            <a:endParaRPr lang="en-US">
              <a:solidFill>
                <a:schemeClr val="bg1"/>
              </a:solidFill>
            </a:endParaRPr>
          </a:p>
          <a:p>
            <a:endParaRPr lang="en-US">
              <a:solidFill>
                <a:schemeClr val="bg1"/>
              </a:solidFill>
            </a:endParaRPr>
          </a:p>
          <a:p>
            <a:endParaRPr lang="en-GB">
              <a:solidFill>
                <a:schemeClr val="bg1"/>
              </a:solidFill>
            </a:endParaRPr>
          </a:p>
        </p:txBody>
      </p:sp>
      <p:sp>
        <p:nvSpPr>
          <p:cNvPr id="4" name="TextBox 3">
            <a:extLst>
              <a:ext uri="{FF2B5EF4-FFF2-40B4-BE49-F238E27FC236}">
                <a16:creationId xmlns:a16="http://schemas.microsoft.com/office/drawing/2014/main" id="{E5F50225-09F2-4597-B069-04B478C91A37}"/>
              </a:ext>
            </a:extLst>
          </p:cNvPr>
          <p:cNvSpPr txBox="1"/>
          <p:nvPr/>
        </p:nvSpPr>
        <p:spPr>
          <a:xfrm>
            <a:off x="3082368" y="5073141"/>
            <a:ext cx="2172326" cy="461665"/>
          </a:xfrm>
          <a:prstGeom prst="rect">
            <a:avLst/>
          </a:prstGeom>
          <a:noFill/>
        </p:spPr>
        <p:txBody>
          <a:bodyPr wrap="none" rtlCol="0">
            <a:spAutoFit/>
          </a:bodyPr>
          <a:lstStyle/>
          <a:p>
            <a:r>
              <a:rPr lang="en-US" sz="2400" dirty="0"/>
              <a:t>Zoom</a:t>
            </a:r>
            <a:r>
              <a:rPr lang="en-US" dirty="0"/>
              <a:t> </a:t>
            </a:r>
            <a:r>
              <a:rPr lang="en-US" sz="2400" dirty="0"/>
              <a:t>Hardware</a:t>
            </a:r>
            <a:endParaRPr lang="en-GB" sz="2400" dirty="0"/>
          </a:p>
        </p:txBody>
      </p:sp>
      <p:sp>
        <p:nvSpPr>
          <p:cNvPr id="14" name="TextBox 13">
            <a:extLst>
              <a:ext uri="{FF2B5EF4-FFF2-40B4-BE49-F238E27FC236}">
                <a16:creationId xmlns:a16="http://schemas.microsoft.com/office/drawing/2014/main" id="{302E23C7-083E-490D-B00E-9DD4DCFCCC1E}"/>
              </a:ext>
            </a:extLst>
          </p:cNvPr>
          <p:cNvSpPr txBox="1"/>
          <p:nvPr/>
        </p:nvSpPr>
        <p:spPr>
          <a:xfrm>
            <a:off x="6902127" y="5073140"/>
            <a:ext cx="3532762" cy="461665"/>
          </a:xfrm>
          <a:prstGeom prst="rect">
            <a:avLst/>
          </a:prstGeom>
          <a:noFill/>
        </p:spPr>
        <p:txBody>
          <a:bodyPr wrap="none" rtlCol="0">
            <a:spAutoFit/>
          </a:bodyPr>
          <a:lstStyle/>
          <a:p>
            <a:r>
              <a:rPr lang="en-US" sz="2400" b="1" u="sng" dirty="0"/>
              <a:t>Some</a:t>
            </a:r>
            <a:r>
              <a:rPr lang="en-US" sz="2400" dirty="0"/>
              <a:t> Conference Cameras</a:t>
            </a:r>
            <a:endParaRPr lang="en-GB" sz="2400" dirty="0"/>
          </a:p>
        </p:txBody>
      </p:sp>
      <p:pic>
        <p:nvPicPr>
          <p:cNvPr id="7" name="Picture 6">
            <a:extLst>
              <a:ext uri="{FF2B5EF4-FFF2-40B4-BE49-F238E27FC236}">
                <a16:creationId xmlns:a16="http://schemas.microsoft.com/office/drawing/2014/main" id="{E6C810BB-0447-4BF0-8B55-03DBD3E6E084}"/>
              </a:ext>
            </a:extLst>
          </p:cNvPr>
          <p:cNvPicPr>
            <a:picLocks noChangeAspect="1"/>
          </p:cNvPicPr>
          <p:nvPr/>
        </p:nvPicPr>
        <p:blipFill rotWithShape="1">
          <a:blip r:embed="rId7"/>
          <a:srcRect t="10412" b="12846"/>
          <a:stretch/>
        </p:blipFill>
        <p:spPr>
          <a:xfrm>
            <a:off x="1791951" y="2586420"/>
            <a:ext cx="4753160" cy="2486721"/>
          </a:xfrm>
          <a:prstGeom prst="rect">
            <a:avLst/>
          </a:prstGeom>
          <a:ln w="6350">
            <a:solidFill>
              <a:schemeClr val="tx1"/>
            </a:solidFill>
          </a:ln>
        </p:spPr>
      </p:pic>
      <p:pic>
        <p:nvPicPr>
          <p:cNvPr id="10" name="Picture 9">
            <a:extLst>
              <a:ext uri="{FF2B5EF4-FFF2-40B4-BE49-F238E27FC236}">
                <a16:creationId xmlns:a16="http://schemas.microsoft.com/office/drawing/2014/main" id="{A9257E21-DDDE-4F30-BAF3-47C421C2C465}"/>
              </a:ext>
            </a:extLst>
          </p:cNvPr>
          <p:cNvPicPr>
            <a:picLocks noChangeAspect="1"/>
          </p:cNvPicPr>
          <p:nvPr/>
        </p:nvPicPr>
        <p:blipFill rotWithShape="1">
          <a:blip r:embed="rId8"/>
          <a:srcRect l="6036" t="13408" r="50968" b="7480"/>
          <a:stretch/>
        </p:blipFill>
        <p:spPr>
          <a:xfrm>
            <a:off x="7185527" y="2369661"/>
            <a:ext cx="2402626" cy="2486722"/>
          </a:xfrm>
          <a:prstGeom prst="rect">
            <a:avLst/>
          </a:prstGeom>
        </p:spPr>
      </p:pic>
    </p:spTree>
    <p:extLst>
      <p:ext uri="{BB962C8B-B14F-4D97-AF65-F5344CB8AC3E}">
        <p14:creationId xmlns:p14="http://schemas.microsoft.com/office/powerpoint/2010/main" val="915071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651937-EB52-4BAC-AB0E-1F9D9C77B0B3}"/>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Near Neighbours">
            <a:extLst>
              <a:ext uri="{FF2B5EF4-FFF2-40B4-BE49-F238E27FC236}">
                <a16:creationId xmlns:a16="http://schemas.microsoft.com/office/drawing/2014/main" id="{7237B7E9-5B8F-409D-ABAD-D04A1ACDE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CE6BB4E2-1E41-4B75-B5AC-DC9A476EA7ED}"/>
              </a:ext>
            </a:extLst>
          </p:cNvPr>
          <p:cNvPicPr>
            <a:picLocks noChangeAspect="1"/>
          </p:cNvPicPr>
          <p:nvPr/>
        </p:nvPicPr>
        <p:blipFill rotWithShape="1">
          <a:blip r:embed="rId3">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5" name="Rectangle: Rounded Corners 4">
            <a:extLst>
              <a:ext uri="{FF2B5EF4-FFF2-40B4-BE49-F238E27FC236}">
                <a16:creationId xmlns:a16="http://schemas.microsoft.com/office/drawing/2014/main" id="{4A5BE12F-C8EC-4737-909E-F37FA880DCD2}"/>
              </a:ext>
            </a:extLst>
          </p:cNvPr>
          <p:cNvSpPr/>
          <p:nvPr/>
        </p:nvSpPr>
        <p:spPr>
          <a:xfrm>
            <a:off x="3537679" y="263368"/>
            <a:ext cx="5423437"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Hybrid Meeting - Case study</a:t>
            </a:r>
            <a:endParaRPr lang="en-GB" sz="2400" b="1" dirty="0">
              <a:solidFill>
                <a:schemeClr val="tx1"/>
              </a:solidFill>
            </a:endParaRPr>
          </a:p>
        </p:txBody>
      </p:sp>
      <p:pic>
        <p:nvPicPr>
          <p:cNvPr id="6" name="Graphic 5" descr="Magnifying glass with solid fill">
            <a:extLst>
              <a:ext uri="{FF2B5EF4-FFF2-40B4-BE49-F238E27FC236}">
                <a16:creationId xmlns:a16="http://schemas.microsoft.com/office/drawing/2014/main" id="{85204223-A815-42FA-9C14-725677B520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55304" y="295268"/>
            <a:ext cx="354990" cy="354990"/>
          </a:xfrm>
          <a:prstGeom prst="rect">
            <a:avLst/>
          </a:prstGeom>
        </p:spPr>
      </p:pic>
      <p:pic>
        <p:nvPicPr>
          <p:cNvPr id="31" name="Picture 30" descr="Graphical user interface, website&#10;&#10;Description automatically generated">
            <a:extLst>
              <a:ext uri="{FF2B5EF4-FFF2-40B4-BE49-F238E27FC236}">
                <a16:creationId xmlns:a16="http://schemas.microsoft.com/office/drawing/2014/main" id="{32B97670-A1FF-400A-BDE6-806890BC9884}"/>
              </a:ext>
            </a:extLst>
          </p:cNvPr>
          <p:cNvPicPr>
            <a:picLocks noChangeAspect="1"/>
          </p:cNvPicPr>
          <p:nvPr/>
        </p:nvPicPr>
        <p:blipFill rotWithShape="1">
          <a:blip r:embed="rId6">
            <a:extLst>
              <a:ext uri="{28A0092B-C50C-407E-A947-70E740481C1C}">
                <a14:useLocalDpi xmlns:a14="http://schemas.microsoft.com/office/drawing/2010/main" val="0"/>
              </a:ext>
            </a:extLst>
          </a:blip>
          <a:srcRect b="11500"/>
          <a:stretch/>
        </p:blipFill>
        <p:spPr>
          <a:xfrm>
            <a:off x="522599" y="1611629"/>
            <a:ext cx="6449609" cy="4452165"/>
          </a:xfrm>
          <a:prstGeom prst="rect">
            <a:avLst/>
          </a:prstGeom>
        </p:spPr>
      </p:pic>
      <p:sp>
        <p:nvSpPr>
          <p:cNvPr id="32" name="TextBox 31">
            <a:extLst>
              <a:ext uri="{FF2B5EF4-FFF2-40B4-BE49-F238E27FC236}">
                <a16:creationId xmlns:a16="http://schemas.microsoft.com/office/drawing/2014/main" id="{ACD2F419-0BB8-4BF1-8F5D-D0C036D31CFD}"/>
              </a:ext>
            </a:extLst>
          </p:cNvPr>
          <p:cNvSpPr txBox="1"/>
          <p:nvPr/>
        </p:nvSpPr>
        <p:spPr>
          <a:xfrm>
            <a:off x="7297263" y="1151034"/>
            <a:ext cx="4705350" cy="7017306"/>
          </a:xfrm>
          <a:prstGeom prst="rect">
            <a:avLst/>
          </a:prstGeom>
          <a:noFill/>
        </p:spPr>
        <p:txBody>
          <a:bodyPr wrap="square" rtlCol="0">
            <a:spAutoFit/>
          </a:bodyPr>
          <a:lstStyle/>
          <a:p>
            <a:r>
              <a:rPr lang="en-US" dirty="0">
                <a:solidFill>
                  <a:schemeClr val="bg1"/>
                </a:solidFill>
              </a:rPr>
              <a:t>You have a celebrity chef attending a community cooking group, and to everyone's excitement, they have agreed to make their famous signature dish. </a:t>
            </a:r>
          </a:p>
          <a:p>
            <a:endParaRPr lang="en-US" dirty="0">
              <a:solidFill>
                <a:schemeClr val="bg1"/>
              </a:solidFill>
            </a:endParaRPr>
          </a:p>
          <a:p>
            <a:r>
              <a:rPr lang="en-US" dirty="0">
                <a:solidFill>
                  <a:schemeClr val="bg1"/>
                </a:solidFill>
              </a:rPr>
              <a:t>The ingredients list was circulated online in advanced and there are </a:t>
            </a:r>
            <a:r>
              <a:rPr lang="en-GB" dirty="0">
                <a:solidFill>
                  <a:schemeClr val="bg1"/>
                </a:solidFill>
              </a:rPr>
              <a:t>16 people in the kitchen attending in person and a further 28 joining from home. </a:t>
            </a:r>
          </a:p>
          <a:p>
            <a:endParaRPr lang="en-GB" dirty="0">
              <a:solidFill>
                <a:schemeClr val="bg1"/>
              </a:solidFill>
            </a:endParaRPr>
          </a:p>
          <a:p>
            <a:r>
              <a:rPr lang="en-GB" dirty="0">
                <a:solidFill>
                  <a:schemeClr val="bg1"/>
                </a:solidFill>
              </a:rPr>
              <a:t>The chef is doing almost of the speaking but will answer questions from the session attendees in the chat and in person as they go along. The chef moves around a lot and is not always facing the camera.  What Microphone should you use?</a:t>
            </a:r>
          </a:p>
          <a:p>
            <a:endParaRPr lang="en-GB" dirty="0">
              <a:solidFill>
                <a:schemeClr val="bg1"/>
              </a:solidFill>
            </a:endParaRPr>
          </a:p>
          <a:p>
            <a:pPr marL="342900" indent="-342900">
              <a:buAutoNum type="alphaUcPeriod"/>
            </a:pPr>
            <a:r>
              <a:rPr lang="en-GB" dirty="0">
                <a:solidFill>
                  <a:schemeClr val="bg1"/>
                </a:solidFill>
              </a:rPr>
              <a:t>A USB Microphone</a:t>
            </a:r>
          </a:p>
          <a:p>
            <a:pPr marL="342900" indent="-342900">
              <a:buAutoNum type="alphaUcPeriod"/>
            </a:pPr>
            <a:r>
              <a:rPr lang="en-GB" dirty="0">
                <a:solidFill>
                  <a:schemeClr val="bg1"/>
                </a:solidFill>
              </a:rPr>
              <a:t>A Wireless handheld Microphone</a:t>
            </a:r>
          </a:p>
          <a:p>
            <a:pPr marL="342900" indent="-342900">
              <a:buAutoNum type="alphaUcPeriod"/>
            </a:pPr>
            <a:r>
              <a:rPr lang="en-GB" dirty="0">
                <a:solidFill>
                  <a:schemeClr val="bg1"/>
                </a:solidFill>
              </a:rPr>
              <a:t>A wireless lapel microphone, transmitter and receiver</a:t>
            </a:r>
          </a:p>
          <a:p>
            <a:pPr marL="342900" indent="-342900">
              <a:buAutoNum type="alphaUcPeriod"/>
            </a:pPr>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175994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651937-EB52-4BAC-AB0E-1F9D9C77B0B3}"/>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Near Neighbours">
            <a:extLst>
              <a:ext uri="{FF2B5EF4-FFF2-40B4-BE49-F238E27FC236}">
                <a16:creationId xmlns:a16="http://schemas.microsoft.com/office/drawing/2014/main" id="{7237B7E9-5B8F-409D-ABAD-D04A1ACDE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CE6BB4E2-1E41-4B75-B5AC-DC9A476EA7ED}"/>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5" name="Rectangle: Rounded Corners 4">
            <a:extLst>
              <a:ext uri="{FF2B5EF4-FFF2-40B4-BE49-F238E27FC236}">
                <a16:creationId xmlns:a16="http://schemas.microsoft.com/office/drawing/2014/main" id="{4A5BE12F-C8EC-4737-909E-F37FA880DCD2}"/>
              </a:ext>
            </a:extLst>
          </p:cNvPr>
          <p:cNvSpPr/>
          <p:nvPr/>
        </p:nvSpPr>
        <p:spPr>
          <a:xfrm>
            <a:off x="3537679" y="263368"/>
            <a:ext cx="5423437"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Hybrid Meeting - Case study</a:t>
            </a:r>
            <a:endParaRPr lang="en-GB" sz="2400" b="1" dirty="0">
              <a:solidFill>
                <a:schemeClr val="tx1"/>
              </a:solidFill>
            </a:endParaRPr>
          </a:p>
        </p:txBody>
      </p:sp>
      <p:pic>
        <p:nvPicPr>
          <p:cNvPr id="6" name="Graphic 5" descr="Magnifying glass with solid fill">
            <a:extLst>
              <a:ext uri="{FF2B5EF4-FFF2-40B4-BE49-F238E27FC236}">
                <a16:creationId xmlns:a16="http://schemas.microsoft.com/office/drawing/2014/main" id="{85204223-A815-42FA-9C14-725677B520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5304" y="295268"/>
            <a:ext cx="354990" cy="354990"/>
          </a:xfrm>
          <a:prstGeom prst="rect">
            <a:avLst/>
          </a:prstGeom>
        </p:spPr>
      </p:pic>
      <p:sp>
        <p:nvSpPr>
          <p:cNvPr id="32" name="TextBox 31">
            <a:extLst>
              <a:ext uri="{FF2B5EF4-FFF2-40B4-BE49-F238E27FC236}">
                <a16:creationId xmlns:a16="http://schemas.microsoft.com/office/drawing/2014/main" id="{ACD2F419-0BB8-4BF1-8F5D-D0C036D31CFD}"/>
              </a:ext>
            </a:extLst>
          </p:cNvPr>
          <p:cNvSpPr txBox="1"/>
          <p:nvPr/>
        </p:nvSpPr>
        <p:spPr>
          <a:xfrm>
            <a:off x="6229211" y="1620304"/>
            <a:ext cx="5463810" cy="5909310"/>
          </a:xfrm>
          <a:prstGeom prst="rect">
            <a:avLst/>
          </a:prstGeom>
          <a:noFill/>
        </p:spPr>
        <p:txBody>
          <a:bodyPr wrap="square" rtlCol="0">
            <a:spAutoFit/>
          </a:bodyPr>
          <a:lstStyle/>
          <a:p>
            <a:r>
              <a:rPr lang="en-US" dirty="0">
                <a:solidFill>
                  <a:schemeClr val="bg1"/>
                </a:solidFill>
              </a:rPr>
              <a:t>A local group are running an informal information session on a local wildlife project. They have 2 virtual speakers 5 live. They won’t be using a PowerPoint presentation and are happy to pass the laptop between each other during the session. Local residents have been invited to attend the information session and are keen to hear and see all speakers. </a:t>
            </a:r>
          </a:p>
          <a:p>
            <a:endParaRPr lang="en-US" dirty="0">
              <a:solidFill>
                <a:schemeClr val="bg1"/>
              </a:solidFill>
            </a:endParaRPr>
          </a:p>
          <a:p>
            <a:r>
              <a:rPr lang="en-US" dirty="0">
                <a:solidFill>
                  <a:schemeClr val="bg1"/>
                </a:solidFill>
              </a:rPr>
              <a:t>The venue does not provide them any equipment , the group has a low budget, and the total venue capacity is for 40 people.</a:t>
            </a:r>
          </a:p>
          <a:p>
            <a:endParaRPr lang="en-US" dirty="0">
              <a:solidFill>
                <a:schemeClr val="bg1"/>
              </a:solidFill>
            </a:endParaRPr>
          </a:p>
          <a:p>
            <a:r>
              <a:rPr lang="en-US" dirty="0">
                <a:solidFill>
                  <a:schemeClr val="bg1"/>
                </a:solidFill>
              </a:rPr>
              <a:t>What set up would you advise:</a:t>
            </a:r>
            <a:endParaRPr lang="en-GB" dirty="0">
              <a:solidFill>
                <a:schemeClr val="bg1"/>
              </a:solidFill>
            </a:endParaRPr>
          </a:p>
          <a:p>
            <a:pPr marL="342900" indent="-342900">
              <a:buAutoNum type="alphaUcPeriod"/>
            </a:pPr>
            <a:r>
              <a:rPr lang="en-GB" dirty="0">
                <a:solidFill>
                  <a:schemeClr val="bg1"/>
                </a:solidFill>
              </a:rPr>
              <a:t>Laptop, Projector and USB speakers </a:t>
            </a:r>
          </a:p>
          <a:p>
            <a:pPr marL="342900" indent="-342900">
              <a:buAutoNum type="alphaUcPeriod"/>
            </a:pPr>
            <a:r>
              <a:rPr lang="en-GB" dirty="0">
                <a:solidFill>
                  <a:schemeClr val="bg1"/>
                </a:solidFill>
              </a:rPr>
              <a:t>Laptop, TV &amp; USB microphone</a:t>
            </a:r>
          </a:p>
          <a:p>
            <a:pPr marL="342900" indent="-342900">
              <a:buFontTx/>
              <a:buAutoNum type="alphaUcPeriod"/>
            </a:pPr>
            <a:r>
              <a:rPr lang="en-GB" dirty="0">
                <a:solidFill>
                  <a:schemeClr val="bg1"/>
                </a:solidFill>
              </a:rPr>
              <a:t>Laptop, TV, USB Speakers &amp; USB Webcam</a:t>
            </a:r>
          </a:p>
          <a:p>
            <a:pPr marL="342900" indent="-342900">
              <a:buFontTx/>
              <a:buAutoNum type="alphaUcPeriod"/>
            </a:pPr>
            <a:endParaRPr lang="en-GB" dirty="0">
              <a:solidFill>
                <a:schemeClr val="bg1"/>
              </a:solidFill>
            </a:endParaRPr>
          </a:p>
          <a:p>
            <a:pPr marL="342900" indent="-342900">
              <a:buAutoNum type="alphaUcPeriod"/>
            </a:pPr>
            <a:endParaRPr lang="en-GB" dirty="0">
              <a:solidFill>
                <a:schemeClr val="bg1"/>
              </a:solidFill>
            </a:endParaRPr>
          </a:p>
          <a:p>
            <a:endParaRPr lang="en-GB" dirty="0">
              <a:solidFill>
                <a:schemeClr val="bg1"/>
              </a:solidFill>
            </a:endParaRPr>
          </a:p>
          <a:p>
            <a:endParaRPr lang="en-GB" dirty="0">
              <a:solidFill>
                <a:schemeClr val="bg1"/>
              </a:solidFill>
            </a:endParaRPr>
          </a:p>
          <a:p>
            <a:endParaRPr lang="en-US" dirty="0">
              <a:solidFill>
                <a:schemeClr val="bg1"/>
              </a:solidFill>
            </a:endParaRPr>
          </a:p>
        </p:txBody>
      </p:sp>
      <p:pic>
        <p:nvPicPr>
          <p:cNvPr id="38" name="Picture 37" descr="A group of people sitting in chairs&#10;&#10;Description automatically generated with low confidence">
            <a:extLst>
              <a:ext uri="{FF2B5EF4-FFF2-40B4-BE49-F238E27FC236}">
                <a16:creationId xmlns:a16="http://schemas.microsoft.com/office/drawing/2014/main" id="{F9887C2B-33A9-4D8E-A478-F32684F4EBA4}"/>
              </a:ext>
            </a:extLst>
          </p:cNvPr>
          <p:cNvPicPr>
            <a:picLocks noChangeAspect="1"/>
          </p:cNvPicPr>
          <p:nvPr/>
        </p:nvPicPr>
        <p:blipFill rotWithShape="1">
          <a:blip r:embed="rId7">
            <a:extLst>
              <a:ext uri="{28A0092B-C50C-407E-A947-70E740481C1C}">
                <a14:useLocalDpi xmlns:a14="http://schemas.microsoft.com/office/drawing/2010/main" val="0"/>
              </a:ext>
            </a:extLst>
          </a:blip>
          <a:srcRect b="7715"/>
          <a:stretch/>
        </p:blipFill>
        <p:spPr>
          <a:xfrm>
            <a:off x="1134810" y="1305289"/>
            <a:ext cx="4604674" cy="4972221"/>
          </a:xfrm>
          <a:prstGeom prst="rect">
            <a:avLst/>
          </a:prstGeom>
        </p:spPr>
      </p:pic>
    </p:spTree>
    <p:extLst>
      <p:ext uri="{BB962C8B-B14F-4D97-AF65-F5344CB8AC3E}">
        <p14:creationId xmlns:p14="http://schemas.microsoft.com/office/powerpoint/2010/main" val="263059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8FDA0-AB90-4909-884E-E9985EC0A7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Near Neighbours">
            <a:extLst>
              <a:ext uri="{FF2B5EF4-FFF2-40B4-BE49-F238E27FC236}">
                <a16:creationId xmlns:a16="http://schemas.microsoft.com/office/drawing/2014/main" id="{2A9079CB-DDC8-44EB-82CC-2AC65AED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EDA05E02-C693-4812-89C0-983806BBC88E}"/>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16" name="Rectangle: Rounded Corners 15">
            <a:extLst>
              <a:ext uri="{FF2B5EF4-FFF2-40B4-BE49-F238E27FC236}">
                <a16:creationId xmlns:a16="http://schemas.microsoft.com/office/drawing/2014/main" id="{90D06A02-EB67-46EE-AC7B-75552DE2B302}"/>
              </a:ext>
            </a:extLst>
          </p:cNvPr>
          <p:cNvSpPr/>
          <p:nvPr/>
        </p:nvSpPr>
        <p:spPr>
          <a:xfrm>
            <a:off x="2929812" y="263368"/>
            <a:ext cx="6604855"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72CD860-B809-46B6-BCEE-D0B244D5D347}"/>
              </a:ext>
            </a:extLst>
          </p:cNvPr>
          <p:cNvSpPr txBox="1"/>
          <p:nvPr/>
        </p:nvSpPr>
        <p:spPr>
          <a:xfrm>
            <a:off x="3564294" y="237174"/>
            <a:ext cx="6085644" cy="461665"/>
          </a:xfrm>
          <a:prstGeom prst="rect">
            <a:avLst/>
          </a:prstGeom>
          <a:noFill/>
        </p:spPr>
        <p:txBody>
          <a:bodyPr wrap="square" rtlCol="0">
            <a:spAutoFit/>
          </a:bodyPr>
          <a:lstStyle/>
          <a:p>
            <a:r>
              <a:rPr lang="en-US" sz="2400" b="1"/>
              <a:t>Hybrid Events – A Discussion </a:t>
            </a:r>
            <a:endParaRPr lang="en-GB" sz="2400" b="1"/>
          </a:p>
        </p:txBody>
      </p:sp>
      <p:pic>
        <p:nvPicPr>
          <p:cNvPr id="18" name="Graphic 17" descr="Magnifying glass with solid fill">
            <a:extLst>
              <a:ext uri="{FF2B5EF4-FFF2-40B4-BE49-F238E27FC236}">
                <a16:creationId xmlns:a16="http://schemas.microsoft.com/office/drawing/2014/main" id="{DEE6AC04-E730-483C-8990-5CFA1B59E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558" y="334087"/>
            <a:ext cx="354990" cy="354990"/>
          </a:xfrm>
          <a:prstGeom prst="rect">
            <a:avLst/>
          </a:prstGeom>
        </p:spPr>
      </p:pic>
      <p:sp>
        <p:nvSpPr>
          <p:cNvPr id="4" name="Rectangle: Rounded Corners 3">
            <a:extLst>
              <a:ext uri="{FF2B5EF4-FFF2-40B4-BE49-F238E27FC236}">
                <a16:creationId xmlns:a16="http://schemas.microsoft.com/office/drawing/2014/main" id="{993F23A8-8CF5-48A0-AFEC-2BEBC72A6C8C}"/>
              </a:ext>
            </a:extLst>
          </p:cNvPr>
          <p:cNvSpPr/>
          <p:nvPr/>
        </p:nvSpPr>
        <p:spPr>
          <a:xfrm>
            <a:off x="1082200" y="1125102"/>
            <a:ext cx="10420985" cy="5301477"/>
          </a:xfrm>
          <a:prstGeom prst="roundRect">
            <a:avLst/>
          </a:prstGeom>
          <a:solidFill>
            <a:srgbClr val="EAA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0188EE3B-B142-4BD0-99AA-F15BDAAADAE4}"/>
              </a:ext>
            </a:extLst>
          </p:cNvPr>
          <p:cNvSpPr txBox="1"/>
          <p:nvPr/>
        </p:nvSpPr>
        <p:spPr>
          <a:xfrm>
            <a:off x="2209800" y="1558182"/>
            <a:ext cx="8523514" cy="1200329"/>
          </a:xfrm>
          <a:prstGeom prst="rect">
            <a:avLst/>
          </a:prstGeom>
          <a:noFill/>
        </p:spPr>
        <p:txBody>
          <a:bodyPr wrap="square" rtlCol="0">
            <a:spAutoFit/>
          </a:bodyPr>
          <a:lstStyle/>
          <a:p>
            <a:r>
              <a:rPr lang="en-US" sz="2400" b="1" dirty="0"/>
              <a:t>Based on what we have just covered, in break out groups, what factors do we need to consider when planning the equipment required for a hybrid event?</a:t>
            </a:r>
            <a:endParaRPr lang="en-GB" sz="2400" b="1" dirty="0"/>
          </a:p>
        </p:txBody>
      </p:sp>
      <p:grpSp>
        <p:nvGrpSpPr>
          <p:cNvPr id="3" name="Group 2">
            <a:extLst>
              <a:ext uri="{FF2B5EF4-FFF2-40B4-BE49-F238E27FC236}">
                <a16:creationId xmlns:a16="http://schemas.microsoft.com/office/drawing/2014/main" id="{FF2DCF67-8092-419D-8995-CFAD3284CA17}"/>
              </a:ext>
            </a:extLst>
          </p:cNvPr>
          <p:cNvGrpSpPr/>
          <p:nvPr/>
        </p:nvGrpSpPr>
        <p:grpSpPr>
          <a:xfrm>
            <a:off x="2107966" y="2465579"/>
            <a:ext cx="8839129" cy="3741637"/>
            <a:chOff x="2107966" y="2465579"/>
            <a:chExt cx="8839129" cy="3741637"/>
          </a:xfrm>
        </p:grpSpPr>
        <p:sp>
          <p:nvSpPr>
            <p:cNvPr id="14" name="AutoShape 2" descr="Image titled Sign up for Square Step 4">
              <a:extLst>
                <a:ext uri="{FF2B5EF4-FFF2-40B4-BE49-F238E27FC236}">
                  <a16:creationId xmlns:a16="http://schemas.microsoft.com/office/drawing/2014/main" id="{286A2184-CAC5-4C1E-A001-AD1B0AE0FBEC}"/>
                </a:ext>
              </a:extLst>
            </p:cNvPr>
            <p:cNvSpPr>
              <a:spLocks noChangeAspect="1" noChangeArrowheads="1"/>
            </p:cNvSpPr>
            <p:nvPr/>
          </p:nvSpPr>
          <p:spPr bwMode="auto">
            <a:xfrm>
              <a:off x="5102083" y="2465579"/>
              <a:ext cx="329244" cy="3583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TextBox 20">
              <a:extLst>
                <a:ext uri="{FF2B5EF4-FFF2-40B4-BE49-F238E27FC236}">
                  <a16:creationId xmlns:a16="http://schemas.microsoft.com/office/drawing/2014/main" id="{14F11EEC-7C2F-4EC9-9C75-BB4343DDCC15}"/>
                </a:ext>
              </a:extLst>
            </p:cNvPr>
            <p:cNvSpPr txBox="1"/>
            <p:nvPr/>
          </p:nvSpPr>
          <p:spPr>
            <a:xfrm>
              <a:off x="2107966" y="3059668"/>
              <a:ext cx="2527562" cy="369332"/>
            </a:xfrm>
            <a:prstGeom prst="rect">
              <a:avLst/>
            </a:prstGeom>
            <a:noFill/>
          </p:spPr>
          <p:txBody>
            <a:bodyPr wrap="square">
              <a:spAutoFit/>
            </a:bodyPr>
            <a:lstStyle/>
            <a:p>
              <a:r>
                <a:rPr lang="en-GB" b="0" i="0" dirty="0">
                  <a:solidFill>
                    <a:srgbClr val="202122"/>
                  </a:solidFill>
                  <a:effectLst/>
                </a:rPr>
                <a:t> </a:t>
              </a:r>
              <a:r>
                <a:rPr lang="en-GB" b="0" i="0" dirty="0">
                  <a:effectLst/>
                  <a:highlight>
                    <a:srgbClr val="FFF3D1"/>
                  </a:highlight>
                </a:rPr>
                <a:t>Set up/testing time</a:t>
              </a:r>
              <a:endParaRPr lang="en-GB" dirty="0">
                <a:highlight>
                  <a:srgbClr val="FFF3D1"/>
                </a:highlight>
              </a:endParaRPr>
            </a:p>
          </p:txBody>
        </p:sp>
        <p:sp>
          <p:nvSpPr>
            <p:cNvPr id="23" name="TextBox 22">
              <a:extLst>
                <a:ext uri="{FF2B5EF4-FFF2-40B4-BE49-F238E27FC236}">
                  <a16:creationId xmlns:a16="http://schemas.microsoft.com/office/drawing/2014/main" id="{0EC76852-360F-4948-A3B3-B1A7498A9EC2}"/>
                </a:ext>
              </a:extLst>
            </p:cNvPr>
            <p:cNvSpPr txBox="1"/>
            <p:nvPr/>
          </p:nvSpPr>
          <p:spPr>
            <a:xfrm>
              <a:off x="2151197" y="3694542"/>
              <a:ext cx="2527562" cy="369332"/>
            </a:xfrm>
            <a:prstGeom prst="rect">
              <a:avLst/>
            </a:prstGeom>
            <a:noFill/>
          </p:spPr>
          <p:txBody>
            <a:bodyPr wrap="square">
              <a:spAutoFit/>
            </a:bodyPr>
            <a:lstStyle/>
            <a:p>
              <a:r>
                <a:rPr lang="en-GB" b="0" i="0" dirty="0">
                  <a:solidFill>
                    <a:srgbClr val="202122"/>
                  </a:solidFill>
                  <a:effectLst/>
                </a:rPr>
                <a:t> </a:t>
              </a:r>
              <a:r>
                <a:rPr lang="en-GB" b="0" i="0" dirty="0">
                  <a:effectLst/>
                  <a:highlight>
                    <a:srgbClr val="FFF3D1"/>
                  </a:highlight>
                </a:rPr>
                <a:t>Budget</a:t>
              </a:r>
              <a:endParaRPr lang="en-GB" dirty="0">
                <a:highlight>
                  <a:srgbClr val="FFF3D1"/>
                </a:highlight>
              </a:endParaRPr>
            </a:p>
          </p:txBody>
        </p:sp>
        <p:sp>
          <p:nvSpPr>
            <p:cNvPr id="24" name="TextBox 23">
              <a:extLst>
                <a:ext uri="{FF2B5EF4-FFF2-40B4-BE49-F238E27FC236}">
                  <a16:creationId xmlns:a16="http://schemas.microsoft.com/office/drawing/2014/main" id="{4931636D-CB0D-479A-AF45-15CC940702F4}"/>
                </a:ext>
              </a:extLst>
            </p:cNvPr>
            <p:cNvSpPr txBox="1"/>
            <p:nvPr/>
          </p:nvSpPr>
          <p:spPr>
            <a:xfrm>
              <a:off x="5028912" y="3013223"/>
              <a:ext cx="2527562" cy="923330"/>
            </a:xfrm>
            <a:prstGeom prst="rect">
              <a:avLst/>
            </a:prstGeom>
            <a:noFill/>
          </p:spPr>
          <p:txBody>
            <a:bodyPr wrap="square">
              <a:spAutoFit/>
            </a:bodyPr>
            <a:lstStyle/>
            <a:p>
              <a:r>
                <a:rPr lang="en-GB" dirty="0">
                  <a:highlight>
                    <a:srgbClr val="FFF3D1"/>
                  </a:highlight>
                </a:rPr>
                <a:t>What equipment is available for use at the venue</a:t>
              </a:r>
            </a:p>
          </p:txBody>
        </p:sp>
        <p:sp>
          <p:nvSpPr>
            <p:cNvPr id="25" name="TextBox 24">
              <a:extLst>
                <a:ext uri="{FF2B5EF4-FFF2-40B4-BE49-F238E27FC236}">
                  <a16:creationId xmlns:a16="http://schemas.microsoft.com/office/drawing/2014/main" id="{D92F3768-6640-4CE7-9E40-0239DAE50D24}"/>
                </a:ext>
              </a:extLst>
            </p:cNvPr>
            <p:cNvSpPr txBox="1"/>
            <p:nvPr/>
          </p:nvSpPr>
          <p:spPr>
            <a:xfrm>
              <a:off x="8164945" y="2967335"/>
              <a:ext cx="2527562" cy="1200329"/>
            </a:xfrm>
            <a:prstGeom prst="rect">
              <a:avLst/>
            </a:prstGeom>
            <a:noFill/>
          </p:spPr>
          <p:txBody>
            <a:bodyPr wrap="square">
              <a:spAutoFit/>
            </a:bodyPr>
            <a:lstStyle/>
            <a:p>
              <a:r>
                <a:rPr lang="en-US" dirty="0">
                  <a:highlight>
                    <a:srgbClr val="FFF3D1"/>
                  </a:highlight>
                </a:rPr>
                <a:t>D</a:t>
              </a:r>
              <a:r>
                <a:rPr lang="en-GB" dirty="0">
                  <a:highlight>
                    <a:srgbClr val="FFF3D1"/>
                  </a:highlight>
                </a:rPr>
                <a:t>o I have someone on site who is confident in the use of all necessary equipment</a:t>
              </a:r>
            </a:p>
          </p:txBody>
        </p:sp>
        <p:sp>
          <p:nvSpPr>
            <p:cNvPr id="26" name="TextBox 25">
              <a:extLst>
                <a:ext uri="{FF2B5EF4-FFF2-40B4-BE49-F238E27FC236}">
                  <a16:creationId xmlns:a16="http://schemas.microsoft.com/office/drawing/2014/main" id="{8CD475A9-C131-4D11-9A76-C287C4217449}"/>
                </a:ext>
              </a:extLst>
            </p:cNvPr>
            <p:cNvSpPr txBox="1"/>
            <p:nvPr/>
          </p:nvSpPr>
          <p:spPr>
            <a:xfrm>
              <a:off x="8258186" y="4422681"/>
              <a:ext cx="2527562" cy="923330"/>
            </a:xfrm>
            <a:prstGeom prst="rect">
              <a:avLst/>
            </a:prstGeom>
            <a:noFill/>
          </p:spPr>
          <p:txBody>
            <a:bodyPr wrap="square">
              <a:spAutoFit/>
            </a:bodyPr>
            <a:lstStyle/>
            <a:p>
              <a:r>
                <a:rPr lang="en-US" dirty="0">
                  <a:highlight>
                    <a:srgbClr val="FFF3D1"/>
                  </a:highlight>
                </a:rPr>
                <a:t>Is there going to be stable internet connection</a:t>
              </a:r>
              <a:endParaRPr lang="en-GB" dirty="0">
                <a:highlight>
                  <a:srgbClr val="FFF3D1"/>
                </a:highlight>
              </a:endParaRPr>
            </a:p>
          </p:txBody>
        </p:sp>
        <p:sp>
          <p:nvSpPr>
            <p:cNvPr id="27" name="TextBox 26">
              <a:extLst>
                <a:ext uri="{FF2B5EF4-FFF2-40B4-BE49-F238E27FC236}">
                  <a16:creationId xmlns:a16="http://schemas.microsoft.com/office/drawing/2014/main" id="{804323B5-0B01-486C-A823-7BD0F045F961}"/>
                </a:ext>
              </a:extLst>
            </p:cNvPr>
            <p:cNvSpPr txBox="1"/>
            <p:nvPr/>
          </p:nvSpPr>
          <p:spPr>
            <a:xfrm>
              <a:off x="8252009" y="5560885"/>
              <a:ext cx="2695086" cy="646331"/>
            </a:xfrm>
            <a:prstGeom prst="rect">
              <a:avLst/>
            </a:prstGeom>
            <a:noFill/>
          </p:spPr>
          <p:txBody>
            <a:bodyPr wrap="square">
              <a:spAutoFit/>
            </a:bodyPr>
            <a:lstStyle/>
            <a:p>
              <a:r>
                <a:rPr lang="en-GB" b="0" i="0" dirty="0">
                  <a:effectLst/>
                  <a:highlight>
                    <a:srgbClr val="FFF3D1"/>
                  </a:highlight>
                </a:rPr>
                <a:t> Equipment storage and transfer</a:t>
              </a:r>
              <a:endParaRPr lang="en-GB" dirty="0">
                <a:highlight>
                  <a:srgbClr val="FFF3D1"/>
                </a:highlight>
              </a:endParaRPr>
            </a:p>
          </p:txBody>
        </p:sp>
        <p:sp>
          <p:nvSpPr>
            <p:cNvPr id="28" name="TextBox 27">
              <a:extLst>
                <a:ext uri="{FF2B5EF4-FFF2-40B4-BE49-F238E27FC236}">
                  <a16:creationId xmlns:a16="http://schemas.microsoft.com/office/drawing/2014/main" id="{DBACAB00-3A85-472F-93F7-8548AB5848EF}"/>
                </a:ext>
              </a:extLst>
            </p:cNvPr>
            <p:cNvSpPr txBox="1"/>
            <p:nvPr/>
          </p:nvSpPr>
          <p:spPr>
            <a:xfrm>
              <a:off x="2209800" y="5163600"/>
              <a:ext cx="2527562" cy="923330"/>
            </a:xfrm>
            <a:prstGeom prst="rect">
              <a:avLst/>
            </a:prstGeom>
            <a:noFill/>
          </p:spPr>
          <p:txBody>
            <a:bodyPr wrap="square">
              <a:spAutoFit/>
            </a:bodyPr>
            <a:lstStyle/>
            <a:p>
              <a:r>
                <a:rPr lang="en-GB" b="0" i="0" dirty="0">
                  <a:effectLst/>
                  <a:highlight>
                    <a:srgbClr val="FFF3D1"/>
                  </a:highlight>
                </a:rPr>
                <a:t> Equipment longevity</a:t>
              </a:r>
              <a:r>
                <a:rPr lang="en-GB" dirty="0">
                  <a:highlight>
                    <a:srgbClr val="FFF3D1"/>
                  </a:highlight>
                </a:rPr>
                <a:t> –  is it worth investing in equipment?</a:t>
              </a:r>
            </a:p>
          </p:txBody>
        </p:sp>
        <p:sp>
          <p:nvSpPr>
            <p:cNvPr id="29" name="TextBox 28">
              <a:extLst>
                <a:ext uri="{FF2B5EF4-FFF2-40B4-BE49-F238E27FC236}">
                  <a16:creationId xmlns:a16="http://schemas.microsoft.com/office/drawing/2014/main" id="{148221C9-B8E7-4428-898F-451469E5F3DA}"/>
                </a:ext>
              </a:extLst>
            </p:cNvPr>
            <p:cNvSpPr txBox="1"/>
            <p:nvPr/>
          </p:nvSpPr>
          <p:spPr>
            <a:xfrm>
              <a:off x="5047040" y="4269331"/>
              <a:ext cx="2784970" cy="1754326"/>
            </a:xfrm>
            <a:prstGeom prst="rect">
              <a:avLst/>
            </a:prstGeom>
            <a:noFill/>
          </p:spPr>
          <p:txBody>
            <a:bodyPr wrap="square">
              <a:spAutoFit/>
            </a:bodyPr>
            <a:lstStyle/>
            <a:p>
              <a:r>
                <a:rPr lang="en-US" b="0" i="0" dirty="0">
                  <a:effectLst/>
                  <a:highlight>
                    <a:srgbClr val="FFF3D1"/>
                  </a:highlight>
                </a:rPr>
                <a:t>The technology required for the hybrid meetings should be appropriate to the number of participants, speakers and meeting set up</a:t>
              </a:r>
              <a:endParaRPr lang="en-GB" dirty="0">
                <a:highlight>
                  <a:srgbClr val="FFF3D1"/>
                </a:highlight>
              </a:endParaRPr>
            </a:p>
          </p:txBody>
        </p:sp>
        <p:sp>
          <p:nvSpPr>
            <p:cNvPr id="30" name="TextBox 29">
              <a:extLst>
                <a:ext uri="{FF2B5EF4-FFF2-40B4-BE49-F238E27FC236}">
                  <a16:creationId xmlns:a16="http://schemas.microsoft.com/office/drawing/2014/main" id="{D12EC1EF-D36C-43ED-B3D3-AA74A7605306}"/>
                </a:ext>
              </a:extLst>
            </p:cNvPr>
            <p:cNvSpPr txBox="1"/>
            <p:nvPr/>
          </p:nvSpPr>
          <p:spPr>
            <a:xfrm>
              <a:off x="2151197" y="4272975"/>
              <a:ext cx="2527562" cy="646331"/>
            </a:xfrm>
            <a:prstGeom prst="rect">
              <a:avLst/>
            </a:prstGeom>
            <a:noFill/>
          </p:spPr>
          <p:txBody>
            <a:bodyPr wrap="square">
              <a:spAutoFit/>
            </a:bodyPr>
            <a:lstStyle/>
            <a:p>
              <a:r>
                <a:rPr lang="en-GB" b="0" i="0" dirty="0">
                  <a:solidFill>
                    <a:srgbClr val="202122"/>
                  </a:solidFill>
                  <a:effectLst/>
                </a:rPr>
                <a:t> </a:t>
              </a:r>
              <a:r>
                <a:rPr lang="en-GB" b="0" i="0" dirty="0">
                  <a:effectLst/>
                  <a:highlight>
                    <a:srgbClr val="FFF3D1"/>
                  </a:highlight>
                </a:rPr>
                <a:t>Charging of  wireless equipment </a:t>
              </a:r>
              <a:endParaRPr lang="en-GB" dirty="0">
                <a:highlight>
                  <a:srgbClr val="FFF3D1"/>
                </a:highlight>
              </a:endParaRPr>
            </a:p>
          </p:txBody>
        </p:sp>
      </p:grpSp>
    </p:spTree>
    <p:extLst>
      <p:ext uri="{BB962C8B-B14F-4D97-AF65-F5344CB8AC3E}">
        <p14:creationId xmlns:p14="http://schemas.microsoft.com/office/powerpoint/2010/main" val="50359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8FDA0-AB90-4909-884E-E9985EC0A7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2" descr="Near Neighbours">
            <a:extLst>
              <a:ext uri="{FF2B5EF4-FFF2-40B4-BE49-F238E27FC236}">
                <a16:creationId xmlns:a16="http://schemas.microsoft.com/office/drawing/2014/main" id="{2A9079CB-DDC8-44EB-82CC-2AC65AED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EDA05E02-C693-4812-89C0-983806BBC88E}"/>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16" name="Rectangle: Rounded Corners 15">
            <a:extLst>
              <a:ext uri="{FF2B5EF4-FFF2-40B4-BE49-F238E27FC236}">
                <a16:creationId xmlns:a16="http://schemas.microsoft.com/office/drawing/2014/main" id="{90D06A02-EB67-46EE-AC7B-75552DE2B302}"/>
              </a:ext>
            </a:extLst>
          </p:cNvPr>
          <p:cNvSpPr/>
          <p:nvPr/>
        </p:nvSpPr>
        <p:spPr>
          <a:xfrm>
            <a:off x="2929812" y="263368"/>
            <a:ext cx="6604855"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372CD860-B809-46B6-BCEE-D0B244D5D347}"/>
              </a:ext>
            </a:extLst>
          </p:cNvPr>
          <p:cNvSpPr txBox="1"/>
          <p:nvPr/>
        </p:nvSpPr>
        <p:spPr>
          <a:xfrm>
            <a:off x="3564294" y="237174"/>
            <a:ext cx="6085644" cy="461665"/>
          </a:xfrm>
          <a:prstGeom prst="rect">
            <a:avLst/>
          </a:prstGeom>
          <a:noFill/>
        </p:spPr>
        <p:txBody>
          <a:bodyPr wrap="square" rtlCol="0">
            <a:spAutoFit/>
          </a:bodyPr>
          <a:lstStyle/>
          <a:p>
            <a:r>
              <a:rPr lang="en-US" sz="2400" b="1" dirty="0"/>
              <a:t>Example hybrid events </a:t>
            </a:r>
            <a:endParaRPr lang="en-GB" sz="2400" b="1" dirty="0"/>
          </a:p>
        </p:txBody>
      </p:sp>
      <p:pic>
        <p:nvPicPr>
          <p:cNvPr id="18" name="Graphic 17" descr="Magnifying glass with solid fill">
            <a:extLst>
              <a:ext uri="{FF2B5EF4-FFF2-40B4-BE49-F238E27FC236}">
                <a16:creationId xmlns:a16="http://schemas.microsoft.com/office/drawing/2014/main" id="{DEE6AC04-E730-483C-8990-5CFA1B59E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558" y="334087"/>
            <a:ext cx="354990" cy="354990"/>
          </a:xfrm>
          <a:prstGeom prst="rect">
            <a:avLst/>
          </a:prstGeom>
        </p:spPr>
      </p:pic>
      <p:sp>
        <p:nvSpPr>
          <p:cNvPr id="14" name="AutoShape 2" descr="Image titled Sign up for Square Step 4">
            <a:extLst>
              <a:ext uri="{FF2B5EF4-FFF2-40B4-BE49-F238E27FC236}">
                <a16:creationId xmlns:a16="http://schemas.microsoft.com/office/drawing/2014/main" id="{286A2184-CAC5-4C1E-A001-AD1B0AE0FBEC}"/>
              </a:ext>
            </a:extLst>
          </p:cNvPr>
          <p:cNvSpPr>
            <a:spLocks noChangeAspect="1" noChangeArrowheads="1"/>
          </p:cNvSpPr>
          <p:nvPr/>
        </p:nvSpPr>
        <p:spPr bwMode="auto">
          <a:xfrm>
            <a:off x="5243597" y="2465579"/>
            <a:ext cx="329244" cy="3583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Rectangle: Rounded Corners 3">
            <a:extLst>
              <a:ext uri="{FF2B5EF4-FFF2-40B4-BE49-F238E27FC236}">
                <a16:creationId xmlns:a16="http://schemas.microsoft.com/office/drawing/2014/main" id="{993F23A8-8CF5-48A0-AFEC-2BEBC72A6C8C}"/>
              </a:ext>
            </a:extLst>
          </p:cNvPr>
          <p:cNvSpPr/>
          <p:nvPr/>
        </p:nvSpPr>
        <p:spPr>
          <a:xfrm>
            <a:off x="885507" y="1328206"/>
            <a:ext cx="10420985" cy="5301477"/>
          </a:xfrm>
          <a:prstGeom prst="roundRect">
            <a:avLst/>
          </a:prstGeom>
          <a:solidFill>
            <a:srgbClr val="EAA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627E05EC-F330-4ACD-A768-C781E0A8E43C}"/>
              </a:ext>
            </a:extLst>
          </p:cNvPr>
          <p:cNvSpPr txBox="1"/>
          <p:nvPr/>
        </p:nvSpPr>
        <p:spPr>
          <a:xfrm>
            <a:off x="1440180" y="1565141"/>
            <a:ext cx="929259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A charity has approximately 20% office-based staff, 50% working in night shelters and the other 30% working in the community. Historically staff attendance at the all-staff quarterly meetings was very low. Non-office-based staff sighting long journey times and busy diaries as reasons for their non-attendance. Since the global pandemic, they embraced hybrid meetings as the norm and attendance at the all-staff meetings has greatly increased.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faith group are having an event in honor of a historic event. 2 historians and 4 faith leaders are there in person they also have 2 international speaker are joining the discussions virtually. In the audience they have 60 people gathered in-person and a further 70 people have joined virtually. In the question-and-answer segment, questions will be taken from both virtual attendees and from the live audience.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local knit and natter group found that since the global pandemic a number of its members have been anxious around meeting in person, to try reconnect with those who had not attended in a while the group held a session sitting around one large meeting table in a community hall. Those attending virtually could still be part of the conversation and see everyone although the camera angles were not always the most flattering. </a:t>
            </a:r>
            <a:endParaRPr lang="en-GB" dirty="0"/>
          </a:p>
        </p:txBody>
      </p:sp>
    </p:spTree>
    <p:extLst>
      <p:ext uri="{BB962C8B-B14F-4D97-AF65-F5344CB8AC3E}">
        <p14:creationId xmlns:p14="http://schemas.microsoft.com/office/powerpoint/2010/main" val="3837771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8FDA0-AB90-4909-884E-E9985EC0A7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2" descr="Near Neighbours">
            <a:extLst>
              <a:ext uri="{FF2B5EF4-FFF2-40B4-BE49-F238E27FC236}">
                <a16:creationId xmlns:a16="http://schemas.microsoft.com/office/drawing/2014/main" id="{2A9079CB-DDC8-44EB-82CC-2AC65AED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EDA05E02-C693-4812-89C0-983806BBC88E}"/>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16" name="Rectangle: Rounded Corners 15">
            <a:extLst>
              <a:ext uri="{FF2B5EF4-FFF2-40B4-BE49-F238E27FC236}">
                <a16:creationId xmlns:a16="http://schemas.microsoft.com/office/drawing/2014/main" id="{90D06A02-EB67-46EE-AC7B-75552DE2B302}"/>
              </a:ext>
            </a:extLst>
          </p:cNvPr>
          <p:cNvSpPr/>
          <p:nvPr/>
        </p:nvSpPr>
        <p:spPr>
          <a:xfrm>
            <a:off x="2929812" y="263368"/>
            <a:ext cx="6604855"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372CD860-B809-46B6-BCEE-D0B244D5D347}"/>
              </a:ext>
            </a:extLst>
          </p:cNvPr>
          <p:cNvSpPr txBox="1"/>
          <p:nvPr/>
        </p:nvSpPr>
        <p:spPr>
          <a:xfrm>
            <a:off x="3564294" y="237174"/>
            <a:ext cx="6085644" cy="461665"/>
          </a:xfrm>
          <a:prstGeom prst="rect">
            <a:avLst/>
          </a:prstGeom>
          <a:noFill/>
        </p:spPr>
        <p:txBody>
          <a:bodyPr wrap="square" rtlCol="0">
            <a:spAutoFit/>
          </a:bodyPr>
          <a:lstStyle/>
          <a:p>
            <a:r>
              <a:rPr lang="en-US" sz="2400" b="1" dirty="0"/>
              <a:t>An Introduction to hybrid events </a:t>
            </a:r>
            <a:endParaRPr lang="en-GB" sz="2400" b="1" dirty="0"/>
          </a:p>
        </p:txBody>
      </p:sp>
      <p:pic>
        <p:nvPicPr>
          <p:cNvPr id="18" name="Graphic 17" descr="Magnifying glass with solid fill">
            <a:extLst>
              <a:ext uri="{FF2B5EF4-FFF2-40B4-BE49-F238E27FC236}">
                <a16:creationId xmlns:a16="http://schemas.microsoft.com/office/drawing/2014/main" id="{DEE6AC04-E730-483C-8990-5CFA1B59E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558" y="334087"/>
            <a:ext cx="354990" cy="354990"/>
          </a:xfrm>
          <a:prstGeom prst="rect">
            <a:avLst/>
          </a:prstGeom>
        </p:spPr>
      </p:pic>
      <p:sp>
        <p:nvSpPr>
          <p:cNvPr id="14" name="AutoShape 2" descr="Image titled Sign up for Square Step 4">
            <a:extLst>
              <a:ext uri="{FF2B5EF4-FFF2-40B4-BE49-F238E27FC236}">
                <a16:creationId xmlns:a16="http://schemas.microsoft.com/office/drawing/2014/main" id="{286A2184-CAC5-4C1E-A001-AD1B0AE0FBEC}"/>
              </a:ext>
            </a:extLst>
          </p:cNvPr>
          <p:cNvSpPr>
            <a:spLocks noChangeAspect="1" noChangeArrowheads="1"/>
          </p:cNvSpPr>
          <p:nvPr/>
        </p:nvSpPr>
        <p:spPr bwMode="auto">
          <a:xfrm>
            <a:off x="5243597" y="2751329"/>
            <a:ext cx="329244" cy="3583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Rectangle: Rounded Corners 3">
            <a:extLst>
              <a:ext uri="{FF2B5EF4-FFF2-40B4-BE49-F238E27FC236}">
                <a16:creationId xmlns:a16="http://schemas.microsoft.com/office/drawing/2014/main" id="{993F23A8-8CF5-48A0-AFEC-2BEBC72A6C8C}"/>
              </a:ext>
            </a:extLst>
          </p:cNvPr>
          <p:cNvSpPr/>
          <p:nvPr/>
        </p:nvSpPr>
        <p:spPr>
          <a:xfrm>
            <a:off x="919070" y="1331740"/>
            <a:ext cx="10420985" cy="5301477"/>
          </a:xfrm>
          <a:prstGeom prst="roundRect">
            <a:avLst/>
          </a:prstGeom>
          <a:solidFill>
            <a:srgbClr val="EAA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03D4B6C8-49BC-4FEC-923F-2DC67D5BA753}"/>
              </a:ext>
            </a:extLst>
          </p:cNvPr>
          <p:cNvSpPr txBox="1"/>
          <p:nvPr/>
        </p:nvSpPr>
        <p:spPr>
          <a:xfrm>
            <a:off x="3348264" y="1948143"/>
            <a:ext cx="6172200" cy="461665"/>
          </a:xfrm>
          <a:prstGeom prst="rect">
            <a:avLst/>
          </a:prstGeom>
          <a:noFill/>
        </p:spPr>
        <p:txBody>
          <a:bodyPr wrap="square" rtlCol="0">
            <a:spAutoFit/>
          </a:bodyPr>
          <a:lstStyle/>
          <a:p>
            <a:r>
              <a:rPr lang="en-US" sz="2400" b="1" dirty="0"/>
              <a:t>Why might you want to hold a hybrid event?</a:t>
            </a:r>
            <a:endParaRPr lang="en-GB" sz="2400" b="1" dirty="0"/>
          </a:p>
        </p:txBody>
      </p:sp>
      <p:grpSp>
        <p:nvGrpSpPr>
          <p:cNvPr id="5" name="Group 4">
            <a:extLst>
              <a:ext uri="{FF2B5EF4-FFF2-40B4-BE49-F238E27FC236}">
                <a16:creationId xmlns:a16="http://schemas.microsoft.com/office/drawing/2014/main" id="{EA9FE7F7-5025-4D5E-BCAA-4FE5E8E80CEA}"/>
              </a:ext>
            </a:extLst>
          </p:cNvPr>
          <p:cNvGrpSpPr/>
          <p:nvPr/>
        </p:nvGrpSpPr>
        <p:grpSpPr>
          <a:xfrm>
            <a:off x="1214255" y="2933305"/>
            <a:ext cx="12483828" cy="2032794"/>
            <a:chOff x="1054403" y="4249101"/>
            <a:chExt cx="12483828" cy="2032794"/>
          </a:xfrm>
        </p:grpSpPr>
        <p:grpSp>
          <p:nvGrpSpPr>
            <p:cNvPr id="3" name="Group 2">
              <a:extLst>
                <a:ext uri="{FF2B5EF4-FFF2-40B4-BE49-F238E27FC236}">
                  <a16:creationId xmlns:a16="http://schemas.microsoft.com/office/drawing/2014/main" id="{01CDAE48-EDA5-4A2C-B224-56A53584C321}"/>
                </a:ext>
              </a:extLst>
            </p:cNvPr>
            <p:cNvGrpSpPr/>
            <p:nvPr/>
          </p:nvGrpSpPr>
          <p:grpSpPr>
            <a:xfrm>
              <a:off x="1054403" y="4249101"/>
              <a:ext cx="10252089" cy="2032794"/>
              <a:chOff x="1054403" y="4249101"/>
              <a:chExt cx="10252089" cy="2032794"/>
            </a:xfrm>
          </p:grpSpPr>
          <p:sp>
            <p:nvSpPr>
              <p:cNvPr id="20" name="TextBox 19">
                <a:extLst>
                  <a:ext uri="{FF2B5EF4-FFF2-40B4-BE49-F238E27FC236}">
                    <a16:creationId xmlns:a16="http://schemas.microsoft.com/office/drawing/2014/main" id="{9FC63C12-906A-4861-863E-A79DF757385C}"/>
                  </a:ext>
                </a:extLst>
              </p:cNvPr>
              <p:cNvSpPr txBox="1"/>
              <p:nvPr/>
            </p:nvSpPr>
            <p:spPr>
              <a:xfrm>
                <a:off x="1464628" y="4249101"/>
                <a:ext cx="2527562" cy="369332"/>
              </a:xfrm>
              <a:prstGeom prst="rect">
                <a:avLst/>
              </a:prstGeom>
              <a:noFill/>
            </p:spPr>
            <p:txBody>
              <a:bodyPr wrap="square">
                <a:spAutoFit/>
              </a:bodyPr>
              <a:lstStyle/>
              <a:p>
                <a:r>
                  <a:rPr lang="en-GB" b="0" i="0" dirty="0">
                    <a:solidFill>
                      <a:srgbClr val="202122"/>
                    </a:solidFill>
                    <a:effectLst/>
                  </a:rPr>
                  <a:t> </a:t>
                </a:r>
                <a:r>
                  <a:rPr lang="en-GB" dirty="0">
                    <a:highlight>
                      <a:srgbClr val="FFF3D1"/>
                    </a:highlight>
                  </a:rPr>
                  <a:t>I</a:t>
                </a:r>
                <a:r>
                  <a:rPr lang="en-GB" b="0" i="0" dirty="0">
                    <a:effectLst/>
                    <a:highlight>
                      <a:srgbClr val="FFF3D1"/>
                    </a:highlight>
                  </a:rPr>
                  <a:t>ncrease participation</a:t>
                </a:r>
                <a:endParaRPr lang="en-GB" dirty="0">
                  <a:highlight>
                    <a:srgbClr val="FFF3D1"/>
                  </a:highlight>
                </a:endParaRPr>
              </a:p>
            </p:txBody>
          </p:sp>
          <p:sp>
            <p:nvSpPr>
              <p:cNvPr id="21" name="TextBox 20">
                <a:extLst>
                  <a:ext uri="{FF2B5EF4-FFF2-40B4-BE49-F238E27FC236}">
                    <a16:creationId xmlns:a16="http://schemas.microsoft.com/office/drawing/2014/main" id="{B1311033-00C1-4780-B87A-3DF934C73A08}"/>
                  </a:ext>
                </a:extLst>
              </p:cNvPr>
              <p:cNvSpPr txBox="1"/>
              <p:nvPr/>
            </p:nvSpPr>
            <p:spPr>
              <a:xfrm>
                <a:off x="4231676" y="4249101"/>
                <a:ext cx="2527562" cy="369332"/>
              </a:xfrm>
              <a:prstGeom prst="rect">
                <a:avLst/>
              </a:prstGeom>
              <a:noFill/>
            </p:spPr>
            <p:txBody>
              <a:bodyPr wrap="square">
                <a:spAutoFit/>
              </a:bodyPr>
              <a:lstStyle/>
              <a:p>
                <a:r>
                  <a:rPr lang="en-GB" b="0" i="0" dirty="0">
                    <a:solidFill>
                      <a:srgbClr val="202122"/>
                    </a:solidFill>
                    <a:effectLst/>
                  </a:rPr>
                  <a:t> </a:t>
                </a:r>
                <a:r>
                  <a:rPr lang="en-GB" dirty="0">
                    <a:highlight>
                      <a:srgbClr val="FFF3D1"/>
                    </a:highlight>
                  </a:rPr>
                  <a:t>T</a:t>
                </a:r>
                <a:r>
                  <a:rPr lang="en-GB" b="0" i="0" dirty="0">
                    <a:effectLst/>
                    <a:highlight>
                      <a:srgbClr val="FFF3D1"/>
                    </a:highlight>
                  </a:rPr>
                  <a:t>o be i</a:t>
                </a:r>
                <a:r>
                  <a:rPr lang="en-GB" dirty="0">
                    <a:highlight>
                      <a:srgbClr val="FFF3D1"/>
                    </a:highlight>
                  </a:rPr>
                  <a:t>nclusive</a:t>
                </a:r>
              </a:p>
            </p:txBody>
          </p:sp>
          <p:sp>
            <p:nvSpPr>
              <p:cNvPr id="22" name="TextBox 21">
                <a:extLst>
                  <a:ext uri="{FF2B5EF4-FFF2-40B4-BE49-F238E27FC236}">
                    <a16:creationId xmlns:a16="http://schemas.microsoft.com/office/drawing/2014/main" id="{B5AE3BCE-D6C2-4F70-87A1-75E02B06736F}"/>
                  </a:ext>
                </a:extLst>
              </p:cNvPr>
              <p:cNvSpPr txBox="1"/>
              <p:nvPr/>
            </p:nvSpPr>
            <p:spPr>
              <a:xfrm>
                <a:off x="3604384" y="5635564"/>
                <a:ext cx="5688366" cy="646331"/>
              </a:xfrm>
              <a:prstGeom prst="rect">
                <a:avLst/>
              </a:prstGeom>
              <a:noFill/>
            </p:spPr>
            <p:txBody>
              <a:bodyPr wrap="square">
                <a:spAutoFit/>
              </a:bodyPr>
              <a:lstStyle/>
              <a:p>
                <a:r>
                  <a:rPr lang="en-GB" b="0" i="0" dirty="0">
                    <a:effectLst/>
                    <a:highlight>
                      <a:srgbClr val="FFF3D1"/>
                    </a:highlight>
                  </a:rPr>
                  <a:t>Can help reduce the number of people meeting in person:</a:t>
                </a:r>
              </a:p>
              <a:p>
                <a:r>
                  <a:rPr lang="en-GB" b="0" i="0" dirty="0">
                    <a:effectLst/>
                    <a:highlight>
                      <a:srgbClr val="FFF3D1"/>
                    </a:highlight>
                  </a:rPr>
                  <a:t> to fit venue capacity or to meet government restrictions</a:t>
                </a:r>
                <a:endParaRPr lang="en-GB" dirty="0">
                  <a:highlight>
                    <a:srgbClr val="FFF3D1"/>
                  </a:highlight>
                </a:endParaRPr>
              </a:p>
            </p:txBody>
          </p:sp>
          <p:sp>
            <p:nvSpPr>
              <p:cNvPr id="23" name="TextBox 22">
                <a:extLst>
                  <a:ext uri="{FF2B5EF4-FFF2-40B4-BE49-F238E27FC236}">
                    <a16:creationId xmlns:a16="http://schemas.microsoft.com/office/drawing/2014/main" id="{EA95046F-31C8-4C8B-B2DF-3B20F23FEB00}"/>
                  </a:ext>
                </a:extLst>
              </p:cNvPr>
              <p:cNvSpPr txBox="1"/>
              <p:nvPr/>
            </p:nvSpPr>
            <p:spPr>
              <a:xfrm>
                <a:off x="6264895" y="4249101"/>
                <a:ext cx="5041597" cy="369332"/>
              </a:xfrm>
              <a:prstGeom prst="rect">
                <a:avLst/>
              </a:prstGeom>
              <a:noFill/>
            </p:spPr>
            <p:txBody>
              <a:bodyPr wrap="square">
                <a:spAutoFit/>
              </a:bodyPr>
              <a:lstStyle/>
              <a:p>
                <a:r>
                  <a:rPr lang="en-GB" b="0" i="0" dirty="0">
                    <a:effectLst/>
                    <a:highlight>
                      <a:srgbClr val="FFF3D1"/>
                    </a:highlight>
                  </a:rPr>
                  <a:t>C</a:t>
                </a:r>
                <a:r>
                  <a:rPr lang="en-GB" dirty="0">
                    <a:highlight>
                      <a:srgbClr val="FFF3D1"/>
                    </a:highlight>
                  </a:rPr>
                  <a:t>onvenient</a:t>
                </a:r>
                <a:r>
                  <a:rPr lang="en-GB" dirty="0">
                    <a:solidFill>
                      <a:schemeClr val="bg1"/>
                    </a:solidFill>
                    <a:highlight>
                      <a:srgbClr val="FFF3D1"/>
                    </a:highlight>
                  </a:rPr>
                  <a:t> </a:t>
                </a:r>
                <a:r>
                  <a:rPr lang="en-GB" dirty="0">
                    <a:highlight>
                      <a:srgbClr val="FFF3D1"/>
                    </a:highlight>
                  </a:rPr>
                  <a:t>for participants and/or hosts</a:t>
                </a:r>
              </a:p>
            </p:txBody>
          </p:sp>
          <p:sp>
            <p:nvSpPr>
              <p:cNvPr id="26" name="TextBox 25">
                <a:extLst>
                  <a:ext uri="{FF2B5EF4-FFF2-40B4-BE49-F238E27FC236}">
                    <a16:creationId xmlns:a16="http://schemas.microsoft.com/office/drawing/2014/main" id="{C77BEF17-8A39-4885-95EF-FB549D8D3B1B}"/>
                  </a:ext>
                </a:extLst>
              </p:cNvPr>
              <p:cNvSpPr txBox="1"/>
              <p:nvPr/>
            </p:nvSpPr>
            <p:spPr>
              <a:xfrm>
                <a:off x="1054403" y="4887324"/>
                <a:ext cx="5041597" cy="369332"/>
              </a:xfrm>
              <a:prstGeom prst="rect">
                <a:avLst/>
              </a:prstGeom>
              <a:noFill/>
            </p:spPr>
            <p:txBody>
              <a:bodyPr wrap="square">
                <a:spAutoFit/>
              </a:bodyPr>
              <a:lstStyle/>
              <a:p>
                <a:r>
                  <a:rPr lang="en-GB" b="0" i="0" dirty="0">
                    <a:solidFill>
                      <a:srgbClr val="202122"/>
                    </a:solidFill>
                    <a:effectLst/>
                  </a:rPr>
                  <a:t> </a:t>
                </a:r>
                <a:r>
                  <a:rPr lang="en-GB" dirty="0">
                    <a:highlight>
                      <a:srgbClr val="FFF3D1"/>
                    </a:highlight>
                  </a:rPr>
                  <a:t>Contingency planning i.e. bad weather</a:t>
                </a:r>
              </a:p>
            </p:txBody>
          </p:sp>
          <p:sp>
            <p:nvSpPr>
              <p:cNvPr id="27" name="TextBox 26">
                <a:extLst>
                  <a:ext uri="{FF2B5EF4-FFF2-40B4-BE49-F238E27FC236}">
                    <a16:creationId xmlns:a16="http://schemas.microsoft.com/office/drawing/2014/main" id="{864CCD6E-1687-431D-8813-2C4841141F25}"/>
                  </a:ext>
                </a:extLst>
              </p:cNvPr>
              <p:cNvSpPr txBox="1"/>
              <p:nvPr/>
            </p:nvSpPr>
            <p:spPr>
              <a:xfrm>
                <a:off x="5180089" y="4870083"/>
                <a:ext cx="5041597" cy="369332"/>
              </a:xfrm>
              <a:prstGeom prst="rect">
                <a:avLst/>
              </a:prstGeom>
              <a:noFill/>
            </p:spPr>
            <p:txBody>
              <a:bodyPr wrap="square">
                <a:spAutoFit/>
              </a:bodyPr>
              <a:lstStyle/>
              <a:p>
                <a:r>
                  <a:rPr lang="en-GB" b="0" i="0" dirty="0">
                    <a:solidFill>
                      <a:srgbClr val="202122"/>
                    </a:solidFill>
                    <a:effectLst/>
                    <a:highlight>
                      <a:srgbClr val="FFF3D1"/>
                    </a:highlight>
                  </a:rPr>
                  <a:t> </a:t>
                </a:r>
                <a:r>
                  <a:rPr lang="en-GB" dirty="0">
                    <a:highlight>
                      <a:srgbClr val="FFF3D1"/>
                    </a:highlight>
                  </a:rPr>
                  <a:t>It </a:t>
                </a:r>
                <a:r>
                  <a:rPr lang="en-GB" b="0" i="0" dirty="0">
                    <a:effectLst/>
                    <a:highlight>
                      <a:srgbClr val="FFF3D1"/>
                    </a:highlight>
                  </a:rPr>
                  <a:t>can be more cost effective</a:t>
                </a:r>
                <a:endParaRPr lang="en-GB" dirty="0">
                  <a:highlight>
                    <a:srgbClr val="FFF3D1"/>
                  </a:highlight>
                </a:endParaRPr>
              </a:p>
            </p:txBody>
          </p:sp>
        </p:grpSp>
        <p:sp>
          <p:nvSpPr>
            <p:cNvPr id="28" name="TextBox 27">
              <a:extLst>
                <a:ext uri="{FF2B5EF4-FFF2-40B4-BE49-F238E27FC236}">
                  <a16:creationId xmlns:a16="http://schemas.microsoft.com/office/drawing/2014/main" id="{79F3CC78-5FDE-402A-A2A2-0CBF8EFB88F9}"/>
                </a:ext>
              </a:extLst>
            </p:cNvPr>
            <p:cNvSpPr txBox="1"/>
            <p:nvPr/>
          </p:nvSpPr>
          <p:spPr>
            <a:xfrm>
              <a:off x="8496634" y="4887324"/>
              <a:ext cx="5041597" cy="369332"/>
            </a:xfrm>
            <a:prstGeom prst="rect">
              <a:avLst/>
            </a:prstGeom>
            <a:noFill/>
          </p:spPr>
          <p:txBody>
            <a:bodyPr wrap="square">
              <a:spAutoFit/>
            </a:bodyPr>
            <a:lstStyle/>
            <a:p>
              <a:r>
                <a:rPr lang="en-GB" b="0" i="0" dirty="0">
                  <a:solidFill>
                    <a:srgbClr val="202122"/>
                  </a:solidFill>
                  <a:effectLst/>
                </a:rPr>
                <a:t> </a:t>
              </a:r>
              <a:r>
                <a:rPr lang="en-GB" b="0" i="0" dirty="0">
                  <a:effectLst/>
                  <a:highlight>
                    <a:srgbClr val="FFF3D1"/>
                  </a:highlight>
                </a:rPr>
                <a:t>To increase your reach</a:t>
              </a:r>
              <a:endParaRPr lang="en-GB" dirty="0">
                <a:highlight>
                  <a:srgbClr val="FFF3D1"/>
                </a:highlight>
              </a:endParaRPr>
            </a:p>
          </p:txBody>
        </p:sp>
      </p:grpSp>
      <p:sp>
        <p:nvSpPr>
          <p:cNvPr id="24" name="TextBox 23">
            <a:extLst>
              <a:ext uri="{FF2B5EF4-FFF2-40B4-BE49-F238E27FC236}">
                <a16:creationId xmlns:a16="http://schemas.microsoft.com/office/drawing/2014/main" id="{1865AEAC-0B14-4140-AC14-C3C14A99375F}"/>
              </a:ext>
            </a:extLst>
          </p:cNvPr>
          <p:cNvSpPr txBox="1"/>
          <p:nvPr/>
        </p:nvSpPr>
        <p:spPr>
          <a:xfrm>
            <a:off x="4370069" y="5413474"/>
            <a:ext cx="6172200" cy="461665"/>
          </a:xfrm>
          <a:prstGeom prst="rect">
            <a:avLst/>
          </a:prstGeom>
          <a:noFill/>
        </p:spPr>
        <p:txBody>
          <a:bodyPr wrap="square" rtlCol="0">
            <a:spAutoFit/>
          </a:bodyPr>
          <a:lstStyle/>
          <a:p>
            <a:r>
              <a:rPr lang="en-US" sz="2400" b="1" dirty="0"/>
              <a:t>What is your reason?</a:t>
            </a:r>
            <a:endParaRPr lang="en-GB" sz="2400" b="1" dirty="0"/>
          </a:p>
        </p:txBody>
      </p:sp>
    </p:spTree>
    <p:extLst>
      <p:ext uri="{BB962C8B-B14F-4D97-AF65-F5344CB8AC3E}">
        <p14:creationId xmlns:p14="http://schemas.microsoft.com/office/powerpoint/2010/main" val="254985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8FDA0-AB90-4909-884E-E9985EC0A7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2" descr="Near Neighbours">
            <a:extLst>
              <a:ext uri="{FF2B5EF4-FFF2-40B4-BE49-F238E27FC236}">
                <a16:creationId xmlns:a16="http://schemas.microsoft.com/office/drawing/2014/main" id="{2A9079CB-DDC8-44EB-82CC-2AC65AED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EDA05E02-C693-4812-89C0-983806BBC88E}"/>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16" name="Rectangle: Rounded Corners 15">
            <a:extLst>
              <a:ext uri="{FF2B5EF4-FFF2-40B4-BE49-F238E27FC236}">
                <a16:creationId xmlns:a16="http://schemas.microsoft.com/office/drawing/2014/main" id="{90D06A02-EB67-46EE-AC7B-75552DE2B302}"/>
              </a:ext>
            </a:extLst>
          </p:cNvPr>
          <p:cNvSpPr/>
          <p:nvPr/>
        </p:nvSpPr>
        <p:spPr>
          <a:xfrm>
            <a:off x="2929812" y="263368"/>
            <a:ext cx="6604855"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Graphic 17" descr="Magnifying glass with solid fill">
            <a:extLst>
              <a:ext uri="{FF2B5EF4-FFF2-40B4-BE49-F238E27FC236}">
                <a16:creationId xmlns:a16="http://schemas.microsoft.com/office/drawing/2014/main" id="{DEE6AC04-E730-483C-8990-5CFA1B59E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558" y="334087"/>
            <a:ext cx="354990" cy="354990"/>
          </a:xfrm>
          <a:prstGeom prst="rect">
            <a:avLst/>
          </a:prstGeom>
        </p:spPr>
      </p:pic>
      <p:sp>
        <p:nvSpPr>
          <p:cNvPr id="14" name="AutoShape 2" descr="Image titled Sign up for Square Step 4">
            <a:extLst>
              <a:ext uri="{FF2B5EF4-FFF2-40B4-BE49-F238E27FC236}">
                <a16:creationId xmlns:a16="http://schemas.microsoft.com/office/drawing/2014/main" id="{286A2184-CAC5-4C1E-A001-AD1B0AE0FBEC}"/>
              </a:ext>
            </a:extLst>
          </p:cNvPr>
          <p:cNvSpPr>
            <a:spLocks noChangeAspect="1" noChangeArrowheads="1"/>
          </p:cNvSpPr>
          <p:nvPr/>
        </p:nvSpPr>
        <p:spPr bwMode="auto">
          <a:xfrm>
            <a:off x="5243597" y="2465579"/>
            <a:ext cx="329244" cy="3583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Rectangle: Rounded Corners 3">
            <a:extLst>
              <a:ext uri="{FF2B5EF4-FFF2-40B4-BE49-F238E27FC236}">
                <a16:creationId xmlns:a16="http://schemas.microsoft.com/office/drawing/2014/main" id="{993F23A8-8CF5-48A0-AFEC-2BEBC72A6C8C}"/>
              </a:ext>
            </a:extLst>
          </p:cNvPr>
          <p:cNvSpPr/>
          <p:nvPr/>
        </p:nvSpPr>
        <p:spPr>
          <a:xfrm>
            <a:off x="1021746" y="1112449"/>
            <a:ext cx="10420985" cy="5301477"/>
          </a:xfrm>
          <a:prstGeom prst="roundRect">
            <a:avLst/>
          </a:prstGeom>
          <a:solidFill>
            <a:srgbClr val="EAA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5" name="Table 5">
            <a:extLst>
              <a:ext uri="{FF2B5EF4-FFF2-40B4-BE49-F238E27FC236}">
                <a16:creationId xmlns:a16="http://schemas.microsoft.com/office/drawing/2014/main" id="{072261A1-5730-4385-9AD9-9DBBFFC41D8B}"/>
              </a:ext>
            </a:extLst>
          </p:cNvPr>
          <p:cNvGraphicFramePr>
            <a:graphicFrameLocks noGrp="1"/>
          </p:cNvGraphicFramePr>
          <p:nvPr>
            <p:extLst>
              <p:ext uri="{D42A27DB-BD31-4B8C-83A1-F6EECF244321}">
                <p14:modId xmlns:p14="http://schemas.microsoft.com/office/powerpoint/2010/main" val="3054806866"/>
              </p:ext>
            </p:extLst>
          </p:nvPr>
        </p:nvGraphicFramePr>
        <p:xfrm>
          <a:off x="2520043" y="1266072"/>
          <a:ext cx="7151914" cy="4949672"/>
        </p:xfrm>
        <a:graphic>
          <a:graphicData uri="http://schemas.openxmlformats.org/drawingml/2006/table">
            <a:tbl>
              <a:tblPr firstRow="1" bandRow="1">
                <a:tableStyleId>{2D5ABB26-0587-4C30-8999-92F81FD0307C}</a:tableStyleId>
              </a:tblPr>
              <a:tblGrid>
                <a:gridCol w="3575957">
                  <a:extLst>
                    <a:ext uri="{9D8B030D-6E8A-4147-A177-3AD203B41FA5}">
                      <a16:colId xmlns:a16="http://schemas.microsoft.com/office/drawing/2014/main" val="1728098562"/>
                    </a:ext>
                  </a:extLst>
                </a:gridCol>
                <a:gridCol w="3575957">
                  <a:extLst>
                    <a:ext uri="{9D8B030D-6E8A-4147-A177-3AD203B41FA5}">
                      <a16:colId xmlns:a16="http://schemas.microsoft.com/office/drawing/2014/main" val="966495188"/>
                    </a:ext>
                  </a:extLst>
                </a:gridCol>
              </a:tblGrid>
              <a:tr h="2224160">
                <a:tc>
                  <a:txBody>
                    <a:bodyPr/>
                    <a:lstStyle/>
                    <a:p>
                      <a:pPr algn="ctr"/>
                      <a:r>
                        <a:rPr lang="en-US" sz="2400" b="1" dirty="0">
                          <a:latin typeface="Century Gothic" panose="020B0502020202020204" pitchFamily="34" charset="0"/>
                        </a:rPr>
                        <a:t>Screen</a:t>
                      </a:r>
                    </a:p>
                    <a:p>
                      <a:pPr algn="ctr"/>
                      <a:endParaRPr lang="en-US" sz="24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Century Gothic" panose="020B0502020202020204" pitchFamily="34" charset="0"/>
                        </a:rPr>
                        <a:t>Camera</a:t>
                      </a:r>
                    </a:p>
                    <a:p>
                      <a:pPr algn="ctr"/>
                      <a:endParaRPr lang="en-US" sz="24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9241769"/>
                  </a:ext>
                </a:extLst>
              </a:tr>
              <a:tr h="2725512">
                <a:tc>
                  <a:txBody>
                    <a:bodyPr/>
                    <a:lstStyle/>
                    <a:p>
                      <a:pPr algn="ctr"/>
                      <a:endParaRPr lang="en-US" sz="2400" b="1" dirty="0">
                        <a:latin typeface="Century Gothic" panose="020B0502020202020204" pitchFamily="34" charset="0"/>
                      </a:endParaRPr>
                    </a:p>
                    <a:p>
                      <a:pPr algn="ctr"/>
                      <a:r>
                        <a:rPr lang="en-US" sz="2400" b="1" dirty="0">
                          <a:latin typeface="Century Gothic" panose="020B0502020202020204" pitchFamily="34" charset="0"/>
                        </a:rPr>
                        <a:t>Microphone</a:t>
                      </a:r>
                    </a:p>
                    <a:p>
                      <a:pPr algn="ctr"/>
                      <a:endParaRPr lang="en-US" sz="24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b="1" dirty="0">
                        <a:latin typeface="Century Gothic" panose="020B0502020202020204" pitchFamily="34" charset="0"/>
                      </a:endParaRPr>
                    </a:p>
                    <a:p>
                      <a:pPr algn="ctr"/>
                      <a:r>
                        <a:rPr lang="en-US" sz="2400" b="1" dirty="0">
                          <a:latin typeface="Century Gothic" panose="020B0502020202020204" pitchFamily="34" charset="0"/>
                        </a:rPr>
                        <a:t>Loudspeaker</a:t>
                      </a:r>
                    </a:p>
                    <a:p>
                      <a:pPr algn="ctr"/>
                      <a:endParaRPr lang="en-US" sz="2400" b="1" dirty="0">
                        <a:latin typeface="Century Gothic" panose="020B0502020202020204" pitchFamily="34" charset="0"/>
                      </a:endParaRPr>
                    </a:p>
                    <a:p>
                      <a:pPr algn="ctr"/>
                      <a:endParaRPr lang="en-GB" sz="24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7687054"/>
                  </a:ext>
                </a:extLst>
              </a:tr>
            </a:tbl>
          </a:graphicData>
        </a:graphic>
      </p:graphicFrame>
      <p:pic>
        <p:nvPicPr>
          <p:cNvPr id="1028" name="Picture 4" descr="Microphone icon line record symbol Royalty Free Vector Image">
            <a:extLst>
              <a:ext uri="{FF2B5EF4-FFF2-40B4-BE49-F238E27FC236}">
                <a16:creationId xmlns:a16="http://schemas.microsoft.com/office/drawing/2014/main" id="{CD1641BB-5C16-443B-9240-E79E270624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783" b="22696"/>
          <a:stretch/>
        </p:blipFill>
        <p:spPr bwMode="auto">
          <a:xfrm>
            <a:off x="3247053" y="4569047"/>
            <a:ext cx="2519375" cy="1646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olume Up Interface Symbol Icon from Font Awesome Pack | Free Download">
            <a:extLst>
              <a:ext uri="{FF2B5EF4-FFF2-40B4-BE49-F238E27FC236}">
                <a16:creationId xmlns:a16="http://schemas.microsoft.com/office/drawing/2014/main" id="{A5DFAE21-D262-4DE8-A5DD-3E1383A643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257" r="11246"/>
          <a:stretch/>
        </p:blipFill>
        <p:spPr bwMode="auto">
          <a:xfrm>
            <a:off x="6813511" y="4524937"/>
            <a:ext cx="2495889" cy="16908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mera icon. Video camera symbol. Video sign in black. (1323122) | Icons |  Design Bundles">
            <a:extLst>
              <a:ext uri="{FF2B5EF4-FFF2-40B4-BE49-F238E27FC236}">
                <a16:creationId xmlns:a16="http://schemas.microsoft.com/office/drawing/2014/main" id="{845620AB-7488-4B76-8054-B91159E074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6103" y="1880420"/>
            <a:ext cx="2467494" cy="16444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eople Watching Movie Monochrome Icon Stock Vector (Royalty Free) 753465151">
            <a:extLst>
              <a:ext uri="{FF2B5EF4-FFF2-40B4-BE49-F238E27FC236}">
                <a16:creationId xmlns:a16="http://schemas.microsoft.com/office/drawing/2014/main" id="{30316767-3357-4D23-BBA1-3D438AE58D4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352" b="20395"/>
          <a:stretch/>
        </p:blipFill>
        <p:spPr bwMode="auto">
          <a:xfrm>
            <a:off x="3247053" y="1880420"/>
            <a:ext cx="2476500" cy="17136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795BE94-5558-4D4C-8E69-EACF0BBDC849}"/>
              </a:ext>
            </a:extLst>
          </p:cNvPr>
          <p:cNvSpPr txBox="1"/>
          <p:nvPr/>
        </p:nvSpPr>
        <p:spPr>
          <a:xfrm>
            <a:off x="3564294" y="237174"/>
            <a:ext cx="6085644" cy="461665"/>
          </a:xfrm>
          <a:prstGeom prst="rect">
            <a:avLst/>
          </a:prstGeom>
          <a:noFill/>
        </p:spPr>
        <p:txBody>
          <a:bodyPr wrap="square" rtlCol="0">
            <a:spAutoFit/>
          </a:bodyPr>
          <a:lstStyle/>
          <a:p>
            <a:r>
              <a:rPr lang="en-US" sz="2400" b="1" dirty="0"/>
              <a:t>An Introduction to hybrid events </a:t>
            </a:r>
            <a:endParaRPr lang="en-GB" sz="2400" b="1" dirty="0"/>
          </a:p>
        </p:txBody>
      </p:sp>
    </p:spTree>
    <p:extLst>
      <p:ext uri="{BB962C8B-B14F-4D97-AF65-F5344CB8AC3E}">
        <p14:creationId xmlns:p14="http://schemas.microsoft.com/office/powerpoint/2010/main" val="1685345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projector, electronics, white&#10;&#10;Description automatically generated">
            <a:extLst>
              <a:ext uri="{FF2B5EF4-FFF2-40B4-BE49-F238E27FC236}">
                <a16:creationId xmlns:a16="http://schemas.microsoft.com/office/drawing/2014/main" id="{BA9A73B8-ED67-4A64-8B00-585BCA6A2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7690" y="1471596"/>
            <a:ext cx="2965846" cy="1979702"/>
          </a:xfrm>
          <a:prstGeom prst="rect">
            <a:avLst/>
          </a:prstGeom>
        </p:spPr>
      </p:pic>
      <p:pic>
        <p:nvPicPr>
          <p:cNvPr id="4" name="Picture 3" descr="A picture containing text, electronics, display, screenshot&#10;&#10;Description automatically generated">
            <a:extLst>
              <a:ext uri="{FF2B5EF4-FFF2-40B4-BE49-F238E27FC236}">
                <a16:creationId xmlns:a16="http://schemas.microsoft.com/office/drawing/2014/main" id="{A8CE7DE3-0F77-4220-9879-1B1DBF53B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9241" y="1188720"/>
            <a:ext cx="2058613" cy="2079408"/>
          </a:xfrm>
          <a:prstGeom prst="rect">
            <a:avLst/>
          </a:prstGeom>
        </p:spPr>
      </p:pic>
      <p:pic>
        <p:nvPicPr>
          <p:cNvPr id="8" name="Picture 7" descr="A picture containing text, electronics, computer, computer&#10;&#10;Description automatically generated">
            <a:extLst>
              <a:ext uri="{FF2B5EF4-FFF2-40B4-BE49-F238E27FC236}">
                <a16:creationId xmlns:a16="http://schemas.microsoft.com/office/drawing/2014/main" id="{DEE8AEE1-728C-498B-A3E6-A6E80F2DA2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8299" y="4135117"/>
            <a:ext cx="2342998" cy="2079411"/>
          </a:xfrm>
          <a:prstGeom prst="rect">
            <a:avLst/>
          </a:prstGeom>
        </p:spPr>
      </p:pic>
      <p:pic>
        <p:nvPicPr>
          <p:cNvPr id="5" name="Picture 4" descr="A picture containing text, electronics, computer&#10;&#10;Description automatically generated">
            <a:extLst>
              <a:ext uri="{FF2B5EF4-FFF2-40B4-BE49-F238E27FC236}">
                <a16:creationId xmlns:a16="http://schemas.microsoft.com/office/drawing/2014/main" id="{680F047D-1EBA-48BA-8FE7-0B728FA174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4266" y="4139133"/>
            <a:ext cx="2523763" cy="209472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ED216323-A1A1-461E-9FEE-621A7B459A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7442" y="3884235"/>
            <a:ext cx="1131357" cy="2349620"/>
          </a:xfrm>
          <a:prstGeom prst="rect">
            <a:avLst/>
          </a:prstGeom>
        </p:spPr>
      </p:pic>
      <p:sp>
        <p:nvSpPr>
          <p:cNvPr id="45" name="Rectangle 44">
            <a:extLst>
              <a:ext uri="{FF2B5EF4-FFF2-40B4-BE49-F238E27FC236}">
                <a16:creationId xmlns:a16="http://schemas.microsoft.com/office/drawing/2014/main" id="{572E7CAC-8D35-4CFE-B3CB-6B38D0A2F44B}"/>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2" descr="Near Neighbours">
            <a:extLst>
              <a:ext uri="{FF2B5EF4-FFF2-40B4-BE49-F238E27FC236}">
                <a16:creationId xmlns:a16="http://schemas.microsoft.com/office/drawing/2014/main" id="{880F87AE-61DD-4CBE-ACCD-C6CAC028EC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picture containing text&#10;&#10;Description automatically generated">
            <a:extLst>
              <a:ext uri="{FF2B5EF4-FFF2-40B4-BE49-F238E27FC236}">
                <a16:creationId xmlns:a16="http://schemas.microsoft.com/office/drawing/2014/main" id="{B6E555A6-F4F4-4732-BB7F-25DBBF839158}"/>
              </a:ext>
            </a:extLst>
          </p:cNvPr>
          <p:cNvPicPr>
            <a:picLocks noChangeAspect="1"/>
          </p:cNvPicPr>
          <p:nvPr/>
        </p:nvPicPr>
        <p:blipFill rotWithShape="1">
          <a:blip r:embed="rId9">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51" name="Rectangle: Rounded Corners 50">
            <a:extLst>
              <a:ext uri="{FF2B5EF4-FFF2-40B4-BE49-F238E27FC236}">
                <a16:creationId xmlns:a16="http://schemas.microsoft.com/office/drawing/2014/main" id="{8D7DA55A-E972-4CB1-AA61-ABF729B16E6E}"/>
              </a:ext>
            </a:extLst>
          </p:cNvPr>
          <p:cNvSpPr/>
          <p:nvPr/>
        </p:nvSpPr>
        <p:spPr>
          <a:xfrm>
            <a:off x="2929812" y="263368"/>
            <a:ext cx="6604855"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2" name="Graphic 51" descr="Magnifying glass with solid fill">
            <a:extLst>
              <a:ext uri="{FF2B5EF4-FFF2-40B4-BE49-F238E27FC236}">
                <a16:creationId xmlns:a16="http://schemas.microsoft.com/office/drawing/2014/main" id="{D37CE954-FB78-4D14-B771-EEF90BFB9E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69558" y="334087"/>
            <a:ext cx="354990" cy="354990"/>
          </a:xfrm>
          <a:prstGeom prst="rect">
            <a:avLst/>
          </a:prstGeom>
        </p:spPr>
      </p:pic>
      <p:sp>
        <p:nvSpPr>
          <p:cNvPr id="53" name="TextBox 52">
            <a:extLst>
              <a:ext uri="{FF2B5EF4-FFF2-40B4-BE49-F238E27FC236}">
                <a16:creationId xmlns:a16="http://schemas.microsoft.com/office/drawing/2014/main" id="{66EA85F6-3D4A-45FE-AA41-EFC0B19B30C6}"/>
              </a:ext>
            </a:extLst>
          </p:cNvPr>
          <p:cNvSpPr txBox="1"/>
          <p:nvPr/>
        </p:nvSpPr>
        <p:spPr>
          <a:xfrm>
            <a:off x="3607799" y="247446"/>
            <a:ext cx="8200460" cy="461665"/>
          </a:xfrm>
          <a:prstGeom prst="rect">
            <a:avLst/>
          </a:prstGeom>
          <a:noFill/>
        </p:spPr>
        <p:txBody>
          <a:bodyPr wrap="square" rtlCol="0">
            <a:spAutoFit/>
          </a:bodyPr>
          <a:lstStyle/>
          <a:p>
            <a:r>
              <a:rPr lang="en-US" sz="2400" b="1" dirty="0"/>
              <a:t>An Introduction to hybrid events - Screens</a:t>
            </a:r>
            <a:endParaRPr lang="en-GB" sz="2400" b="1" dirty="0"/>
          </a:p>
        </p:txBody>
      </p:sp>
      <p:sp>
        <p:nvSpPr>
          <p:cNvPr id="54" name="TextBox 53">
            <a:extLst>
              <a:ext uri="{FF2B5EF4-FFF2-40B4-BE49-F238E27FC236}">
                <a16:creationId xmlns:a16="http://schemas.microsoft.com/office/drawing/2014/main" id="{DBCAABC2-8FF9-462C-B549-8BE4491835FD}"/>
              </a:ext>
            </a:extLst>
          </p:cNvPr>
          <p:cNvSpPr txBox="1"/>
          <p:nvPr/>
        </p:nvSpPr>
        <p:spPr>
          <a:xfrm>
            <a:off x="5519179" y="3468133"/>
            <a:ext cx="2188850" cy="369332"/>
          </a:xfrm>
          <a:prstGeom prst="rect">
            <a:avLst/>
          </a:prstGeom>
          <a:noFill/>
        </p:spPr>
        <p:txBody>
          <a:bodyPr wrap="square" rtlCol="0">
            <a:spAutoFit/>
          </a:bodyPr>
          <a:lstStyle/>
          <a:p>
            <a:r>
              <a:rPr lang="en-US" dirty="0"/>
              <a:t>Projector</a:t>
            </a:r>
            <a:endParaRPr lang="en-GB" dirty="0"/>
          </a:p>
        </p:txBody>
      </p:sp>
      <p:sp>
        <p:nvSpPr>
          <p:cNvPr id="43" name="TextBox 42">
            <a:extLst>
              <a:ext uri="{FF2B5EF4-FFF2-40B4-BE49-F238E27FC236}">
                <a16:creationId xmlns:a16="http://schemas.microsoft.com/office/drawing/2014/main" id="{BF6C7B3D-FBA3-4772-8376-4FC82A848151}"/>
              </a:ext>
            </a:extLst>
          </p:cNvPr>
          <p:cNvSpPr txBox="1"/>
          <p:nvPr/>
        </p:nvSpPr>
        <p:spPr>
          <a:xfrm>
            <a:off x="8920480" y="3342640"/>
            <a:ext cx="2965846" cy="369332"/>
          </a:xfrm>
          <a:prstGeom prst="rect">
            <a:avLst/>
          </a:prstGeom>
          <a:noFill/>
        </p:spPr>
        <p:txBody>
          <a:bodyPr wrap="square" rtlCol="0">
            <a:spAutoFit/>
          </a:bodyPr>
          <a:lstStyle/>
          <a:p>
            <a:r>
              <a:rPr lang="en-US" dirty="0"/>
              <a:t>Electronic/Smart whiteboard </a:t>
            </a:r>
            <a:endParaRPr lang="en-GB" dirty="0"/>
          </a:p>
        </p:txBody>
      </p:sp>
      <p:sp>
        <p:nvSpPr>
          <p:cNvPr id="55" name="TextBox 54">
            <a:extLst>
              <a:ext uri="{FF2B5EF4-FFF2-40B4-BE49-F238E27FC236}">
                <a16:creationId xmlns:a16="http://schemas.microsoft.com/office/drawing/2014/main" id="{59D8ADD8-8FD4-41B8-9EBA-FC6E867881A1}"/>
              </a:ext>
            </a:extLst>
          </p:cNvPr>
          <p:cNvSpPr txBox="1"/>
          <p:nvPr/>
        </p:nvSpPr>
        <p:spPr>
          <a:xfrm>
            <a:off x="2218420" y="6319083"/>
            <a:ext cx="2965846" cy="369332"/>
          </a:xfrm>
          <a:prstGeom prst="rect">
            <a:avLst/>
          </a:prstGeom>
          <a:noFill/>
        </p:spPr>
        <p:txBody>
          <a:bodyPr wrap="square" rtlCol="0">
            <a:spAutoFit/>
          </a:bodyPr>
          <a:lstStyle/>
          <a:p>
            <a:r>
              <a:rPr lang="en-US" dirty="0"/>
              <a:t>Laptop</a:t>
            </a:r>
            <a:endParaRPr lang="en-GB" dirty="0"/>
          </a:p>
        </p:txBody>
      </p:sp>
      <p:sp>
        <p:nvSpPr>
          <p:cNvPr id="56" name="TextBox 55">
            <a:extLst>
              <a:ext uri="{FF2B5EF4-FFF2-40B4-BE49-F238E27FC236}">
                <a16:creationId xmlns:a16="http://schemas.microsoft.com/office/drawing/2014/main" id="{ABF4EF37-7368-4253-9452-207A96A80E1A}"/>
              </a:ext>
            </a:extLst>
          </p:cNvPr>
          <p:cNvSpPr txBox="1"/>
          <p:nvPr/>
        </p:nvSpPr>
        <p:spPr>
          <a:xfrm>
            <a:off x="6568821" y="6251494"/>
            <a:ext cx="2965846" cy="369332"/>
          </a:xfrm>
          <a:prstGeom prst="rect">
            <a:avLst/>
          </a:prstGeom>
          <a:noFill/>
        </p:spPr>
        <p:txBody>
          <a:bodyPr wrap="square" rtlCol="0">
            <a:spAutoFit/>
          </a:bodyPr>
          <a:lstStyle/>
          <a:p>
            <a:r>
              <a:rPr lang="en-US" dirty="0"/>
              <a:t>Monitor</a:t>
            </a:r>
            <a:endParaRPr lang="en-GB" dirty="0"/>
          </a:p>
        </p:txBody>
      </p:sp>
      <p:sp>
        <p:nvSpPr>
          <p:cNvPr id="57" name="TextBox 56">
            <a:extLst>
              <a:ext uri="{FF2B5EF4-FFF2-40B4-BE49-F238E27FC236}">
                <a16:creationId xmlns:a16="http://schemas.microsoft.com/office/drawing/2014/main" id="{4F386340-E00D-480D-B3FC-484C97DE4750}"/>
              </a:ext>
            </a:extLst>
          </p:cNvPr>
          <p:cNvSpPr txBox="1"/>
          <p:nvPr/>
        </p:nvSpPr>
        <p:spPr>
          <a:xfrm>
            <a:off x="9534667" y="6327502"/>
            <a:ext cx="2965846" cy="369332"/>
          </a:xfrm>
          <a:prstGeom prst="rect">
            <a:avLst/>
          </a:prstGeom>
          <a:noFill/>
        </p:spPr>
        <p:txBody>
          <a:bodyPr wrap="square" rtlCol="0">
            <a:spAutoFit/>
          </a:bodyPr>
          <a:lstStyle/>
          <a:p>
            <a:r>
              <a:rPr lang="en-US" dirty="0"/>
              <a:t>TV on a stand</a:t>
            </a:r>
            <a:endParaRPr lang="en-GB" dirty="0"/>
          </a:p>
        </p:txBody>
      </p:sp>
      <p:pic>
        <p:nvPicPr>
          <p:cNvPr id="20" name="Picture 12" descr="People Watching Movie Monochrome Icon Stock Vector (Royalty Free) 753465151">
            <a:extLst>
              <a:ext uri="{FF2B5EF4-FFF2-40B4-BE49-F238E27FC236}">
                <a16:creationId xmlns:a16="http://schemas.microsoft.com/office/drawing/2014/main" id="{700BB178-958F-457C-A6C2-D0E561F3503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5352" b="20395"/>
          <a:stretch/>
        </p:blipFill>
        <p:spPr bwMode="auto">
          <a:xfrm>
            <a:off x="964146" y="1434203"/>
            <a:ext cx="3540767" cy="245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84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picture containing indoor, electronics, white&#10;&#10;Description automatically generated">
            <a:extLst>
              <a:ext uri="{FF2B5EF4-FFF2-40B4-BE49-F238E27FC236}">
                <a16:creationId xmlns:a16="http://schemas.microsoft.com/office/drawing/2014/main" id="{E825C3FA-4D1D-423A-9D6A-416971A74043}"/>
              </a:ext>
            </a:extLst>
          </p:cNvPr>
          <p:cNvPicPr>
            <a:picLocks noChangeAspect="1"/>
          </p:cNvPicPr>
          <p:nvPr/>
        </p:nvPicPr>
        <p:blipFill rotWithShape="1">
          <a:blip r:embed="rId3">
            <a:extLst>
              <a:ext uri="{28A0092B-C50C-407E-A947-70E740481C1C}">
                <a14:useLocalDpi xmlns:a14="http://schemas.microsoft.com/office/drawing/2010/main" val="0"/>
              </a:ext>
            </a:extLst>
          </a:blip>
          <a:srcRect t="8665" r="4" b="24411"/>
          <a:stretch/>
        </p:blipFill>
        <p:spPr>
          <a:xfrm>
            <a:off x="6300378" y="3978553"/>
            <a:ext cx="2677820" cy="1607533"/>
          </a:xfrm>
          <a:prstGeom prst="rect">
            <a:avLst/>
          </a:prstGeom>
        </p:spPr>
      </p:pic>
      <p:pic>
        <p:nvPicPr>
          <p:cNvPr id="10" name="Picture 9" descr="A picture containing camera, black, electronics&#10;&#10;Description automatically generated">
            <a:extLst>
              <a:ext uri="{FF2B5EF4-FFF2-40B4-BE49-F238E27FC236}">
                <a16:creationId xmlns:a16="http://schemas.microsoft.com/office/drawing/2014/main" id="{9E227F63-73CC-4036-9FBD-0C092E25C290}"/>
              </a:ext>
            </a:extLst>
          </p:cNvPr>
          <p:cNvPicPr>
            <a:picLocks noChangeAspect="1"/>
          </p:cNvPicPr>
          <p:nvPr/>
        </p:nvPicPr>
        <p:blipFill rotWithShape="1">
          <a:blip r:embed="rId4">
            <a:extLst>
              <a:ext uri="{28A0092B-C50C-407E-A947-70E740481C1C}">
                <a14:useLocalDpi xmlns:a14="http://schemas.microsoft.com/office/drawing/2010/main" val="0"/>
              </a:ext>
            </a:extLst>
          </a:blip>
          <a:srcRect t="1" r="2" b="-5314"/>
          <a:stretch/>
        </p:blipFill>
        <p:spPr>
          <a:xfrm>
            <a:off x="2974079" y="3570149"/>
            <a:ext cx="2099720" cy="2228037"/>
          </a:xfrm>
          <a:prstGeom prst="rect">
            <a:avLst/>
          </a:prstGeom>
        </p:spPr>
      </p:pic>
      <p:pic>
        <p:nvPicPr>
          <p:cNvPr id="13" name="Picture 12" descr="A picture containing text, electronics, computer, computer&#10;&#10;Description automatically generated">
            <a:extLst>
              <a:ext uri="{FF2B5EF4-FFF2-40B4-BE49-F238E27FC236}">
                <a16:creationId xmlns:a16="http://schemas.microsoft.com/office/drawing/2014/main" id="{0FE88678-6D1A-49E1-B894-4A6BF3ABFDFB}"/>
              </a:ext>
            </a:extLst>
          </p:cNvPr>
          <p:cNvPicPr>
            <a:picLocks noChangeAspect="1"/>
          </p:cNvPicPr>
          <p:nvPr/>
        </p:nvPicPr>
        <p:blipFill rotWithShape="1">
          <a:blip r:embed="rId5">
            <a:extLst>
              <a:ext uri="{28A0092B-C50C-407E-A947-70E740481C1C}">
                <a14:useLocalDpi xmlns:a14="http://schemas.microsoft.com/office/drawing/2010/main" val="0"/>
              </a:ext>
            </a:extLst>
          </a:blip>
          <a:srcRect t="-9960" r="-2" b="-2"/>
          <a:stretch/>
        </p:blipFill>
        <p:spPr>
          <a:xfrm>
            <a:off x="6096000" y="1229143"/>
            <a:ext cx="2358478" cy="2301647"/>
          </a:xfrm>
          <a:prstGeom prst="rect">
            <a:avLst/>
          </a:prstGeom>
        </p:spPr>
      </p:pic>
      <p:sp>
        <p:nvSpPr>
          <p:cNvPr id="36" name="Rectangle 35">
            <a:extLst>
              <a:ext uri="{FF2B5EF4-FFF2-40B4-BE49-F238E27FC236}">
                <a16:creationId xmlns:a16="http://schemas.microsoft.com/office/drawing/2014/main" id="{0A4E514F-FBC2-4031-99BE-735AB946D5CA}"/>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2" descr="Near Neighbours">
            <a:extLst>
              <a:ext uri="{FF2B5EF4-FFF2-40B4-BE49-F238E27FC236}">
                <a16:creationId xmlns:a16="http://schemas.microsoft.com/office/drawing/2014/main" id="{50A67E15-2F56-4111-90F8-950A46923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text&#10;&#10;Description automatically generated">
            <a:extLst>
              <a:ext uri="{FF2B5EF4-FFF2-40B4-BE49-F238E27FC236}">
                <a16:creationId xmlns:a16="http://schemas.microsoft.com/office/drawing/2014/main" id="{AC8D41BC-79A0-4129-80DD-F9A0AF6788A1}"/>
              </a:ext>
            </a:extLst>
          </p:cNvPr>
          <p:cNvPicPr>
            <a:picLocks noChangeAspect="1"/>
          </p:cNvPicPr>
          <p:nvPr/>
        </p:nvPicPr>
        <p:blipFill rotWithShape="1">
          <a:blip r:embed="rId7">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39" name="Rectangle: Rounded Corners 38">
            <a:extLst>
              <a:ext uri="{FF2B5EF4-FFF2-40B4-BE49-F238E27FC236}">
                <a16:creationId xmlns:a16="http://schemas.microsoft.com/office/drawing/2014/main" id="{71AECE2E-3955-4121-9A97-446C76D9747B}"/>
              </a:ext>
            </a:extLst>
          </p:cNvPr>
          <p:cNvSpPr/>
          <p:nvPr/>
        </p:nvSpPr>
        <p:spPr>
          <a:xfrm>
            <a:off x="2929812" y="263368"/>
            <a:ext cx="6604855"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descr="Magnifying glass with solid fill">
            <a:extLst>
              <a:ext uri="{FF2B5EF4-FFF2-40B4-BE49-F238E27FC236}">
                <a16:creationId xmlns:a16="http://schemas.microsoft.com/office/drawing/2014/main" id="{A155F005-CA08-4EE5-94FF-0899FEEDED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69558" y="334087"/>
            <a:ext cx="354990" cy="354990"/>
          </a:xfrm>
          <a:prstGeom prst="rect">
            <a:avLst/>
          </a:prstGeom>
        </p:spPr>
      </p:pic>
      <p:sp>
        <p:nvSpPr>
          <p:cNvPr id="44" name="TextBox 43">
            <a:extLst>
              <a:ext uri="{FF2B5EF4-FFF2-40B4-BE49-F238E27FC236}">
                <a16:creationId xmlns:a16="http://schemas.microsoft.com/office/drawing/2014/main" id="{097AFCB6-4EE8-45FC-A47F-003C65745DF5}"/>
              </a:ext>
            </a:extLst>
          </p:cNvPr>
          <p:cNvSpPr txBox="1"/>
          <p:nvPr/>
        </p:nvSpPr>
        <p:spPr>
          <a:xfrm>
            <a:off x="3564294" y="237174"/>
            <a:ext cx="7317066" cy="461665"/>
          </a:xfrm>
          <a:prstGeom prst="rect">
            <a:avLst/>
          </a:prstGeom>
          <a:noFill/>
        </p:spPr>
        <p:txBody>
          <a:bodyPr wrap="square" rtlCol="0">
            <a:spAutoFit/>
          </a:bodyPr>
          <a:lstStyle/>
          <a:p>
            <a:r>
              <a:rPr lang="en-US" sz="2400" b="1" dirty="0"/>
              <a:t>An Introduction to hybrid events </a:t>
            </a:r>
            <a:r>
              <a:rPr lang="en-GB" sz="2400" b="1" dirty="0"/>
              <a:t> </a:t>
            </a:r>
            <a:r>
              <a:rPr lang="en-US" sz="2400" b="1" dirty="0"/>
              <a:t>- Cameras</a:t>
            </a:r>
            <a:endParaRPr lang="en-GB" sz="2400" b="1" dirty="0"/>
          </a:p>
        </p:txBody>
      </p:sp>
      <p:sp>
        <p:nvSpPr>
          <p:cNvPr id="27" name="TextBox 26">
            <a:extLst>
              <a:ext uri="{FF2B5EF4-FFF2-40B4-BE49-F238E27FC236}">
                <a16:creationId xmlns:a16="http://schemas.microsoft.com/office/drawing/2014/main" id="{0DE79FB7-810A-474B-B36B-0B1E390C2C5E}"/>
              </a:ext>
            </a:extLst>
          </p:cNvPr>
          <p:cNvSpPr txBox="1"/>
          <p:nvPr/>
        </p:nvSpPr>
        <p:spPr>
          <a:xfrm>
            <a:off x="3819039" y="5876617"/>
            <a:ext cx="2509520" cy="369332"/>
          </a:xfrm>
          <a:prstGeom prst="rect">
            <a:avLst/>
          </a:prstGeom>
          <a:noFill/>
        </p:spPr>
        <p:txBody>
          <a:bodyPr wrap="square" rtlCol="0">
            <a:spAutoFit/>
          </a:bodyPr>
          <a:lstStyle/>
          <a:p>
            <a:r>
              <a:rPr lang="en-US" dirty="0"/>
              <a:t>USB webcam</a:t>
            </a:r>
            <a:endParaRPr lang="en-GB" dirty="0"/>
          </a:p>
        </p:txBody>
      </p:sp>
      <p:sp>
        <p:nvSpPr>
          <p:cNvPr id="29" name="TextBox 28">
            <a:extLst>
              <a:ext uri="{FF2B5EF4-FFF2-40B4-BE49-F238E27FC236}">
                <a16:creationId xmlns:a16="http://schemas.microsoft.com/office/drawing/2014/main" id="{AD8D5434-7E15-493F-A00B-728DCFD2903C}"/>
              </a:ext>
            </a:extLst>
          </p:cNvPr>
          <p:cNvSpPr txBox="1"/>
          <p:nvPr/>
        </p:nvSpPr>
        <p:spPr>
          <a:xfrm>
            <a:off x="6460081" y="5798186"/>
            <a:ext cx="2946400" cy="369332"/>
          </a:xfrm>
          <a:prstGeom prst="rect">
            <a:avLst/>
          </a:prstGeom>
          <a:noFill/>
        </p:spPr>
        <p:txBody>
          <a:bodyPr wrap="square" rtlCol="0">
            <a:spAutoFit/>
          </a:bodyPr>
          <a:lstStyle/>
          <a:p>
            <a:r>
              <a:rPr lang="en-US" dirty="0"/>
              <a:t>Conference camera</a:t>
            </a:r>
            <a:endParaRPr lang="en-GB" dirty="0"/>
          </a:p>
        </p:txBody>
      </p:sp>
      <p:sp>
        <p:nvSpPr>
          <p:cNvPr id="31" name="TextBox 30">
            <a:extLst>
              <a:ext uri="{FF2B5EF4-FFF2-40B4-BE49-F238E27FC236}">
                <a16:creationId xmlns:a16="http://schemas.microsoft.com/office/drawing/2014/main" id="{B28A5E1B-6F8C-41AD-8BFC-EAEADDE93081}"/>
              </a:ext>
            </a:extLst>
          </p:cNvPr>
          <p:cNvSpPr txBox="1"/>
          <p:nvPr/>
        </p:nvSpPr>
        <p:spPr>
          <a:xfrm>
            <a:off x="6874242" y="3666018"/>
            <a:ext cx="2367280" cy="369332"/>
          </a:xfrm>
          <a:prstGeom prst="rect">
            <a:avLst/>
          </a:prstGeom>
          <a:noFill/>
        </p:spPr>
        <p:txBody>
          <a:bodyPr wrap="square" rtlCol="0">
            <a:spAutoFit/>
          </a:bodyPr>
          <a:lstStyle/>
          <a:p>
            <a:r>
              <a:rPr lang="en-US" dirty="0"/>
              <a:t>Laptop</a:t>
            </a:r>
            <a:endParaRPr lang="en-GB" dirty="0"/>
          </a:p>
        </p:txBody>
      </p:sp>
      <p:pic>
        <p:nvPicPr>
          <p:cNvPr id="15" name="Picture 8" descr="Camera icon. Video camera symbol. Video sign in black. (1323122) | Icons |  Design Bundles">
            <a:extLst>
              <a:ext uri="{FF2B5EF4-FFF2-40B4-BE49-F238E27FC236}">
                <a16:creationId xmlns:a16="http://schemas.microsoft.com/office/drawing/2014/main" id="{26007956-ABEF-4910-95A4-A5B27BD059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4305" y="1239184"/>
            <a:ext cx="3221799" cy="2147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91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picture containing text, electronics, computer, computer&#10;&#10;Description automatically generated">
            <a:extLst>
              <a:ext uri="{FF2B5EF4-FFF2-40B4-BE49-F238E27FC236}">
                <a16:creationId xmlns:a16="http://schemas.microsoft.com/office/drawing/2014/main" id="{CCA7646F-F5C9-4D3F-BB32-11770CF4F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377" y="1392156"/>
            <a:ext cx="2339245" cy="2076080"/>
          </a:xfrm>
          <a:prstGeom prst="rect">
            <a:avLst/>
          </a:prstGeom>
        </p:spPr>
      </p:pic>
      <p:pic>
        <p:nvPicPr>
          <p:cNvPr id="17" name="Picture 16" descr="A picture containing dark, projector&#10;&#10;Description automatically generated">
            <a:extLst>
              <a:ext uri="{FF2B5EF4-FFF2-40B4-BE49-F238E27FC236}">
                <a16:creationId xmlns:a16="http://schemas.microsoft.com/office/drawing/2014/main" id="{A05E7712-2AA0-491C-AFD0-FB8856A82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110" y="3659726"/>
            <a:ext cx="2961100" cy="29611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D6BC95C-FE9E-4AEB-A94F-6B458D5F7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9989" y="1151034"/>
            <a:ext cx="2308623" cy="2308623"/>
          </a:xfrm>
          <a:prstGeom prst="rect">
            <a:avLst/>
          </a:prstGeom>
        </p:spPr>
      </p:pic>
      <p:pic>
        <p:nvPicPr>
          <p:cNvPr id="4" name="Picture 3" descr="A picture containing electronics, black, dark, projector&#10;&#10;Description automatically generated">
            <a:extLst>
              <a:ext uri="{FF2B5EF4-FFF2-40B4-BE49-F238E27FC236}">
                <a16:creationId xmlns:a16="http://schemas.microsoft.com/office/drawing/2014/main" id="{134A7DE5-F5E1-42E0-BD63-C061AC620C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1383" y="4069228"/>
            <a:ext cx="3430433" cy="2950173"/>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8068BA52-ADA9-43C8-A314-8C253A79A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9409" y="4416354"/>
            <a:ext cx="2255923" cy="2255923"/>
          </a:xfrm>
          <a:prstGeom prst="rect">
            <a:avLst/>
          </a:prstGeom>
        </p:spPr>
      </p:pic>
      <p:sp>
        <p:nvSpPr>
          <p:cNvPr id="33" name="TextBox 32">
            <a:extLst>
              <a:ext uri="{FF2B5EF4-FFF2-40B4-BE49-F238E27FC236}">
                <a16:creationId xmlns:a16="http://schemas.microsoft.com/office/drawing/2014/main" id="{411D7F64-3452-4B91-9520-4A014760FB4F}"/>
              </a:ext>
            </a:extLst>
          </p:cNvPr>
          <p:cNvSpPr txBox="1"/>
          <p:nvPr/>
        </p:nvSpPr>
        <p:spPr>
          <a:xfrm>
            <a:off x="3564294" y="237174"/>
            <a:ext cx="6085644" cy="461665"/>
          </a:xfrm>
          <a:prstGeom prst="rect">
            <a:avLst/>
          </a:prstGeom>
          <a:noFill/>
        </p:spPr>
        <p:txBody>
          <a:bodyPr wrap="square" rtlCol="0">
            <a:spAutoFit/>
          </a:bodyPr>
          <a:lstStyle/>
          <a:p>
            <a:r>
              <a:rPr lang="en-US" sz="2400" b="1" dirty="0"/>
              <a:t>Example equipment - Microphone</a:t>
            </a:r>
            <a:endParaRPr lang="en-GB" sz="2400" b="1" dirty="0"/>
          </a:p>
        </p:txBody>
      </p:sp>
      <p:sp>
        <p:nvSpPr>
          <p:cNvPr id="34" name="Rectangle 33">
            <a:extLst>
              <a:ext uri="{FF2B5EF4-FFF2-40B4-BE49-F238E27FC236}">
                <a16:creationId xmlns:a16="http://schemas.microsoft.com/office/drawing/2014/main" id="{8A73E3B4-420E-494D-B50B-8D2DC1A39B60}"/>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Picture 2" descr="Near Neighbours">
            <a:extLst>
              <a:ext uri="{FF2B5EF4-FFF2-40B4-BE49-F238E27FC236}">
                <a16:creationId xmlns:a16="http://schemas.microsoft.com/office/drawing/2014/main" id="{05A577FF-3B9A-4755-B46D-F783A822D3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picture containing text&#10;&#10;Description automatically generated">
            <a:extLst>
              <a:ext uri="{FF2B5EF4-FFF2-40B4-BE49-F238E27FC236}">
                <a16:creationId xmlns:a16="http://schemas.microsoft.com/office/drawing/2014/main" id="{C1742272-176D-4CB0-A650-0890F532344C}"/>
              </a:ext>
            </a:extLst>
          </p:cNvPr>
          <p:cNvPicPr>
            <a:picLocks noChangeAspect="1"/>
          </p:cNvPicPr>
          <p:nvPr/>
        </p:nvPicPr>
        <p:blipFill rotWithShape="1">
          <a:blip r:embed="rId9">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37" name="Rectangle: Rounded Corners 36">
            <a:extLst>
              <a:ext uri="{FF2B5EF4-FFF2-40B4-BE49-F238E27FC236}">
                <a16:creationId xmlns:a16="http://schemas.microsoft.com/office/drawing/2014/main" id="{03C6ED72-F617-4657-A40B-4B5174CBE3BD}"/>
              </a:ext>
            </a:extLst>
          </p:cNvPr>
          <p:cNvSpPr/>
          <p:nvPr/>
        </p:nvSpPr>
        <p:spPr>
          <a:xfrm>
            <a:off x="2929812" y="263368"/>
            <a:ext cx="6604855"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8" name="Graphic 37" descr="Magnifying glass with solid fill">
            <a:extLst>
              <a:ext uri="{FF2B5EF4-FFF2-40B4-BE49-F238E27FC236}">
                <a16:creationId xmlns:a16="http://schemas.microsoft.com/office/drawing/2014/main" id="{DEA530BF-5039-4B13-8ED6-628A2DA58A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69558" y="334087"/>
            <a:ext cx="354990" cy="354990"/>
          </a:xfrm>
          <a:prstGeom prst="rect">
            <a:avLst/>
          </a:prstGeom>
        </p:spPr>
      </p:pic>
      <p:sp>
        <p:nvSpPr>
          <p:cNvPr id="39" name="TextBox 38">
            <a:extLst>
              <a:ext uri="{FF2B5EF4-FFF2-40B4-BE49-F238E27FC236}">
                <a16:creationId xmlns:a16="http://schemas.microsoft.com/office/drawing/2014/main" id="{CF14EE90-51FC-461A-995B-808456FBBA87}"/>
              </a:ext>
            </a:extLst>
          </p:cNvPr>
          <p:cNvSpPr txBox="1"/>
          <p:nvPr/>
        </p:nvSpPr>
        <p:spPr>
          <a:xfrm>
            <a:off x="3564294" y="237174"/>
            <a:ext cx="6604854" cy="461665"/>
          </a:xfrm>
          <a:prstGeom prst="rect">
            <a:avLst/>
          </a:prstGeom>
          <a:noFill/>
        </p:spPr>
        <p:txBody>
          <a:bodyPr wrap="square" rtlCol="0">
            <a:spAutoFit/>
          </a:bodyPr>
          <a:lstStyle/>
          <a:p>
            <a:r>
              <a:rPr lang="en-US" sz="2400" b="1" dirty="0"/>
              <a:t>An Introduction to hybrid events </a:t>
            </a:r>
            <a:r>
              <a:rPr lang="en-GB" sz="2400" b="1" dirty="0"/>
              <a:t>- </a:t>
            </a:r>
            <a:r>
              <a:rPr lang="en-US" sz="2400" b="1" dirty="0"/>
              <a:t>Microphones</a:t>
            </a:r>
            <a:endParaRPr lang="en-GB" sz="2400" b="1" dirty="0"/>
          </a:p>
        </p:txBody>
      </p:sp>
      <p:sp>
        <p:nvSpPr>
          <p:cNvPr id="16" name="TextBox 15">
            <a:extLst>
              <a:ext uri="{FF2B5EF4-FFF2-40B4-BE49-F238E27FC236}">
                <a16:creationId xmlns:a16="http://schemas.microsoft.com/office/drawing/2014/main" id="{1F1B50E2-28A5-4B44-9FF6-C657483C3C63}"/>
              </a:ext>
            </a:extLst>
          </p:cNvPr>
          <p:cNvSpPr txBox="1"/>
          <p:nvPr/>
        </p:nvSpPr>
        <p:spPr>
          <a:xfrm>
            <a:off x="1281342" y="5979448"/>
            <a:ext cx="2469377" cy="646331"/>
          </a:xfrm>
          <a:prstGeom prst="rect">
            <a:avLst/>
          </a:prstGeom>
          <a:noFill/>
        </p:spPr>
        <p:txBody>
          <a:bodyPr wrap="square" rtlCol="0">
            <a:spAutoFit/>
          </a:bodyPr>
          <a:lstStyle/>
          <a:p>
            <a:r>
              <a:rPr lang="en-US" dirty="0"/>
              <a:t>Conference microphone and loudspeaker</a:t>
            </a:r>
            <a:endParaRPr lang="en-GB" dirty="0"/>
          </a:p>
        </p:txBody>
      </p:sp>
      <p:sp>
        <p:nvSpPr>
          <p:cNvPr id="18" name="TextBox 17">
            <a:extLst>
              <a:ext uri="{FF2B5EF4-FFF2-40B4-BE49-F238E27FC236}">
                <a16:creationId xmlns:a16="http://schemas.microsoft.com/office/drawing/2014/main" id="{A289FF8F-9215-4EE9-97E3-ECB333EF80DC}"/>
              </a:ext>
            </a:extLst>
          </p:cNvPr>
          <p:cNvSpPr txBox="1"/>
          <p:nvPr/>
        </p:nvSpPr>
        <p:spPr>
          <a:xfrm>
            <a:off x="5310632" y="6117948"/>
            <a:ext cx="2469377" cy="646331"/>
          </a:xfrm>
          <a:prstGeom prst="rect">
            <a:avLst/>
          </a:prstGeom>
          <a:noFill/>
        </p:spPr>
        <p:txBody>
          <a:bodyPr wrap="square" rtlCol="0">
            <a:spAutoFit/>
          </a:bodyPr>
          <a:lstStyle/>
          <a:p>
            <a:r>
              <a:rPr lang="en-US" dirty="0"/>
              <a:t>Conference microphone and loudspeaker</a:t>
            </a:r>
            <a:endParaRPr lang="en-GB" dirty="0"/>
          </a:p>
        </p:txBody>
      </p:sp>
      <p:sp>
        <p:nvSpPr>
          <p:cNvPr id="19" name="TextBox 18">
            <a:extLst>
              <a:ext uri="{FF2B5EF4-FFF2-40B4-BE49-F238E27FC236}">
                <a16:creationId xmlns:a16="http://schemas.microsoft.com/office/drawing/2014/main" id="{D314DB99-AEB9-4A27-9A00-C6C25931AFCC}"/>
              </a:ext>
            </a:extLst>
          </p:cNvPr>
          <p:cNvSpPr txBox="1"/>
          <p:nvPr/>
        </p:nvSpPr>
        <p:spPr>
          <a:xfrm>
            <a:off x="5613140" y="3511069"/>
            <a:ext cx="2367280" cy="369332"/>
          </a:xfrm>
          <a:prstGeom prst="rect">
            <a:avLst/>
          </a:prstGeom>
          <a:noFill/>
        </p:spPr>
        <p:txBody>
          <a:bodyPr wrap="square" rtlCol="0">
            <a:spAutoFit/>
          </a:bodyPr>
          <a:lstStyle/>
          <a:p>
            <a:r>
              <a:rPr lang="en-US" dirty="0"/>
              <a:t>Laptop</a:t>
            </a:r>
            <a:endParaRPr lang="en-GB" dirty="0"/>
          </a:p>
        </p:txBody>
      </p:sp>
      <p:sp>
        <p:nvSpPr>
          <p:cNvPr id="20" name="TextBox 19">
            <a:extLst>
              <a:ext uri="{FF2B5EF4-FFF2-40B4-BE49-F238E27FC236}">
                <a16:creationId xmlns:a16="http://schemas.microsoft.com/office/drawing/2014/main" id="{1E28822D-818B-4D04-AFB0-FEF2F5AA77D7}"/>
              </a:ext>
            </a:extLst>
          </p:cNvPr>
          <p:cNvSpPr txBox="1"/>
          <p:nvPr/>
        </p:nvSpPr>
        <p:spPr>
          <a:xfrm>
            <a:off x="8591833" y="3580560"/>
            <a:ext cx="2367280" cy="923330"/>
          </a:xfrm>
          <a:prstGeom prst="rect">
            <a:avLst/>
          </a:prstGeom>
          <a:noFill/>
        </p:spPr>
        <p:txBody>
          <a:bodyPr wrap="square" rtlCol="0">
            <a:spAutoFit/>
          </a:bodyPr>
          <a:lstStyle/>
          <a:p>
            <a:r>
              <a:rPr lang="en-US" dirty="0"/>
              <a:t>Microphone (with inbuilt transmitter) and receiver.  </a:t>
            </a:r>
            <a:endParaRPr lang="en-GB" dirty="0"/>
          </a:p>
        </p:txBody>
      </p:sp>
      <p:sp>
        <p:nvSpPr>
          <p:cNvPr id="21" name="TextBox 20">
            <a:extLst>
              <a:ext uri="{FF2B5EF4-FFF2-40B4-BE49-F238E27FC236}">
                <a16:creationId xmlns:a16="http://schemas.microsoft.com/office/drawing/2014/main" id="{D463CD58-F47A-44D7-87BF-283498BAA264}"/>
              </a:ext>
            </a:extLst>
          </p:cNvPr>
          <p:cNvSpPr txBox="1"/>
          <p:nvPr/>
        </p:nvSpPr>
        <p:spPr>
          <a:xfrm>
            <a:off x="10277982" y="5840949"/>
            <a:ext cx="2367280" cy="923330"/>
          </a:xfrm>
          <a:prstGeom prst="rect">
            <a:avLst/>
          </a:prstGeom>
          <a:noFill/>
        </p:spPr>
        <p:txBody>
          <a:bodyPr wrap="square" rtlCol="0">
            <a:spAutoFit/>
          </a:bodyPr>
          <a:lstStyle/>
          <a:p>
            <a:r>
              <a:rPr lang="en-US" dirty="0"/>
              <a:t>Microphone, transmitter and receiver.  </a:t>
            </a:r>
            <a:endParaRPr lang="en-GB" dirty="0"/>
          </a:p>
        </p:txBody>
      </p:sp>
      <p:pic>
        <p:nvPicPr>
          <p:cNvPr id="22" name="Picture 4" descr="Microphone icon line record symbol Royalty Free Vector Image">
            <a:extLst>
              <a:ext uri="{FF2B5EF4-FFF2-40B4-BE49-F238E27FC236}">
                <a16:creationId xmlns:a16="http://schemas.microsoft.com/office/drawing/2014/main" id="{599E877E-E796-452B-AD86-045D55CF38C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6783" b="22696"/>
          <a:stretch/>
        </p:blipFill>
        <p:spPr bwMode="auto">
          <a:xfrm>
            <a:off x="2062635" y="1655098"/>
            <a:ext cx="2519375" cy="164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9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9">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38" name="Freeform: Shape 4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7" name="Picture 6" descr="Graphical user interface&#10;&#10;Description automatically generated">
            <a:extLst>
              <a:ext uri="{FF2B5EF4-FFF2-40B4-BE49-F238E27FC236}">
                <a16:creationId xmlns:a16="http://schemas.microsoft.com/office/drawing/2014/main" id="{ED216323-A1A1-461E-9FEE-621A7B459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732" y="1892667"/>
            <a:ext cx="1812853" cy="3976222"/>
          </a:xfrm>
          <a:prstGeom prst="rect">
            <a:avLst/>
          </a:prstGeom>
        </p:spPr>
      </p:pic>
      <p:pic>
        <p:nvPicPr>
          <p:cNvPr id="15" name="Picture 14" descr="A picture containing electronics, loudspeaker&#10;&#10;Description automatically generated">
            <a:extLst>
              <a:ext uri="{FF2B5EF4-FFF2-40B4-BE49-F238E27FC236}">
                <a16:creationId xmlns:a16="http://schemas.microsoft.com/office/drawing/2014/main" id="{32CC5926-9BCA-4B94-A827-050430921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0947" y="3416776"/>
            <a:ext cx="2515148" cy="339354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AE6EDB2-2401-46C4-A325-91E9360FE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0656" y="1317880"/>
            <a:ext cx="3000650" cy="2995605"/>
          </a:xfrm>
          <a:prstGeom prst="rect">
            <a:avLst/>
          </a:prstGeom>
        </p:spPr>
      </p:pic>
      <p:pic>
        <p:nvPicPr>
          <p:cNvPr id="26" name="Picture 25" descr="A picture containing electronics, black, dark, projector&#10;&#10;Description automatically generated">
            <a:extLst>
              <a:ext uri="{FF2B5EF4-FFF2-40B4-BE49-F238E27FC236}">
                <a16:creationId xmlns:a16="http://schemas.microsoft.com/office/drawing/2014/main" id="{5AD571FF-312F-48F6-95E9-103C4FD5F2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254" y="4102439"/>
            <a:ext cx="3658305" cy="2834135"/>
          </a:xfrm>
          <a:prstGeom prst="rect">
            <a:avLst/>
          </a:prstGeom>
        </p:spPr>
      </p:pic>
      <p:pic>
        <p:nvPicPr>
          <p:cNvPr id="9" name="Picture 8">
            <a:extLst>
              <a:ext uri="{FF2B5EF4-FFF2-40B4-BE49-F238E27FC236}">
                <a16:creationId xmlns:a16="http://schemas.microsoft.com/office/drawing/2014/main" id="{75BA5E1B-FD2E-4E24-AFCE-277D6DC53D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6056" y="4102439"/>
            <a:ext cx="2834135" cy="2834135"/>
          </a:xfrm>
          <a:prstGeom prst="rect">
            <a:avLst/>
          </a:prstGeom>
        </p:spPr>
      </p:pic>
      <p:pic>
        <p:nvPicPr>
          <p:cNvPr id="13" name="Picture 12" descr="A picture containing dark, projector&#10;&#10;Description automatically generated">
            <a:extLst>
              <a:ext uri="{FF2B5EF4-FFF2-40B4-BE49-F238E27FC236}">
                <a16:creationId xmlns:a16="http://schemas.microsoft.com/office/drawing/2014/main" id="{E0552B83-224A-4206-8322-AA61B3899C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8306" y="1310700"/>
            <a:ext cx="2834135" cy="2834135"/>
          </a:xfrm>
          <a:prstGeom prst="rect">
            <a:avLst/>
          </a:prstGeom>
        </p:spPr>
      </p:pic>
      <p:sp>
        <p:nvSpPr>
          <p:cNvPr id="41" name="Rectangle 40">
            <a:extLst>
              <a:ext uri="{FF2B5EF4-FFF2-40B4-BE49-F238E27FC236}">
                <a16:creationId xmlns:a16="http://schemas.microsoft.com/office/drawing/2014/main" id="{C6D956A2-6957-4E1A-93A1-E907B8249C06}"/>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3" name="Picture 2" descr="Near Neighbours">
            <a:extLst>
              <a:ext uri="{FF2B5EF4-FFF2-40B4-BE49-F238E27FC236}">
                <a16:creationId xmlns:a16="http://schemas.microsoft.com/office/drawing/2014/main" id="{A342F2E6-E642-4750-8F19-21F25ABCD4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text&#10;&#10;Description automatically generated">
            <a:extLst>
              <a:ext uri="{FF2B5EF4-FFF2-40B4-BE49-F238E27FC236}">
                <a16:creationId xmlns:a16="http://schemas.microsoft.com/office/drawing/2014/main" id="{6D5FAB79-FA9E-4106-B6AA-FBFFCEA72D60}"/>
              </a:ext>
            </a:extLst>
          </p:cNvPr>
          <p:cNvPicPr>
            <a:picLocks noChangeAspect="1"/>
          </p:cNvPicPr>
          <p:nvPr/>
        </p:nvPicPr>
        <p:blipFill rotWithShape="1">
          <a:blip r:embed="rId10">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47" name="Rectangle: Rounded Corners 46">
            <a:extLst>
              <a:ext uri="{FF2B5EF4-FFF2-40B4-BE49-F238E27FC236}">
                <a16:creationId xmlns:a16="http://schemas.microsoft.com/office/drawing/2014/main" id="{80EF54EA-7484-4D55-985E-FD68FB0067DE}"/>
              </a:ext>
            </a:extLst>
          </p:cNvPr>
          <p:cNvSpPr/>
          <p:nvPr/>
        </p:nvSpPr>
        <p:spPr>
          <a:xfrm>
            <a:off x="2838228" y="248053"/>
            <a:ext cx="6604855"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8" name="Graphic 47" descr="Magnifying glass with solid fill">
            <a:extLst>
              <a:ext uri="{FF2B5EF4-FFF2-40B4-BE49-F238E27FC236}">
                <a16:creationId xmlns:a16="http://schemas.microsoft.com/office/drawing/2014/main" id="{496C87A8-8217-4466-8B12-FFF245E3B6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1188" y="314795"/>
            <a:ext cx="354990" cy="354990"/>
          </a:xfrm>
          <a:prstGeom prst="rect">
            <a:avLst/>
          </a:prstGeom>
        </p:spPr>
      </p:pic>
      <p:sp>
        <p:nvSpPr>
          <p:cNvPr id="49" name="TextBox 48">
            <a:extLst>
              <a:ext uri="{FF2B5EF4-FFF2-40B4-BE49-F238E27FC236}">
                <a16:creationId xmlns:a16="http://schemas.microsoft.com/office/drawing/2014/main" id="{6739B455-9AEC-4115-98E5-B9180BC8F540}"/>
              </a:ext>
            </a:extLst>
          </p:cNvPr>
          <p:cNvSpPr txBox="1"/>
          <p:nvPr/>
        </p:nvSpPr>
        <p:spPr>
          <a:xfrm>
            <a:off x="3296913" y="287063"/>
            <a:ext cx="6392281" cy="461665"/>
          </a:xfrm>
          <a:prstGeom prst="rect">
            <a:avLst/>
          </a:prstGeom>
          <a:noFill/>
        </p:spPr>
        <p:txBody>
          <a:bodyPr wrap="square" rtlCol="0">
            <a:spAutoFit/>
          </a:bodyPr>
          <a:lstStyle/>
          <a:p>
            <a:r>
              <a:rPr lang="en-US" sz="2400" b="1" dirty="0"/>
              <a:t>An Introduction to hybrid events - Loudspeakers</a:t>
            </a:r>
            <a:endParaRPr lang="en-GB" sz="2400" b="1" dirty="0"/>
          </a:p>
        </p:txBody>
      </p:sp>
      <p:sp>
        <p:nvSpPr>
          <p:cNvPr id="30" name="TextBox 29">
            <a:extLst>
              <a:ext uri="{FF2B5EF4-FFF2-40B4-BE49-F238E27FC236}">
                <a16:creationId xmlns:a16="http://schemas.microsoft.com/office/drawing/2014/main" id="{81C8B72D-7216-4758-8669-7172C606B279}"/>
              </a:ext>
            </a:extLst>
          </p:cNvPr>
          <p:cNvSpPr txBox="1"/>
          <p:nvPr/>
        </p:nvSpPr>
        <p:spPr>
          <a:xfrm>
            <a:off x="10534518" y="5935042"/>
            <a:ext cx="1544745" cy="369332"/>
          </a:xfrm>
          <a:prstGeom prst="rect">
            <a:avLst/>
          </a:prstGeom>
          <a:noFill/>
        </p:spPr>
        <p:txBody>
          <a:bodyPr wrap="square" rtlCol="0">
            <a:spAutoFit/>
          </a:bodyPr>
          <a:lstStyle/>
          <a:p>
            <a:r>
              <a:rPr lang="en-US" dirty="0"/>
              <a:t>TV</a:t>
            </a:r>
            <a:endParaRPr lang="en-GB" dirty="0"/>
          </a:p>
        </p:txBody>
      </p:sp>
      <p:sp>
        <p:nvSpPr>
          <p:cNvPr id="32" name="TextBox 31">
            <a:extLst>
              <a:ext uri="{FF2B5EF4-FFF2-40B4-BE49-F238E27FC236}">
                <a16:creationId xmlns:a16="http://schemas.microsoft.com/office/drawing/2014/main" id="{3864A099-D7C5-446E-8022-0E9ED4C1F0BB}"/>
              </a:ext>
            </a:extLst>
          </p:cNvPr>
          <p:cNvSpPr txBox="1"/>
          <p:nvPr/>
        </p:nvSpPr>
        <p:spPr>
          <a:xfrm>
            <a:off x="6278740" y="3474467"/>
            <a:ext cx="2834135" cy="369332"/>
          </a:xfrm>
          <a:prstGeom prst="rect">
            <a:avLst/>
          </a:prstGeom>
          <a:noFill/>
        </p:spPr>
        <p:txBody>
          <a:bodyPr wrap="square" rtlCol="0">
            <a:spAutoFit/>
          </a:bodyPr>
          <a:lstStyle/>
          <a:p>
            <a:pPr algn="ctr"/>
            <a:r>
              <a:rPr lang="en-US" dirty="0"/>
              <a:t>Amplifier </a:t>
            </a:r>
            <a:endParaRPr lang="en-GB" dirty="0"/>
          </a:p>
        </p:txBody>
      </p:sp>
      <p:sp>
        <p:nvSpPr>
          <p:cNvPr id="34" name="TextBox 33">
            <a:extLst>
              <a:ext uri="{FF2B5EF4-FFF2-40B4-BE49-F238E27FC236}">
                <a16:creationId xmlns:a16="http://schemas.microsoft.com/office/drawing/2014/main" id="{A7E76E61-5D52-493A-B830-358ED7029C14}"/>
              </a:ext>
            </a:extLst>
          </p:cNvPr>
          <p:cNvSpPr txBox="1"/>
          <p:nvPr/>
        </p:nvSpPr>
        <p:spPr>
          <a:xfrm>
            <a:off x="5055512" y="6343289"/>
            <a:ext cx="2125980" cy="369332"/>
          </a:xfrm>
          <a:prstGeom prst="rect">
            <a:avLst/>
          </a:prstGeom>
          <a:noFill/>
        </p:spPr>
        <p:txBody>
          <a:bodyPr wrap="square" rtlCol="0">
            <a:spAutoFit/>
          </a:bodyPr>
          <a:lstStyle/>
          <a:p>
            <a:r>
              <a:rPr lang="en-US" dirty="0"/>
              <a:t>USB Speakers</a:t>
            </a:r>
            <a:endParaRPr lang="en-GB" dirty="0"/>
          </a:p>
        </p:txBody>
      </p:sp>
      <p:sp>
        <p:nvSpPr>
          <p:cNvPr id="36" name="TextBox 35">
            <a:extLst>
              <a:ext uri="{FF2B5EF4-FFF2-40B4-BE49-F238E27FC236}">
                <a16:creationId xmlns:a16="http://schemas.microsoft.com/office/drawing/2014/main" id="{555AD0E2-A7A5-4112-9CB7-5F4F7ACEAFBB}"/>
              </a:ext>
            </a:extLst>
          </p:cNvPr>
          <p:cNvSpPr txBox="1"/>
          <p:nvPr/>
        </p:nvSpPr>
        <p:spPr>
          <a:xfrm>
            <a:off x="8130123" y="6477930"/>
            <a:ext cx="1636260" cy="369332"/>
          </a:xfrm>
          <a:prstGeom prst="rect">
            <a:avLst/>
          </a:prstGeom>
          <a:noFill/>
        </p:spPr>
        <p:txBody>
          <a:bodyPr wrap="square" rtlCol="0">
            <a:spAutoFit/>
          </a:bodyPr>
          <a:lstStyle/>
          <a:p>
            <a:pPr algn="ctr"/>
            <a:r>
              <a:rPr lang="en-US" dirty="0"/>
              <a:t>Loudspeaker</a:t>
            </a:r>
            <a:endParaRPr lang="en-GB" dirty="0"/>
          </a:p>
        </p:txBody>
      </p:sp>
      <p:sp>
        <p:nvSpPr>
          <p:cNvPr id="50" name="TextBox 49">
            <a:extLst>
              <a:ext uri="{FF2B5EF4-FFF2-40B4-BE49-F238E27FC236}">
                <a16:creationId xmlns:a16="http://schemas.microsoft.com/office/drawing/2014/main" id="{FB07900A-B547-4D0D-BAD6-1C42ED09DF7E}"/>
              </a:ext>
            </a:extLst>
          </p:cNvPr>
          <p:cNvSpPr txBox="1"/>
          <p:nvPr/>
        </p:nvSpPr>
        <p:spPr>
          <a:xfrm>
            <a:off x="3549533" y="3710799"/>
            <a:ext cx="2469377" cy="646331"/>
          </a:xfrm>
          <a:prstGeom prst="rect">
            <a:avLst/>
          </a:prstGeom>
          <a:noFill/>
        </p:spPr>
        <p:txBody>
          <a:bodyPr wrap="square" rtlCol="0">
            <a:spAutoFit/>
          </a:bodyPr>
          <a:lstStyle/>
          <a:p>
            <a:r>
              <a:rPr lang="en-US" dirty="0"/>
              <a:t>Conference microphone and loudspeaker</a:t>
            </a:r>
            <a:endParaRPr lang="en-GB" dirty="0"/>
          </a:p>
        </p:txBody>
      </p:sp>
      <p:sp>
        <p:nvSpPr>
          <p:cNvPr id="52" name="TextBox 51">
            <a:extLst>
              <a:ext uri="{FF2B5EF4-FFF2-40B4-BE49-F238E27FC236}">
                <a16:creationId xmlns:a16="http://schemas.microsoft.com/office/drawing/2014/main" id="{76B87AD9-8B64-49EB-9DA9-C5B8D21348DE}"/>
              </a:ext>
            </a:extLst>
          </p:cNvPr>
          <p:cNvSpPr txBox="1"/>
          <p:nvPr/>
        </p:nvSpPr>
        <p:spPr>
          <a:xfrm>
            <a:off x="389433" y="6149652"/>
            <a:ext cx="6103620" cy="369332"/>
          </a:xfrm>
          <a:prstGeom prst="rect">
            <a:avLst/>
          </a:prstGeom>
          <a:noFill/>
        </p:spPr>
        <p:txBody>
          <a:bodyPr wrap="square">
            <a:spAutoFit/>
          </a:bodyPr>
          <a:lstStyle/>
          <a:p>
            <a:r>
              <a:rPr lang="en-US" dirty="0"/>
              <a:t>Conference microphone and loudspeaker</a:t>
            </a:r>
            <a:endParaRPr lang="en-GB" dirty="0"/>
          </a:p>
        </p:txBody>
      </p:sp>
      <p:pic>
        <p:nvPicPr>
          <p:cNvPr id="24" name="Picture 6" descr="Volume Up Interface Symbol Icon from Font Awesome Pack | Free Download">
            <a:extLst>
              <a:ext uri="{FF2B5EF4-FFF2-40B4-BE49-F238E27FC236}">
                <a16:creationId xmlns:a16="http://schemas.microsoft.com/office/drawing/2014/main" id="{530F420E-686F-4E34-8636-46E8B9FB438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257" r="11246"/>
          <a:stretch/>
        </p:blipFill>
        <p:spPr bwMode="auto">
          <a:xfrm>
            <a:off x="305622" y="1868384"/>
            <a:ext cx="3062684" cy="207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9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72E7CAC-8D35-4CFE-B3CB-6B38D0A2F44B}"/>
              </a:ext>
            </a:extLst>
          </p:cNvPr>
          <p:cNvSpPr/>
          <p:nvPr/>
        </p:nvSpPr>
        <p:spPr>
          <a:xfrm>
            <a:off x="0" y="0"/>
            <a:ext cx="12192000" cy="8876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2" descr="Near Neighbours">
            <a:extLst>
              <a:ext uri="{FF2B5EF4-FFF2-40B4-BE49-F238E27FC236}">
                <a16:creationId xmlns:a16="http://schemas.microsoft.com/office/drawing/2014/main" id="{880F87AE-61DD-4CBE-ACCD-C6CAC028E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65" y="263368"/>
            <a:ext cx="1855401" cy="41879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picture containing text&#10;&#10;Description automatically generated">
            <a:extLst>
              <a:ext uri="{FF2B5EF4-FFF2-40B4-BE49-F238E27FC236}">
                <a16:creationId xmlns:a16="http://schemas.microsoft.com/office/drawing/2014/main" id="{B6E555A6-F4F4-4732-BB7F-25DBBF839158}"/>
              </a:ext>
            </a:extLst>
          </p:cNvPr>
          <p:cNvPicPr>
            <a:picLocks noChangeAspect="1"/>
          </p:cNvPicPr>
          <p:nvPr/>
        </p:nvPicPr>
        <p:blipFill rotWithShape="1">
          <a:blip r:embed="rId4">
            <a:extLst>
              <a:ext uri="{28A0092B-C50C-407E-A947-70E740481C1C}">
                <a14:useLocalDpi xmlns:a14="http://schemas.microsoft.com/office/drawing/2010/main" val="0"/>
              </a:ext>
            </a:extLst>
          </a:blip>
          <a:srcRect t="27954" b="50000"/>
          <a:stretch/>
        </p:blipFill>
        <p:spPr>
          <a:xfrm>
            <a:off x="9649938" y="224783"/>
            <a:ext cx="2426791" cy="535014"/>
          </a:xfrm>
          <a:prstGeom prst="rect">
            <a:avLst/>
          </a:prstGeom>
        </p:spPr>
      </p:pic>
      <p:sp>
        <p:nvSpPr>
          <p:cNvPr id="51" name="Rectangle: Rounded Corners 50">
            <a:extLst>
              <a:ext uri="{FF2B5EF4-FFF2-40B4-BE49-F238E27FC236}">
                <a16:creationId xmlns:a16="http://schemas.microsoft.com/office/drawing/2014/main" id="{8D7DA55A-E972-4CB1-AA61-ABF729B16E6E}"/>
              </a:ext>
            </a:extLst>
          </p:cNvPr>
          <p:cNvSpPr/>
          <p:nvPr/>
        </p:nvSpPr>
        <p:spPr>
          <a:xfrm>
            <a:off x="2929812" y="263368"/>
            <a:ext cx="6604855" cy="49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2" name="Graphic 51" descr="Magnifying glass with solid fill">
            <a:extLst>
              <a:ext uri="{FF2B5EF4-FFF2-40B4-BE49-F238E27FC236}">
                <a16:creationId xmlns:a16="http://schemas.microsoft.com/office/drawing/2014/main" id="{D37CE954-FB78-4D14-B771-EEF90BFB9E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558" y="334087"/>
            <a:ext cx="354990" cy="354990"/>
          </a:xfrm>
          <a:prstGeom prst="rect">
            <a:avLst/>
          </a:prstGeom>
        </p:spPr>
      </p:pic>
      <p:sp>
        <p:nvSpPr>
          <p:cNvPr id="53" name="TextBox 52">
            <a:extLst>
              <a:ext uri="{FF2B5EF4-FFF2-40B4-BE49-F238E27FC236}">
                <a16:creationId xmlns:a16="http://schemas.microsoft.com/office/drawing/2014/main" id="{66EA85F6-3D4A-45FE-AA41-EFC0B19B30C6}"/>
              </a:ext>
            </a:extLst>
          </p:cNvPr>
          <p:cNvSpPr txBox="1"/>
          <p:nvPr/>
        </p:nvSpPr>
        <p:spPr>
          <a:xfrm>
            <a:off x="3519012" y="245366"/>
            <a:ext cx="8200460" cy="461665"/>
          </a:xfrm>
          <a:prstGeom prst="rect">
            <a:avLst/>
          </a:prstGeom>
          <a:noFill/>
        </p:spPr>
        <p:txBody>
          <a:bodyPr wrap="square" rtlCol="0">
            <a:spAutoFit/>
          </a:bodyPr>
          <a:lstStyle/>
          <a:p>
            <a:r>
              <a:rPr lang="en-US" sz="2400" b="1" dirty="0"/>
              <a:t>An Introduction to hybrid events </a:t>
            </a:r>
            <a:endParaRPr lang="en-GB" sz="2400" b="1" dirty="0"/>
          </a:p>
        </p:txBody>
      </p:sp>
      <p:pic>
        <p:nvPicPr>
          <p:cNvPr id="1026" name="Picture 2" descr="ST4300USB3GB 4-port USB Hub">
            <a:extLst>
              <a:ext uri="{FF2B5EF4-FFF2-40B4-BE49-F238E27FC236}">
                <a16:creationId xmlns:a16="http://schemas.microsoft.com/office/drawing/2014/main" id="{A1382C09-AB5E-473D-AE29-C9E6594D6B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7500" y="1366255"/>
            <a:ext cx="2381250" cy="2028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C9E350-887A-433C-8FBB-47DAF3A9096A}"/>
              </a:ext>
            </a:extLst>
          </p:cNvPr>
          <p:cNvSpPr txBox="1"/>
          <p:nvPr/>
        </p:nvSpPr>
        <p:spPr>
          <a:xfrm>
            <a:off x="5139894" y="3141935"/>
            <a:ext cx="2381250" cy="369332"/>
          </a:xfrm>
          <a:prstGeom prst="rect">
            <a:avLst/>
          </a:prstGeom>
          <a:noFill/>
        </p:spPr>
        <p:txBody>
          <a:bodyPr wrap="square" rtlCol="0">
            <a:spAutoFit/>
          </a:bodyPr>
          <a:lstStyle/>
          <a:p>
            <a:r>
              <a:rPr lang="en-US" dirty="0"/>
              <a:t>USB-A to USB-A hub</a:t>
            </a:r>
            <a:endParaRPr lang="en-GB" dirty="0"/>
          </a:p>
        </p:txBody>
      </p:sp>
      <p:pic>
        <p:nvPicPr>
          <p:cNvPr id="1032" name="Picture 8" descr="DisplayPort to HDMI Adapter - Black">
            <a:extLst>
              <a:ext uri="{FF2B5EF4-FFF2-40B4-BE49-F238E27FC236}">
                <a16:creationId xmlns:a16="http://schemas.microsoft.com/office/drawing/2014/main" id="{EAFE6346-E26C-4312-8F8C-DB78E7563E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1669" y="1397107"/>
            <a:ext cx="2381250" cy="20288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85653F6-FCC6-4829-B49C-0F5DB3B75315}"/>
              </a:ext>
            </a:extLst>
          </p:cNvPr>
          <p:cNvSpPr txBox="1"/>
          <p:nvPr/>
        </p:nvSpPr>
        <p:spPr>
          <a:xfrm>
            <a:off x="9294460" y="2879704"/>
            <a:ext cx="1656863" cy="646331"/>
          </a:xfrm>
          <a:prstGeom prst="rect">
            <a:avLst/>
          </a:prstGeom>
          <a:noFill/>
        </p:spPr>
        <p:txBody>
          <a:bodyPr wrap="square" rtlCol="0">
            <a:spAutoFit/>
          </a:bodyPr>
          <a:lstStyle/>
          <a:p>
            <a:r>
              <a:rPr lang="en-US" dirty="0"/>
              <a:t>HDMI to USB- A adaptor</a:t>
            </a:r>
            <a:endParaRPr lang="en-GB" dirty="0"/>
          </a:p>
        </p:txBody>
      </p:sp>
      <p:pic>
        <p:nvPicPr>
          <p:cNvPr id="1034" name="Picture 10">
            <a:extLst>
              <a:ext uri="{FF2B5EF4-FFF2-40B4-BE49-F238E27FC236}">
                <a16:creationId xmlns:a16="http://schemas.microsoft.com/office/drawing/2014/main" id="{7AF502D6-00CE-4FE9-A09D-5C1C61A0DD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2908" y="3781134"/>
            <a:ext cx="2648761" cy="234962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3FC741A-DFDA-458F-9B44-339F4A7093FC}"/>
              </a:ext>
            </a:extLst>
          </p:cNvPr>
          <p:cNvSpPr txBox="1"/>
          <p:nvPr/>
        </p:nvSpPr>
        <p:spPr>
          <a:xfrm>
            <a:off x="5481237" y="6045419"/>
            <a:ext cx="2800261" cy="369332"/>
          </a:xfrm>
          <a:prstGeom prst="rect">
            <a:avLst/>
          </a:prstGeom>
          <a:noFill/>
        </p:spPr>
        <p:txBody>
          <a:bodyPr wrap="square" rtlCol="0">
            <a:spAutoFit/>
          </a:bodyPr>
          <a:lstStyle/>
          <a:p>
            <a:r>
              <a:rPr lang="en-US" dirty="0"/>
              <a:t>HDMI to HDMI Cable</a:t>
            </a:r>
            <a:endParaRPr lang="en-GB" dirty="0"/>
          </a:p>
        </p:txBody>
      </p:sp>
      <p:pic>
        <p:nvPicPr>
          <p:cNvPr id="1036" name="Picture 12" descr="USB Type-C to HDMI Cable - 3 m">
            <a:extLst>
              <a:ext uri="{FF2B5EF4-FFF2-40B4-BE49-F238E27FC236}">
                <a16:creationId xmlns:a16="http://schemas.microsoft.com/office/drawing/2014/main" id="{A375F454-1AA2-4DCE-82CC-B66B3AC6C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2089" y="3849321"/>
            <a:ext cx="2381250" cy="20288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B14D123-E8A0-4917-B75B-526911AAACA0}"/>
              </a:ext>
            </a:extLst>
          </p:cNvPr>
          <p:cNvSpPr txBox="1"/>
          <p:nvPr/>
        </p:nvSpPr>
        <p:spPr>
          <a:xfrm>
            <a:off x="8085108" y="6032938"/>
            <a:ext cx="6101442" cy="369332"/>
          </a:xfrm>
          <a:prstGeom prst="rect">
            <a:avLst/>
          </a:prstGeom>
          <a:noFill/>
        </p:spPr>
        <p:txBody>
          <a:bodyPr wrap="square">
            <a:spAutoFit/>
          </a:bodyPr>
          <a:lstStyle/>
          <a:p>
            <a:r>
              <a:rPr lang="en-US" dirty="0"/>
              <a:t>HDMI to USB-C adaptor</a:t>
            </a:r>
            <a:endParaRPr lang="en-GB" dirty="0"/>
          </a:p>
        </p:txBody>
      </p:sp>
      <p:pic>
        <p:nvPicPr>
          <p:cNvPr id="1038" name="Picture 14" descr="Braided USB-C to USB-A Cable - 1 m">
            <a:extLst>
              <a:ext uri="{FF2B5EF4-FFF2-40B4-BE49-F238E27FC236}">
                <a16:creationId xmlns:a16="http://schemas.microsoft.com/office/drawing/2014/main" id="{BFD36842-5C0D-430F-BF77-9BD032E91A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2026"/>
          <a:stretch/>
        </p:blipFill>
        <p:spPr bwMode="auto">
          <a:xfrm>
            <a:off x="3424548" y="1495111"/>
            <a:ext cx="961592" cy="170775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634C97F-72B3-4263-9847-AC7BADC5CB73}"/>
              </a:ext>
            </a:extLst>
          </p:cNvPr>
          <p:cNvSpPr txBox="1"/>
          <p:nvPr/>
        </p:nvSpPr>
        <p:spPr>
          <a:xfrm>
            <a:off x="2069108" y="3320487"/>
            <a:ext cx="2800261" cy="369332"/>
          </a:xfrm>
          <a:prstGeom prst="rect">
            <a:avLst/>
          </a:prstGeom>
          <a:noFill/>
        </p:spPr>
        <p:txBody>
          <a:bodyPr wrap="square" rtlCol="0">
            <a:spAutoFit/>
          </a:bodyPr>
          <a:lstStyle/>
          <a:p>
            <a:r>
              <a:rPr lang="en-US" dirty="0"/>
              <a:t>USB - A</a:t>
            </a:r>
            <a:endParaRPr lang="en-GB" dirty="0"/>
          </a:p>
        </p:txBody>
      </p:sp>
      <p:pic>
        <p:nvPicPr>
          <p:cNvPr id="37" name="Picture 14" descr="Braided USB-C to USB-A Cable - 1 m">
            <a:extLst>
              <a:ext uri="{FF2B5EF4-FFF2-40B4-BE49-F238E27FC236}">
                <a16:creationId xmlns:a16="http://schemas.microsoft.com/office/drawing/2014/main" id="{28D22CDD-F26D-4CA5-B819-CC8A7F36D94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43240"/>
          <a:stretch/>
        </p:blipFill>
        <p:spPr bwMode="auto">
          <a:xfrm>
            <a:off x="1854848" y="1397107"/>
            <a:ext cx="1137701" cy="170775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5C7F981-6323-48D8-8050-E4AA287AC694}"/>
              </a:ext>
            </a:extLst>
          </p:cNvPr>
          <p:cNvSpPr txBox="1"/>
          <p:nvPr/>
        </p:nvSpPr>
        <p:spPr>
          <a:xfrm>
            <a:off x="3271637" y="3320683"/>
            <a:ext cx="2800261" cy="369332"/>
          </a:xfrm>
          <a:prstGeom prst="rect">
            <a:avLst/>
          </a:prstGeom>
          <a:noFill/>
        </p:spPr>
        <p:txBody>
          <a:bodyPr wrap="square" rtlCol="0">
            <a:spAutoFit/>
          </a:bodyPr>
          <a:lstStyle/>
          <a:p>
            <a:r>
              <a:rPr lang="en-US" dirty="0"/>
              <a:t>USB - B</a:t>
            </a:r>
            <a:endParaRPr lang="en-GB" dirty="0"/>
          </a:p>
        </p:txBody>
      </p:sp>
      <p:pic>
        <p:nvPicPr>
          <p:cNvPr id="1040" name="Picture 16" descr="USB-C to 4-port USB-A Hub">
            <a:extLst>
              <a:ext uri="{FF2B5EF4-FFF2-40B4-BE49-F238E27FC236}">
                <a16:creationId xmlns:a16="http://schemas.microsoft.com/office/drawing/2014/main" id="{76B77B17-D700-4933-97EE-9D2EB50E41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0226" y="3988111"/>
            <a:ext cx="2381250" cy="202882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D03BB1D-3BB7-431F-95D5-17E789049785}"/>
              </a:ext>
            </a:extLst>
          </p:cNvPr>
          <p:cNvSpPr txBox="1"/>
          <p:nvPr/>
        </p:nvSpPr>
        <p:spPr>
          <a:xfrm>
            <a:off x="2757198" y="6121458"/>
            <a:ext cx="2381250" cy="369332"/>
          </a:xfrm>
          <a:prstGeom prst="rect">
            <a:avLst/>
          </a:prstGeom>
          <a:noFill/>
        </p:spPr>
        <p:txBody>
          <a:bodyPr wrap="square" rtlCol="0">
            <a:spAutoFit/>
          </a:bodyPr>
          <a:lstStyle/>
          <a:p>
            <a:r>
              <a:rPr lang="en-US" dirty="0"/>
              <a:t>USB-C to USB-A hub</a:t>
            </a:r>
            <a:endParaRPr lang="en-GB" dirty="0"/>
          </a:p>
        </p:txBody>
      </p:sp>
    </p:spTree>
    <p:extLst>
      <p:ext uri="{BB962C8B-B14F-4D97-AF65-F5344CB8AC3E}">
        <p14:creationId xmlns:p14="http://schemas.microsoft.com/office/powerpoint/2010/main" val="99242519"/>
      </p:ext>
    </p:extLst>
  </p:cSld>
  <p:clrMapOvr>
    <a:masterClrMapping/>
  </p:clrMapOvr>
</p:sld>
</file>

<file path=ppt/theme/theme1.xml><?xml version="1.0" encoding="utf-8"?>
<a:theme xmlns:a="http://schemas.openxmlformats.org/drawingml/2006/main" name="Office Theme">
  <a:themeElements>
    <a:clrScheme name="Custom 6">
      <a:dk1>
        <a:srgbClr val="000000"/>
      </a:dk1>
      <a:lt1>
        <a:srgbClr val="FFFFFF"/>
      </a:lt1>
      <a:dk2>
        <a:srgbClr val="44546A"/>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1643</Words>
  <Application>Microsoft Office PowerPoint</Application>
  <PresentationFormat>Widescreen</PresentationFormat>
  <Paragraphs>140</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Halloran</dc:creator>
  <cp:lastModifiedBy>Tara Etwareea</cp:lastModifiedBy>
  <cp:revision>3</cp:revision>
  <dcterms:created xsi:type="dcterms:W3CDTF">2021-01-25T14:49:21Z</dcterms:created>
  <dcterms:modified xsi:type="dcterms:W3CDTF">2021-11-01T11:56:02Z</dcterms:modified>
</cp:coreProperties>
</file>